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2"/>
    <p:sldMasterId id="2147483664" r:id="rId3"/>
  </p:sldMasterIdLst>
  <p:notesMasterIdLst>
    <p:notesMasterId r:id="rId60"/>
  </p:notesMasterIdLst>
  <p:handoutMasterIdLst>
    <p:handoutMasterId r:id="rId61"/>
  </p:handoutMasterIdLst>
  <p:sldIdLst>
    <p:sldId id="634" r:id="rId4"/>
    <p:sldId id="645" r:id="rId5"/>
    <p:sldId id="646" r:id="rId6"/>
    <p:sldId id="647" r:id="rId7"/>
    <p:sldId id="648" r:id="rId8"/>
    <p:sldId id="649" r:id="rId9"/>
    <p:sldId id="264" r:id="rId10"/>
    <p:sldId id="650" r:id="rId11"/>
    <p:sldId id="651" r:id="rId12"/>
    <p:sldId id="652" r:id="rId13"/>
    <p:sldId id="653" r:id="rId14"/>
    <p:sldId id="654" r:id="rId15"/>
    <p:sldId id="655" r:id="rId16"/>
    <p:sldId id="656" r:id="rId17"/>
    <p:sldId id="657" r:id="rId18"/>
    <p:sldId id="658" r:id="rId19"/>
    <p:sldId id="659" r:id="rId20"/>
    <p:sldId id="660" r:id="rId21"/>
    <p:sldId id="661" r:id="rId22"/>
    <p:sldId id="662" r:id="rId23"/>
    <p:sldId id="663" r:id="rId24"/>
    <p:sldId id="664" r:id="rId25"/>
    <p:sldId id="665" r:id="rId26"/>
    <p:sldId id="666" r:id="rId27"/>
    <p:sldId id="667" r:id="rId28"/>
    <p:sldId id="668" r:id="rId29"/>
    <p:sldId id="669" r:id="rId30"/>
    <p:sldId id="670" r:id="rId31"/>
    <p:sldId id="671" r:id="rId32"/>
    <p:sldId id="672" r:id="rId33"/>
    <p:sldId id="673" r:id="rId34"/>
    <p:sldId id="674" r:id="rId35"/>
    <p:sldId id="678" r:id="rId36"/>
    <p:sldId id="688" r:id="rId37"/>
    <p:sldId id="675" r:id="rId38"/>
    <p:sldId id="680" r:id="rId39"/>
    <p:sldId id="679" r:id="rId40"/>
    <p:sldId id="682" r:id="rId41"/>
    <p:sldId id="683" r:id="rId42"/>
    <p:sldId id="689" r:id="rId43"/>
    <p:sldId id="684" r:id="rId44"/>
    <p:sldId id="690" r:id="rId45"/>
    <p:sldId id="685" r:id="rId46"/>
    <p:sldId id="686" r:id="rId47"/>
    <p:sldId id="687" r:id="rId48"/>
    <p:sldId id="636" r:id="rId49"/>
    <p:sldId id="637" r:id="rId50"/>
    <p:sldId id="642" r:id="rId51"/>
    <p:sldId id="638" r:id="rId52"/>
    <p:sldId id="639" r:id="rId53"/>
    <p:sldId id="643" r:id="rId54"/>
    <p:sldId id="640" r:id="rId55"/>
    <p:sldId id="641" r:id="rId56"/>
    <p:sldId id="644" r:id="rId57"/>
    <p:sldId id="677" r:id="rId58"/>
    <p:sldId id="633" r:id="rId59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5200" b="0" i="0" u="none" kern="1200" baseline="0">
        <a:solidFill>
          <a:srgbClr val="CC3300"/>
        </a:solidFill>
        <a:latin typeface="Times New Roman" panose="02020603050405020304" pitchFamily="18" charset="0"/>
        <a:ea typeface="华文新魏" panose="0201080004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5200" b="0" i="0" u="none" kern="1200" baseline="0">
        <a:solidFill>
          <a:srgbClr val="CC3300"/>
        </a:solidFill>
        <a:latin typeface="Times New Roman" panose="02020603050405020304" pitchFamily="18" charset="0"/>
        <a:ea typeface="华文新魏" panose="0201080004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5200" b="0" i="0" u="none" kern="1200" baseline="0">
        <a:solidFill>
          <a:srgbClr val="CC3300"/>
        </a:solidFill>
        <a:latin typeface="Times New Roman" panose="02020603050405020304" pitchFamily="18" charset="0"/>
        <a:ea typeface="华文新魏" panose="0201080004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5200" b="0" i="0" u="none" kern="1200" baseline="0">
        <a:solidFill>
          <a:srgbClr val="CC3300"/>
        </a:solidFill>
        <a:latin typeface="Times New Roman" panose="02020603050405020304" pitchFamily="18" charset="0"/>
        <a:ea typeface="华文新魏" panose="0201080004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5200" b="0" i="0" u="none" kern="1200" baseline="0">
        <a:solidFill>
          <a:srgbClr val="CC3300"/>
        </a:solidFill>
        <a:latin typeface="Times New Roman" panose="02020603050405020304" pitchFamily="18" charset="0"/>
        <a:ea typeface="华文新魏" panose="0201080004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5200" b="0" i="0" u="none" kern="1200" baseline="0">
        <a:solidFill>
          <a:srgbClr val="CC3300"/>
        </a:solidFill>
        <a:latin typeface="Times New Roman" panose="02020603050405020304" pitchFamily="18" charset="0"/>
        <a:ea typeface="华文新魏" panose="0201080004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5200" b="0" i="0" u="none" kern="1200" baseline="0">
        <a:solidFill>
          <a:srgbClr val="CC3300"/>
        </a:solidFill>
        <a:latin typeface="Times New Roman" panose="02020603050405020304" pitchFamily="18" charset="0"/>
        <a:ea typeface="华文新魏" panose="0201080004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5200" b="0" i="0" u="none" kern="1200" baseline="0">
        <a:solidFill>
          <a:srgbClr val="CC3300"/>
        </a:solidFill>
        <a:latin typeface="Times New Roman" panose="02020603050405020304" pitchFamily="18" charset="0"/>
        <a:ea typeface="华文新魏" panose="0201080004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5200" b="0" i="0" u="none" kern="1200" baseline="0">
        <a:solidFill>
          <a:srgbClr val="CC3300"/>
        </a:solidFill>
        <a:latin typeface="Times New Roman" panose="02020603050405020304" pitchFamily="18" charset="0"/>
        <a:ea typeface="华文新魏" panose="0201080004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3300"/>
    <a:srgbClr val="CC3300"/>
    <a:srgbClr val="66FF66"/>
    <a:srgbClr val="CC9900"/>
    <a:srgbClr val="FF9900"/>
    <a:srgbClr val="CC66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2"/>
    <p:restoredTop sz="94660"/>
  </p:normalViewPr>
  <p:slideViewPr>
    <p:cSldViewPr showGuides="1">
      <p:cViewPr varScale="1">
        <p:scale>
          <a:sx n="93" d="100"/>
          <a:sy n="93" d="100"/>
        </p:scale>
        <p:origin x="864" y="72"/>
      </p:cViewPr>
      <p:guideLst>
        <p:guide orient="horz" pos="2160"/>
        <p:guide pos="28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7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250B5B5-7F39-41BE-8B73-33CED6EBE2A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2025/11/16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7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7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>
              <a:buNone/>
            </a:pPr>
            <a:fld id="{9A0DB2DC-4C9A-4742-B13C-FB6460FD3503}" type="slidenum"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‹#›</a:t>
            </a:fld>
            <a:endParaRPr lang="en-US" altLang="zh-CN" sz="12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7B52BE-D04D-4A7A-93BD-44EA23C38C18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2025/11/16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412" name="Rectangle 4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617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</a:p>
        </p:txBody>
      </p:sp>
      <p:sp>
        <p:nvSpPr>
          <p:cNvPr id="1617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17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>
              <a:buNone/>
            </a:pPr>
            <a:fld id="{9A0DB2DC-4C9A-4742-B13C-FB6460FD3503}" type="slidenum"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‹#›</a:t>
            </a:fld>
            <a:endParaRPr lang="en-US" altLang="zh-CN" sz="12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1507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21508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fld id="{BB962C8B-B14F-4D97-AF65-F5344CB8AC3E}" type="datetime1">
              <a:rPr lang="zh-CN" altLang="en-US" sz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2025/11/16</a:t>
            </a:fld>
            <a:endParaRPr lang="zh-CN" altLang="en-US" sz="12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8131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48132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fld id="{BB962C8B-B14F-4D97-AF65-F5344CB8AC3E}" type="datetime1">
              <a:rPr lang="zh-CN" altLang="en-US" sz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2025/11/16</a:t>
            </a:fld>
            <a:endParaRPr lang="zh-CN" altLang="en-US" sz="12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133" name="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19</a:t>
            </a:fld>
            <a:endParaRPr lang="en-US" altLang="zh-CN" sz="12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50180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fld id="{BB962C8B-B14F-4D97-AF65-F5344CB8AC3E}" type="datetime1">
              <a:rPr lang="zh-CN" altLang="en-US" sz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2025/11/16</a:t>
            </a:fld>
            <a:endParaRPr lang="zh-CN" altLang="en-US" sz="12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181" name="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20</a:t>
            </a:fld>
            <a:endParaRPr lang="en-US" altLang="zh-CN" sz="12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2227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52228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fld id="{BB962C8B-B14F-4D97-AF65-F5344CB8AC3E}" type="datetime1">
              <a:rPr lang="zh-CN" altLang="en-US" sz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2025/11/16</a:t>
            </a:fld>
            <a:endParaRPr lang="zh-CN" altLang="en-US" sz="12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29" name="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21</a:t>
            </a:fld>
            <a:endParaRPr lang="en-US" altLang="zh-CN" sz="12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54276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fld id="{BB962C8B-B14F-4D97-AF65-F5344CB8AC3E}" type="datetime1">
              <a:rPr lang="zh-CN" altLang="en-US" sz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2025/11/16</a:t>
            </a:fld>
            <a:endParaRPr lang="zh-CN" altLang="en-US" sz="12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277" name="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22</a:t>
            </a:fld>
            <a:endParaRPr lang="en-US" altLang="zh-CN" sz="12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56324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fld id="{BB962C8B-B14F-4D97-AF65-F5344CB8AC3E}" type="datetime1">
              <a:rPr lang="zh-CN" altLang="en-US" sz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2025/11/16</a:t>
            </a:fld>
            <a:endParaRPr lang="zh-CN" altLang="en-US" sz="12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325" name="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23</a:t>
            </a:fld>
            <a:endParaRPr lang="en-US" altLang="zh-CN" sz="12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58372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fld id="{BB962C8B-B14F-4D97-AF65-F5344CB8AC3E}" type="datetime1">
              <a:rPr lang="zh-CN" altLang="en-US" sz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2025/11/16</a:t>
            </a:fld>
            <a:endParaRPr lang="zh-CN" altLang="en-US" sz="12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373" name="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24</a:t>
            </a:fld>
            <a:endParaRPr lang="en-US" altLang="zh-CN" sz="12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0419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60420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fld id="{BB962C8B-B14F-4D97-AF65-F5344CB8AC3E}" type="datetime1">
              <a:rPr lang="zh-CN" altLang="en-US" sz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2025/11/16</a:t>
            </a:fld>
            <a:endParaRPr lang="zh-CN" altLang="en-US" sz="12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421" name="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25</a:t>
            </a:fld>
            <a:endParaRPr lang="en-US" altLang="zh-CN" sz="12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2467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62468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fld id="{BB962C8B-B14F-4D97-AF65-F5344CB8AC3E}" type="datetime1">
              <a:rPr lang="zh-CN" altLang="en-US" sz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2025/11/16</a:t>
            </a:fld>
            <a:endParaRPr lang="zh-CN" altLang="en-US" sz="12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2469" name="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26</a:t>
            </a:fld>
            <a:endParaRPr lang="en-US" altLang="zh-CN" sz="12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4515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64516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fld id="{BB962C8B-B14F-4D97-AF65-F5344CB8AC3E}" type="datetime1">
              <a:rPr lang="zh-CN" altLang="en-US" sz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2025/11/16</a:t>
            </a:fld>
            <a:endParaRPr lang="zh-CN" altLang="en-US" sz="12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4517" name="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27</a:t>
            </a:fld>
            <a:endParaRPr lang="en-US" altLang="zh-CN" sz="12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6563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66564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fld id="{BB962C8B-B14F-4D97-AF65-F5344CB8AC3E}" type="datetime1">
              <a:rPr lang="zh-CN" altLang="en-US" sz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2025/11/16</a:t>
            </a:fld>
            <a:endParaRPr lang="zh-CN" altLang="en-US" sz="12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6565" name="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28</a:t>
            </a:fld>
            <a:endParaRPr lang="en-US" altLang="zh-CN" sz="12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7651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2765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7</a:t>
            </a:fld>
            <a:endParaRPr lang="zh-CN" altLang="en-US" sz="12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8611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68612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fld id="{BB962C8B-B14F-4D97-AF65-F5344CB8AC3E}" type="datetime1">
              <a:rPr lang="zh-CN" altLang="en-US" sz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2025/11/16</a:t>
            </a:fld>
            <a:endParaRPr lang="zh-CN" altLang="en-US" sz="12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8613" name="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29</a:t>
            </a:fld>
            <a:endParaRPr lang="en-US" altLang="zh-CN" sz="12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30724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fld id="{BB962C8B-B14F-4D97-AF65-F5344CB8AC3E}" type="datetime1">
              <a:rPr lang="zh-CN" altLang="en-US" sz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2025/11/16</a:t>
            </a:fld>
            <a:endParaRPr lang="zh-CN" altLang="en-US" sz="12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25" name="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9</a:t>
            </a:fld>
            <a:endParaRPr lang="en-US" altLang="zh-CN" sz="12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32772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fld id="{BB962C8B-B14F-4D97-AF65-F5344CB8AC3E}" type="datetime1">
              <a:rPr lang="zh-CN" altLang="en-US" sz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2025/11/16</a:t>
            </a:fld>
            <a:endParaRPr lang="zh-CN" altLang="en-US" sz="12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773" name="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10</a:t>
            </a:fld>
            <a:endParaRPr lang="en-US" altLang="zh-CN" sz="12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37892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fld id="{BB962C8B-B14F-4D97-AF65-F5344CB8AC3E}" type="datetime1">
              <a:rPr lang="zh-CN" altLang="en-US" sz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2025/11/16</a:t>
            </a:fld>
            <a:endParaRPr lang="zh-CN" altLang="en-US" sz="12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893" name="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14</a:t>
            </a:fld>
            <a:endParaRPr lang="en-US" altLang="zh-CN" sz="12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39940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fld id="{BB962C8B-B14F-4D97-AF65-F5344CB8AC3E}" type="datetime1">
              <a:rPr lang="zh-CN" altLang="en-US" sz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2025/11/16</a:t>
            </a:fld>
            <a:endParaRPr lang="zh-CN" altLang="en-US" sz="12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941" name="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15</a:t>
            </a:fld>
            <a:endParaRPr lang="en-US" altLang="zh-CN" sz="12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41988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fld id="{BB962C8B-B14F-4D97-AF65-F5344CB8AC3E}" type="datetime1">
              <a:rPr lang="zh-CN" altLang="en-US" sz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2025/11/16</a:t>
            </a:fld>
            <a:endParaRPr lang="zh-CN" altLang="en-US" sz="12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989" name="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16</a:t>
            </a:fld>
            <a:endParaRPr lang="en-US" altLang="zh-CN" sz="12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44036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fld id="{BB962C8B-B14F-4D97-AF65-F5344CB8AC3E}" type="datetime1">
              <a:rPr lang="zh-CN" altLang="en-US" sz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2025/11/16</a:t>
            </a:fld>
            <a:endParaRPr lang="zh-CN" altLang="en-US" sz="12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37" name="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17</a:t>
            </a:fld>
            <a:endParaRPr lang="en-US" altLang="zh-CN" sz="12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46084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fld id="{BB962C8B-B14F-4D97-AF65-F5344CB8AC3E}" type="datetime1">
              <a:rPr lang="zh-CN" altLang="en-US" sz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2025/11/16</a:t>
            </a:fld>
            <a:endParaRPr lang="zh-CN" altLang="en-US" sz="12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085" name="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18</a:t>
            </a:fld>
            <a:endParaRPr lang="en-US" altLang="zh-CN" sz="12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7"/>
          <p:cNvSpPr/>
          <p:nvPr/>
        </p:nvSpPr>
        <p:spPr>
          <a:xfrm>
            <a:off x="684213" y="2708275"/>
            <a:ext cx="7772400" cy="1095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0"/>
              </a:cxn>
              <a:cxn ang="0">
                <a:pos x="2147483646" y="0"/>
              </a:cxn>
            </a:cxnLst>
            <a:rect l="0" t="0" r="0" b="0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>
              <a:alpha val="100000"/>
            </a:schemeClr>
          </a:solidFill>
          <a:ln w="9525" cap="flat" cmpd="sng">
            <a:solidFill>
              <a:schemeClr val="accent2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74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4213" y="1196975"/>
            <a:ext cx="7772400" cy="1371600"/>
          </a:xfrm>
        </p:spPr>
        <p:txBody>
          <a:bodyPr/>
          <a:lstStyle>
            <a:lvl1pPr>
              <a:defRPr sz="3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474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76375" y="3429000"/>
            <a:ext cx="7010400" cy="16002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>
                <a:solidFill>
                  <a:schemeClr val="tx1"/>
                </a:solidFill>
                <a:latin typeface="+mj-lt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60D37C6-1743-48EC-82FB-3A87B97F7E8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宋体" panose="02010600030101010101" pitchFamily="2" charset="-122"/>
                <a:cs typeface="+mn-cs"/>
              </a:rPr>
              <a:t>2025/11/16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37288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11950" y="304800"/>
            <a:ext cx="2051050" cy="58070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55625" y="304800"/>
            <a:ext cx="6003925" cy="58070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37288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zo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标题，内容与文本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55625" y="1844675"/>
            <a:ext cx="4027488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5513" y="1844675"/>
            <a:ext cx="4027487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37288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zo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 hasCustomPrompt="1"/>
          </p:nvPr>
        </p:nvSpPr>
        <p:spPr>
          <a:xfrm>
            <a:off x="555625" y="1844675"/>
            <a:ext cx="8207375" cy="42672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469900" marR="0" lvl="0" indent="-469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单击图标添加表格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37288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zo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555625" y="1844675"/>
            <a:ext cx="4027488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735513" y="1844675"/>
            <a:ext cx="4027487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555625" y="4054475"/>
            <a:ext cx="4027488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35513" y="4054475"/>
            <a:ext cx="4027487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3"/>
          </p:nvPr>
        </p:nvSpPr>
        <p:spPr bwMode="auto">
          <a:xfrm>
            <a:off x="3124200" y="6237288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zo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/>
        </p:nvSpPr>
        <p:spPr>
          <a:xfrm rot="19500000">
            <a:off x="7950200" y="5743575"/>
            <a:ext cx="1249363" cy="784225"/>
          </a:xfrm>
          <a:custGeom>
            <a:avLst/>
            <a:gdLst>
              <a:gd name="connsiteX0" fmla="*/ 3170431 w 6340862"/>
              <a:gd name="connsiteY0" fmla="*/ 0 h 2306869"/>
              <a:gd name="connsiteX1" fmla="*/ 3329898 w 6340862"/>
              <a:gd name="connsiteY1" fmla="*/ 223816 h 2306869"/>
              <a:gd name="connsiteX2" fmla="*/ 6340862 w 6340862"/>
              <a:gd name="connsiteY2" fmla="*/ 2306869 h 2306869"/>
              <a:gd name="connsiteX3" fmla="*/ 3170431 w 6340862"/>
              <a:gd name="connsiteY3" fmla="*/ 2306869 h 2306869"/>
              <a:gd name="connsiteX4" fmla="*/ 0 w 6340862"/>
              <a:gd name="connsiteY4" fmla="*/ 2306869 h 2306869"/>
              <a:gd name="connsiteX5" fmla="*/ 3010964 w 6340862"/>
              <a:gd name="connsiteY5" fmla="*/ 223816 h 2306869"/>
              <a:gd name="connsiteX0-1" fmla="*/ 3170431 w 6340862"/>
              <a:gd name="connsiteY0-2" fmla="*/ 0 h 2306869"/>
              <a:gd name="connsiteX1-3" fmla="*/ 3329898 w 6340862"/>
              <a:gd name="connsiteY1-4" fmla="*/ 223816 h 2306869"/>
              <a:gd name="connsiteX2-5" fmla="*/ 6340862 w 6340862"/>
              <a:gd name="connsiteY2-6" fmla="*/ 2306869 h 2306869"/>
              <a:gd name="connsiteX3-7" fmla="*/ 3170431 w 6340862"/>
              <a:gd name="connsiteY3-8" fmla="*/ 2306869 h 2306869"/>
              <a:gd name="connsiteX4-9" fmla="*/ 0 w 6340862"/>
              <a:gd name="connsiteY4-10" fmla="*/ 2306869 h 2306869"/>
              <a:gd name="connsiteX5-11" fmla="*/ 3010964 w 6340862"/>
              <a:gd name="connsiteY5-12" fmla="*/ 223816 h 2306869"/>
              <a:gd name="connsiteX6" fmla="*/ 3170431 w 6340862"/>
              <a:gd name="connsiteY6" fmla="*/ 0 h 2306869"/>
              <a:gd name="connsiteX0-13" fmla="*/ 3170431 w 6340862"/>
              <a:gd name="connsiteY0-14" fmla="*/ 0 h 2306869"/>
              <a:gd name="connsiteX1-15" fmla="*/ 3329898 w 6340862"/>
              <a:gd name="connsiteY1-16" fmla="*/ 223816 h 2306869"/>
              <a:gd name="connsiteX2-17" fmla="*/ 6340862 w 6340862"/>
              <a:gd name="connsiteY2-18" fmla="*/ 2306869 h 2306869"/>
              <a:gd name="connsiteX3-19" fmla="*/ 3170431 w 6340862"/>
              <a:gd name="connsiteY3-20" fmla="*/ 2306869 h 2306869"/>
              <a:gd name="connsiteX4-21" fmla="*/ 0 w 6340862"/>
              <a:gd name="connsiteY4-22" fmla="*/ 2306869 h 2306869"/>
              <a:gd name="connsiteX5-23" fmla="*/ 3010964 w 6340862"/>
              <a:gd name="connsiteY5-24" fmla="*/ 223816 h 2306869"/>
              <a:gd name="connsiteX6-25" fmla="*/ 3170431 w 6340862"/>
              <a:gd name="connsiteY6-26" fmla="*/ 0 h 23068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6340862" h="2306869">
                <a:moveTo>
                  <a:pt x="3170431" y="0"/>
                </a:moveTo>
                <a:lnTo>
                  <a:pt x="3329898" y="223816"/>
                </a:lnTo>
                <a:cubicBezTo>
                  <a:pt x="4407572" y="1308467"/>
                  <a:pt x="4950054" y="1843573"/>
                  <a:pt x="6340862" y="2306869"/>
                </a:cubicBezTo>
                <a:lnTo>
                  <a:pt x="3170431" y="2306869"/>
                </a:lnTo>
                <a:lnTo>
                  <a:pt x="0" y="2306869"/>
                </a:lnTo>
                <a:cubicBezTo>
                  <a:pt x="1390808" y="1843573"/>
                  <a:pt x="1827454" y="1423918"/>
                  <a:pt x="3010964" y="223816"/>
                </a:cubicBezTo>
                <a:lnTo>
                  <a:pt x="3170431" y="0"/>
                </a:lnTo>
                <a:close/>
              </a:path>
            </a:pathLst>
          </a:custGeom>
          <a:gradFill flip="none" rotWithShape="1">
            <a:gsLst>
              <a:gs pos="40000">
                <a:schemeClr val="bg1"/>
              </a:gs>
              <a:gs pos="100000">
                <a:srgbClr val="D6D6D6"/>
              </a:gs>
              <a:gs pos="61000">
                <a:srgbClr val="E6E6E6"/>
              </a:gs>
              <a:gs pos="0">
                <a:srgbClr val="EAEAEA"/>
              </a:gs>
            </a:gsLst>
            <a:lin ang="5400000" scaled="1"/>
            <a:tileRect/>
          </a:gradFill>
          <a:ln w="25400">
            <a:noFill/>
          </a:ln>
          <a:effectLst>
            <a:outerShdw blurRad="762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9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2"/>
          </p:nvPr>
        </p:nvSpPr>
        <p:spPr>
          <a:xfrm>
            <a:off x="609601" y="1296274"/>
            <a:ext cx="2840831" cy="2132727"/>
          </a:xfrm>
          <a:prstGeom prst="rect">
            <a:avLst/>
          </a:prstGeom>
          <a:ln w="25400"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469900" marR="0" lvl="0" indent="-469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  <a:defRPr/>
            </a:pPr>
            <a:endParaRPr kumimoji="0" lang="zh-CN" altLang="en-US" sz="2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图片占位符 2"/>
          <p:cNvSpPr>
            <a:spLocks noGrp="1"/>
          </p:cNvSpPr>
          <p:nvPr>
            <p:ph type="pic" sz="quarter" idx="13"/>
          </p:nvPr>
        </p:nvSpPr>
        <p:spPr>
          <a:xfrm>
            <a:off x="5684044" y="3628250"/>
            <a:ext cx="2840831" cy="2132727"/>
          </a:xfrm>
          <a:prstGeom prst="rect">
            <a:avLst/>
          </a:prstGeom>
          <a:ln w="25400"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469900" marR="0" lvl="0" indent="-469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  <a:defRPr/>
            </a:pPr>
            <a:endParaRPr kumimoji="0" lang="zh-CN" altLang="en-US" sz="2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22685" y="353332"/>
            <a:ext cx="2470547" cy="441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AE282F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1"/>
          </p:nvPr>
        </p:nvSpPr>
        <p:spPr>
          <a:xfrm>
            <a:off x="8733233" y="6457760"/>
            <a:ext cx="521612" cy="4002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7"/>
          <p:cNvSpPr/>
          <p:nvPr/>
        </p:nvSpPr>
        <p:spPr>
          <a:xfrm>
            <a:off x="684213" y="2708275"/>
            <a:ext cx="7772400" cy="1095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0"/>
              </a:cxn>
              <a:cxn ang="0">
                <a:pos x="2147483646" y="0"/>
              </a:cxn>
            </a:cxnLst>
            <a:rect l="0" t="0" r="0" b="0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>
              <a:alpha val="100000"/>
            </a:schemeClr>
          </a:solidFill>
          <a:ln w="9525" cap="flat" cmpd="sng">
            <a:solidFill>
              <a:schemeClr val="accent2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74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4213" y="1196975"/>
            <a:ext cx="7772400" cy="1371600"/>
          </a:xfrm>
        </p:spPr>
        <p:txBody>
          <a:bodyPr/>
          <a:lstStyle>
            <a:lvl1pPr>
              <a:defRPr sz="3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474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76375" y="3429000"/>
            <a:ext cx="7010400" cy="16002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>
                <a:solidFill>
                  <a:schemeClr val="tx1"/>
                </a:solidFill>
                <a:latin typeface="+mj-lt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60D37C6-1743-48EC-82FB-3A87B97F7E8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宋体" panose="02010600030101010101" pitchFamily="2" charset="-122"/>
                <a:cs typeface="+mn-cs"/>
              </a:rPr>
              <a:t>2025/11/16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zo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37288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zo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37288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zo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55625" y="1844675"/>
            <a:ext cx="4027488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35513" y="1844675"/>
            <a:ext cx="4027487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37288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37288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zo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3"/>
          </p:nvPr>
        </p:nvSpPr>
        <p:spPr bwMode="auto">
          <a:xfrm>
            <a:off x="3124200" y="6237288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zo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37288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zo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37288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zoom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37288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zoom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37288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zoom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37288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zoom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11950" y="304800"/>
            <a:ext cx="2051050" cy="58070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55625" y="304800"/>
            <a:ext cx="6003925" cy="58070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37288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zoom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标题，内容与文本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55625" y="1844675"/>
            <a:ext cx="4027488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5513" y="1844675"/>
            <a:ext cx="4027487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37288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zoom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 hasCustomPrompt="1"/>
          </p:nvPr>
        </p:nvSpPr>
        <p:spPr>
          <a:xfrm>
            <a:off x="555625" y="1844675"/>
            <a:ext cx="8207375" cy="42672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469900" marR="0" lvl="0" indent="-469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单击图标添加表格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37288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zoom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555625" y="1844675"/>
            <a:ext cx="4027488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735513" y="1844675"/>
            <a:ext cx="4027487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555625" y="4054475"/>
            <a:ext cx="4027488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35513" y="4054475"/>
            <a:ext cx="4027487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3"/>
          </p:nvPr>
        </p:nvSpPr>
        <p:spPr bwMode="auto">
          <a:xfrm>
            <a:off x="3124200" y="6237288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37288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zoom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/>
        </p:nvSpPr>
        <p:spPr>
          <a:xfrm rot="19500000">
            <a:off x="7950200" y="5743575"/>
            <a:ext cx="1249363" cy="784225"/>
          </a:xfrm>
          <a:custGeom>
            <a:avLst/>
            <a:gdLst>
              <a:gd name="connsiteX0" fmla="*/ 3170431 w 6340862"/>
              <a:gd name="connsiteY0" fmla="*/ 0 h 2306869"/>
              <a:gd name="connsiteX1" fmla="*/ 3329898 w 6340862"/>
              <a:gd name="connsiteY1" fmla="*/ 223816 h 2306869"/>
              <a:gd name="connsiteX2" fmla="*/ 6340862 w 6340862"/>
              <a:gd name="connsiteY2" fmla="*/ 2306869 h 2306869"/>
              <a:gd name="connsiteX3" fmla="*/ 3170431 w 6340862"/>
              <a:gd name="connsiteY3" fmla="*/ 2306869 h 2306869"/>
              <a:gd name="connsiteX4" fmla="*/ 0 w 6340862"/>
              <a:gd name="connsiteY4" fmla="*/ 2306869 h 2306869"/>
              <a:gd name="connsiteX5" fmla="*/ 3010964 w 6340862"/>
              <a:gd name="connsiteY5" fmla="*/ 223816 h 2306869"/>
              <a:gd name="connsiteX0-1" fmla="*/ 3170431 w 6340862"/>
              <a:gd name="connsiteY0-2" fmla="*/ 0 h 2306869"/>
              <a:gd name="connsiteX1-3" fmla="*/ 3329898 w 6340862"/>
              <a:gd name="connsiteY1-4" fmla="*/ 223816 h 2306869"/>
              <a:gd name="connsiteX2-5" fmla="*/ 6340862 w 6340862"/>
              <a:gd name="connsiteY2-6" fmla="*/ 2306869 h 2306869"/>
              <a:gd name="connsiteX3-7" fmla="*/ 3170431 w 6340862"/>
              <a:gd name="connsiteY3-8" fmla="*/ 2306869 h 2306869"/>
              <a:gd name="connsiteX4-9" fmla="*/ 0 w 6340862"/>
              <a:gd name="connsiteY4-10" fmla="*/ 2306869 h 2306869"/>
              <a:gd name="connsiteX5-11" fmla="*/ 3010964 w 6340862"/>
              <a:gd name="connsiteY5-12" fmla="*/ 223816 h 2306869"/>
              <a:gd name="connsiteX6" fmla="*/ 3170431 w 6340862"/>
              <a:gd name="connsiteY6" fmla="*/ 0 h 2306869"/>
              <a:gd name="connsiteX0-13" fmla="*/ 3170431 w 6340862"/>
              <a:gd name="connsiteY0-14" fmla="*/ 0 h 2306869"/>
              <a:gd name="connsiteX1-15" fmla="*/ 3329898 w 6340862"/>
              <a:gd name="connsiteY1-16" fmla="*/ 223816 h 2306869"/>
              <a:gd name="connsiteX2-17" fmla="*/ 6340862 w 6340862"/>
              <a:gd name="connsiteY2-18" fmla="*/ 2306869 h 2306869"/>
              <a:gd name="connsiteX3-19" fmla="*/ 3170431 w 6340862"/>
              <a:gd name="connsiteY3-20" fmla="*/ 2306869 h 2306869"/>
              <a:gd name="connsiteX4-21" fmla="*/ 0 w 6340862"/>
              <a:gd name="connsiteY4-22" fmla="*/ 2306869 h 2306869"/>
              <a:gd name="connsiteX5-23" fmla="*/ 3010964 w 6340862"/>
              <a:gd name="connsiteY5-24" fmla="*/ 223816 h 2306869"/>
              <a:gd name="connsiteX6-25" fmla="*/ 3170431 w 6340862"/>
              <a:gd name="connsiteY6-26" fmla="*/ 0 h 23068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6340862" h="2306869">
                <a:moveTo>
                  <a:pt x="3170431" y="0"/>
                </a:moveTo>
                <a:lnTo>
                  <a:pt x="3329898" y="223816"/>
                </a:lnTo>
                <a:cubicBezTo>
                  <a:pt x="4407572" y="1308467"/>
                  <a:pt x="4950054" y="1843573"/>
                  <a:pt x="6340862" y="2306869"/>
                </a:cubicBezTo>
                <a:lnTo>
                  <a:pt x="3170431" y="2306869"/>
                </a:lnTo>
                <a:lnTo>
                  <a:pt x="0" y="2306869"/>
                </a:lnTo>
                <a:cubicBezTo>
                  <a:pt x="1390808" y="1843573"/>
                  <a:pt x="1827454" y="1423918"/>
                  <a:pt x="3010964" y="223816"/>
                </a:cubicBezTo>
                <a:lnTo>
                  <a:pt x="3170431" y="0"/>
                </a:lnTo>
                <a:close/>
              </a:path>
            </a:pathLst>
          </a:custGeom>
          <a:gradFill flip="none" rotWithShape="1">
            <a:gsLst>
              <a:gs pos="40000">
                <a:schemeClr val="bg1"/>
              </a:gs>
              <a:gs pos="100000">
                <a:srgbClr val="D6D6D6"/>
              </a:gs>
              <a:gs pos="61000">
                <a:srgbClr val="E6E6E6"/>
              </a:gs>
              <a:gs pos="0">
                <a:srgbClr val="EAEAEA"/>
              </a:gs>
            </a:gsLst>
            <a:lin ang="5400000" scaled="1"/>
            <a:tileRect/>
          </a:gradFill>
          <a:ln w="25400">
            <a:noFill/>
          </a:ln>
          <a:effectLst>
            <a:outerShdw blurRad="762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9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2"/>
          </p:nvPr>
        </p:nvSpPr>
        <p:spPr>
          <a:xfrm>
            <a:off x="609601" y="1296274"/>
            <a:ext cx="2840831" cy="2132727"/>
          </a:xfrm>
          <a:prstGeom prst="rect">
            <a:avLst/>
          </a:prstGeom>
          <a:ln w="25400"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469900" marR="0" lvl="0" indent="-469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  <a:defRPr/>
            </a:pPr>
            <a:endParaRPr kumimoji="0" lang="zh-CN" altLang="en-US" sz="2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图片占位符 2"/>
          <p:cNvSpPr>
            <a:spLocks noGrp="1"/>
          </p:cNvSpPr>
          <p:nvPr>
            <p:ph type="pic" sz="quarter" idx="13"/>
          </p:nvPr>
        </p:nvSpPr>
        <p:spPr>
          <a:xfrm>
            <a:off x="5684044" y="3628250"/>
            <a:ext cx="2840831" cy="2132727"/>
          </a:xfrm>
          <a:prstGeom prst="rect">
            <a:avLst/>
          </a:prstGeom>
          <a:ln w="25400"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469900" marR="0" lvl="0" indent="-469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  <a:defRPr/>
            </a:pPr>
            <a:endParaRPr kumimoji="0" lang="zh-CN" altLang="en-US" sz="2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22685" y="353332"/>
            <a:ext cx="2470547" cy="441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AE282F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1"/>
          </p:nvPr>
        </p:nvSpPr>
        <p:spPr>
          <a:xfrm>
            <a:off x="8733233" y="6457760"/>
            <a:ext cx="521612" cy="4002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55625" y="1844675"/>
            <a:ext cx="4027488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35513" y="1844675"/>
            <a:ext cx="4027487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37288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3"/>
          </p:nvPr>
        </p:nvSpPr>
        <p:spPr bwMode="auto">
          <a:xfrm>
            <a:off x="3124200" y="6237288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37288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37288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37288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37288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zo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7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539750" y="233363"/>
            <a:ext cx="8001000" cy="747712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>
          <a:xfrm>
            <a:off x="539750" y="1341438"/>
            <a:ext cx="8207375" cy="4770437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a</a:t>
            </a:r>
            <a:r>
              <a:rPr lang="zh-CN" altLang="en-US" dirty="0"/>
              <a:t>单击此处编辑母版文本样式</a:t>
            </a:r>
          </a:p>
          <a:p>
            <a:pPr lvl="1"/>
            <a:r>
              <a:rPr lang="en-US" altLang="zh-CN" dirty="0"/>
              <a:t>a</a:t>
            </a:r>
            <a:r>
              <a:rPr lang="zh-CN" altLang="en-US" dirty="0"/>
              <a:t>第二级</a:t>
            </a:r>
          </a:p>
        </p:txBody>
      </p:sp>
      <p:sp>
        <p:nvSpPr>
          <p:cNvPr id="1028" name="AutoShape 4"/>
          <p:cNvSpPr/>
          <p:nvPr/>
        </p:nvSpPr>
        <p:spPr>
          <a:xfrm>
            <a:off x="539750" y="1087438"/>
            <a:ext cx="7958138" cy="1095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0"/>
              </a:cxn>
              <a:cxn ang="0">
                <a:pos x="2147483646" y="0"/>
              </a:cxn>
            </a:cxnLst>
            <a:rect l="0" t="0" r="0" b="0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>
              <a:alpha val="100000"/>
            </a:schemeClr>
          </a:solidFill>
          <a:ln w="9525" cap="flat" cmpd="sng">
            <a:solidFill>
              <a:schemeClr val="accent2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9" name="Line 5"/>
          <p:cNvSpPr/>
          <p:nvPr/>
        </p:nvSpPr>
        <p:spPr>
          <a:xfrm flipV="1">
            <a:off x="609600" y="6172200"/>
            <a:ext cx="7924800" cy="0"/>
          </a:xfrm>
          <a:prstGeom prst="line">
            <a:avLst/>
          </a:prstGeom>
          <a:ln w="3175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6439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37288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 b="0">
                <a:solidFill>
                  <a:schemeClr val="tx1"/>
                </a:solidFill>
                <a:latin typeface="+mj-lt"/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6442" name="Text Box 10"/>
          <p:cNvSpPr txBox="1">
            <a:spLocks noChangeArrowheads="1"/>
          </p:cNvSpPr>
          <p:nvPr/>
        </p:nvSpPr>
        <p:spPr bwMode="auto">
          <a:xfrm>
            <a:off x="2124075" y="6308725"/>
            <a:ext cx="5545138" cy="3667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合肥工业大学  计算机与信息学院</a:t>
            </a:r>
          </a:p>
        </p:txBody>
      </p:sp>
      <p:sp>
        <p:nvSpPr>
          <p:cNvPr id="1032" name="Rectangle 6"/>
          <p:cNvSpPr>
            <a:spLocks noChangeArrowheads="1"/>
          </p:cNvSpPr>
          <p:nvPr/>
        </p:nvSpPr>
        <p:spPr bwMode="auto">
          <a:xfrm>
            <a:off x="7235825" y="6375400"/>
            <a:ext cx="1370013" cy="268288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 algn="r" eaLnBrk="1" hangingPunct="1">
              <a:buNone/>
            </a:pPr>
            <a:fld id="{9A0DB2DC-4C9A-4742-B13C-FB6460FD3503}" type="slidenum">
              <a:rPr lang="en-US" altLang="zh-CN" sz="1200" dirty="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‹#›</a:t>
            </a:fld>
            <a:endParaRPr lang="en-US" altLang="zh-CN" sz="1200" dirty="0">
              <a:solidFill>
                <a:schemeClr val="tx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1033" name="Picture 13" descr="新校徽100"/>
          <p:cNvPicPr>
            <a:picLocks noChangeAspect="1"/>
          </p:cNvPicPr>
          <p:nvPr userDrawn="1"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11413" y="6237288"/>
            <a:ext cx="576262" cy="530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5" name="日期占位符 3"/>
          <p:cNvSpPr txBox="1">
            <a:spLocks noGrp="1"/>
          </p:cNvSpPr>
          <p:nvPr/>
        </p:nvSpPr>
        <p:spPr bwMode="auto">
          <a:xfrm>
            <a:off x="611188" y="6396038"/>
            <a:ext cx="1370013" cy="26828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ctr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defRPr sz="5200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 marL="742950" indent="-285750" algn="ctr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defRPr sz="5200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marL="1143000" indent="-228600" algn="ctr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defRPr sz="5200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marL="1600200" indent="-228600" algn="ctr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defRPr sz="5200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marL="2057400" indent="-228600" algn="ctr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defRPr sz="5200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sz="5200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sz="5200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sz="5200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sz="5200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18A38A3-6652-425B-8BA4-9098B4BAE49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2025/11/16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Verdana" panose="020B0604030504040204" pitchFamily="34" charset="0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Verdana" panose="020B0604030504040204" pitchFamily="34" charset="0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Verdana" panose="020B0604030504040204" pitchFamily="34" charset="0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Verdana" panose="020B0604030504040204" pitchFamily="34" charset="0"/>
          <a:ea typeface="黑体" panose="02010609060101010101" pitchFamily="49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Verdana" panose="020B0604030504040204" pitchFamily="34" charset="0"/>
          <a:ea typeface="黑体" panose="02010609060101010101" pitchFamily="49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Verdana" panose="020B0604030504040204" pitchFamily="34" charset="0"/>
          <a:ea typeface="黑体" panose="02010609060101010101" pitchFamily="49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Verdana" panose="020B0604030504040204" pitchFamily="34" charset="0"/>
          <a:ea typeface="黑体" panose="02010609060101010101" pitchFamily="49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Verdana" panose="020B0604030504040204" pitchFamily="34" charset="0"/>
          <a:ea typeface="黑体" panose="02010609060101010101" pitchFamily="49" charset="-122"/>
        </a:defRPr>
      </a:lvl9pPr>
    </p:titleStyle>
    <p:bodyStyle>
      <a:lvl1pPr marL="469900" indent="-4699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8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1pPr>
      <a:lvl2pPr marL="908050" indent="-43688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8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marL="1304925" indent="-39560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400">
          <a:solidFill>
            <a:schemeClr val="tx1"/>
          </a:solidFill>
          <a:latin typeface="+mn-lt"/>
          <a:ea typeface="+mn-ea"/>
        </a:defRPr>
      </a:lvl3pPr>
      <a:lvl4pPr marL="1694180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94230" indent="-398780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51430" indent="-398780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630" indent="-398780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830" indent="-398780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3030" indent="-398780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7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539750" y="233363"/>
            <a:ext cx="8001000" cy="747712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>
          <a:xfrm>
            <a:off x="539750" y="1341438"/>
            <a:ext cx="8207375" cy="4770437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a</a:t>
            </a:r>
            <a:r>
              <a:rPr lang="zh-CN" altLang="en-US" dirty="0"/>
              <a:t>单击此处编辑母版文本样式</a:t>
            </a:r>
          </a:p>
          <a:p>
            <a:pPr lvl="1"/>
            <a:r>
              <a:rPr lang="en-US" altLang="zh-CN" dirty="0"/>
              <a:t>a</a:t>
            </a:r>
            <a:r>
              <a:rPr lang="zh-CN" altLang="en-US" dirty="0"/>
              <a:t>第二级</a:t>
            </a:r>
          </a:p>
        </p:txBody>
      </p:sp>
      <p:sp>
        <p:nvSpPr>
          <p:cNvPr id="1028" name="AutoShape 4"/>
          <p:cNvSpPr/>
          <p:nvPr/>
        </p:nvSpPr>
        <p:spPr>
          <a:xfrm>
            <a:off x="539750" y="1087438"/>
            <a:ext cx="7958138" cy="1095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0"/>
              </a:cxn>
              <a:cxn ang="0">
                <a:pos x="2147483646" y="0"/>
              </a:cxn>
            </a:cxnLst>
            <a:rect l="0" t="0" r="0" b="0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>
              <a:alpha val="100000"/>
            </a:schemeClr>
          </a:solidFill>
          <a:ln w="9525" cap="flat" cmpd="sng">
            <a:solidFill>
              <a:schemeClr val="accent2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9" name="Line 5"/>
          <p:cNvSpPr/>
          <p:nvPr/>
        </p:nvSpPr>
        <p:spPr>
          <a:xfrm flipV="1">
            <a:off x="609600" y="6172200"/>
            <a:ext cx="7924800" cy="0"/>
          </a:xfrm>
          <a:prstGeom prst="line">
            <a:avLst/>
          </a:prstGeom>
          <a:ln w="3175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6439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37288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 b="0">
                <a:solidFill>
                  <a:schemeClr val="tx1"/>
                </a:solidFill>
                <a:latin typeface="+mj-lt"/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6442" name="Text Box 10"/>
          <p:cNvSpPr txBox="1">
            <a:spLocks noChangeArrowheads="1"/>
          </p:cNvSpPr>
          <p:nvPr/>
        </p:nvSpPr>
        <p:spPr bwMode="auto">
          <a:xfrm>
            <a:off x="2124075" y="6308725"/>
            <a:ext cx="5545138" cy="3667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合肥工业大学  计算机与信息学院</a:t>
            </a:r>
          </a:p>
        </p:txBody>
      </p:sp>
      <p:sp>
        <p:nvSpPr>
          <p:cNvPr id="1032" name="Rectangle 6"/>
          <p:cNvSpPr>
            <a:spLocks noChangeArrowheads="1"/>
          </p:cNvSpPr>
          <p:nvPr/>
        </p:nvSpPr>
        <p:spPr bwMode="auto">
          <a:xfrm>
            <a:off x="7235825" y="6375400"/>
            <a:ext cx="1370013" cy="268288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 algn="r" eaLnBrk="1" hangingPunct="1">
              <a:buNone/>
            </a:pPr>
            <a:fld id="{9A0DB2DC-4C9A-4742-B13C-FB6460FD3503}" type="slidenum">
              <a:rPr lang="en-US" altLang="zh-CN" sz="1200" dirty="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‹#›</a:t>
            </a:fld>
            <a:endParaRPr lang="en-US" altLang="zh-CN" sz="1200" dirty="0">
              <a:solidFill>
                <a:schemeClr val="tx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1033" name="Picture 13" descr="新校徽100"/>
          <p:cNvPicPr>
            <a:picLocks noChangeAspect="1"/>
          </p:cNvPicPr>
          <p:nvPr userDrawn="1"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11413" y="6237288"/>
            <a:ext cx="576262" cy="530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5" name="日期占位符 3"/>
          <p:cNvSpPr txBox="1">
            <a:spLocks noGrp="1"/>
          </p:cNvSpPr>
          <p:nvPr/>
        </p:nvSpPr>
        <p:spPr bwMode="auto">
          <a:xfrm>
            <a:off x="611188" y="6396038"/>
            <a:ext cx="1370013" cy="26828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ctr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defRPr sz="5200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 marL="742950" indent="-285750" algn="ctr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defRPr sz="5200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marL="1143000" indent="-228600" algn="ctr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defRPr sz="5200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marL="1600200" indent="-228600" algn="ctr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defRPr sz="5200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marL="2057400" indent="-228600" algn="ctr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defRPr sz="5200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sz="5200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sz="5200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sz="5200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sz="5200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18A38A3-6652-425B-8BA4-9098B4BAE49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2025/11/16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</p:sldLayoutIdLst>
  <p:transition spd="med"/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Verdana" panose="020B0604030504040204" pitchFamily="34" charset="0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Verdana" panose="020B0604030504040204" pitchFamily="34" charset="0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Verdana" panose="020B0604030504040204" pitchFamily="34" charset="0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Verdana" panose="020B0604030504040204" pitchFamily="34" charset="0"/>
          <a:ea typeface="黑体" panose="02010609060101010101" pitchFamily="49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Verdana" panose="020B0604030504040204" pitchFamily="34" charset="0"/>
          <a:ea typeface="黑体" panose="02010609060101010101" pitchFamily="49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Verdana" panose="020B0604030504040204" pitchFamily="34" charset="0"/>
          <a:ea typeface="黑体" panose="02010609060101010101" pitchFamily="49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Verdana" panose="020B0604030504040204" pitchFamily="34" charset="0"/>
          <a:ea typeface="黑体" panose="02010609060101010101" pitchFamily="49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Verdana" panose="020B0604030504040204" pitchFamily="34" charset="0"/>
          <a:ea typeface="黑体" panose="02010609060101010101" pitchFamily="49" charset="-122"/>
        </a:defRPr>
      </a:lvl9pPr>
    </p:titleStyle>
    <p:bodyStyle>
      <a:lvl1pPr marL="469900" indent="-4699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8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1pPr>
      <a:lvl2pPr marL="908050" indent="-43688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8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marL="1304925" indent="-39560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400">
          <a:solidFill>
            <a:schemeClr val="tx1"/>
          </a:solidFill>
          <a:latin typeface="+mn-lt"/>
          <a:ea typeface="+mn-ea"/>
        </a:defRPr>
      </a:lvl3pPr>
      <a:lvl4pPr marL="1694180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94230" indent="-398780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51430" indent="-398780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630" indent="-398780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830" indent="-398780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3030" indent="-398780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/>
          </p:cNvSpPr>
          <p:nvPr>
            <p:ph type="title" idx="4294967295"/>
          </p:nvPr>
        </p:nvSpPr>
        <p:spPr>
          <a:xfrm>
            <a:off x="565150" y="2012950"/>
            <a:ext cx="7929563" cy="1152525"/>
          </a:xfrm>
        </p:spPr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 sz="3600" dirty="0"/>
              <a:t>题目：</a:t>
            </a:r>
            <a:br>
              <a:rPr lang="en-US" altLang="zh-CN" sz="3600" dirty="0"/>
            </a:br>
            <a:r>
              <a:rPr lang="en-US" altLang="zh-CN" sz="3600" dirty="0"/>
              <a:t>  </a:t>
            </a:r>
            <a:r>
              <a:rPr lang="zh-CN" altLang="en-US" sz="3600" dirty="0"/>
              <a:t>程序设计艺术与方法分组大作业汇报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19459" name="Text Box 6"/>
          <p:cNvSpPr txBox="1"/>
          <p:nvPr/>
        </p:nvSpPr>
        <p:spPr>
          <a:xfrm>
            <a:off x="1835150" y="0"/>
            <a:ext cx="7308850" cy="1281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812800" indent="-812800" algn="ctr" eaLnBrk="1" hangingPunct="1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</a:pP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19460" name="Text Box 7"/>
          <p:cNvSpPr txBox="1"/>
          <p:nvPr/>
        </p:nvSpPr>
        <p:spPr>
          <a:xfrm>
            <a:off x="611188" y="188913"/>
            <a:ext cx="7848600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812800" indent="-812800" algn="ctr" eaLnBrk="1" hangingPunct="1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</a:pPr>
            <a:r>
              <a:rPr lang="en-US" altLang="zh-CN" sz="3200" b="1" dirty="0">
                <a:latin typeface="Times New Roman" panose="02020603050405020304" pitchFamily="18" charset="0"/>
              </a:rPr>
              <a:t>2025</a:t>
            </a:r>
            <a:r>
              <a:rPr lang="zh-CN" altLang="en-US" sz="3200" b="1" dirty="0">
                <a:latin typeface="Times New Roman" panose="02020603050405020304" pitchFamily="18" charset="0"/>
              </a:rPr>
              <a:t>年课程大作业汇报</a:t>
            </a:r>
          </a:p>
        </p:txBody>
      </p:sp>
      <p:sp>
        <p:nvSpPr>
          <p:cNvPr id="19461" name="Rectangle 2"/>
          <p:cNvSpPr/>
          <p:nvPr/>
        </p:nvSpPr>
        <p:spPr>
          <a:xfrm>
            <a:off x="2124075" y="3500438"/>
            <a:ext cx="4895850" cy="252095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>
              <a:lnSpc>
                <a:spcPct val="110000"/>
              </a:lnSpc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组长：贺雨萱（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2024210861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b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组员：傅家琪（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2024210858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10000"/>
              </a:lnSpc>
            </a:pP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 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曹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蕊（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2024210908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 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朱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铭（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2024213885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b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汇报日期：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2025-10-30</a:t>
            </a:r>
            <a:endParaRPr lang="zh-CN" altLang="en-US" sz="28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 txBox="1"/>
          <p:nvPr/>
        </p:nvSpPr>
        <p:spPr>
          <a:xfrm>
            <a:off x="566738" y="452438"/>
            <a:ext cx="8001000" cy="74771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+mn-ea"/>
              </a:rPr>
              <a:t>题目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+mn-ea"/>
              </a:rPr>
              <a:t>I 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+mn-ea"/>
              </a:rPr>
              <a:t>研制能源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+mn-ea"/>
              </a:rPr>
              <a:t> 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23850" y="1412875"/>
            <a:ext cx="3024188" cy="8921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核心代码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938" y="1268413"/>
            <a:ext cx="4824412" cy="4838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>
            <a:off x="150813" y="2944813"/>
            <a:ext cx="3362325" cy="280828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5200" b="0" i="0" u="none" strike="noStrike" kern="1200" cap="none" spc="0" normalizeH="0" baseline="0" noProof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6688" y="5372100"/>
            <a:ext cx="3346450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52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文本框 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83879" y="3012027"/>
            <a:ext cx="3122624" cy="2308324"/>
          </a:xfrm>
          <a:prstGeom prst="rect">
            <a:avLst/>
          </a:prstGeom>
          <a:blipFill>
            <a:blip r:embed="rId4"/>
            <a:stretch>
              <a:fillRect l="-1172" t="-792" b="-2375"/>
            </a:stretch>
          </a:blipFill>
        </p:spPr>
        <p:txBody>
          <a:bodyPr/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kern="1200" cap="none" spc="0" normalizeH="0" baseline="0" noProof="0">
                <a:noFill/>
                <a:latin typeface="Times New Roman" panose="02020603050405020304" pitchFamily="18" charset="0"/>
                <a:ea typeface="华文新魏" panose="02010800040101010101" pitchFamily="2" charset="-122"/>
                <a:cs typeface="+mn-cs"/>
              </a:rPr>
              <a:t> 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666048" y="414269"/>
            <a:ext cx="4415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贺雨萱（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2024210861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zh-CN" altLang="en-US" sz="3200" dirty="0"/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566738" y="452438"/>
            <a:ext cx="8001000" cy="74771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+mn-ea"/>
              </a:rPr>
              <a:t>题目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+mn-ea"/>
              </a:rPr>
              <a:t>I 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+mn-ea"/>
              </a:rPr>
              <a:t>研制能源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+mn-ea"/>
              </a:rPr>
              <a:t> 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2687638"/>
            <a:ext cx="4894263" cy="27638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511175" y="1412875"/>
            <a:ext cx="3455988" cy="8921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测试数据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5845175" y="2439988"/>
            <a:ext cx="2846388" cy="3532187"/>
            <a:chOff x="773772" y="1924050"/>
            <a:chExt cx="2873772" cy="3867084"/>
          </a:xfrm>
        </p:grpSpPr>
        <p:sp>
          <p:nvSpPr>
            <p:cNvPr id="11" name="矩形 10"/>
            <p:cNvSpPr/>
            <p:nvPr/>
          </p:nvSpPr>
          <p:spPr>
            <a:xfrm>
              <a:off x="773772" y="1924050"/>
              <a:ext cx="2873772" cy="386708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2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73772" y="1924050"/>
              <a:ext cx="54494" cy="386708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2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962650" y="2439988"/>
            <a:ext cx="2663825" cy="35385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1600" kern="1200" cap="none" spc="0" normalizeH="0" baseline="0" noProof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程序在输入题目提供的样例数据后，能够</a:t>
            </a:r>
            <a:r>
              <a:rPr kumimoji="0" lang="zh-CN" altLang="en-US" sz="1600" b="1" kern="1200" cap="none" spc="0" normalizeH="0" baseline="0" noProof="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正确计算</a:t>
            </a:r>
            <a:r>
              <a:rPr kumimoji="0" lang="zh-CN" altLang="en-US" sz="1600" kern="1200" cap="none" spc="0" normalizeH="0" baseline="0" noProof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出每次操作后的最大期望值，输出结果与标准答案完全一致。这说明算法在逻辑上实现了题目要求的“在总资源约束下实现期望最大化”的目标。</a:t>
            </a:r>
            <a:endParaRPr kumimoji="0" lang="en-US" altLang="zh-CN" sz="1600" kern="1200" cap="none" spc="0" normalizeH="0" baseline="0" noProof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1600" kern="1200" cap="none" spc="0" normalizeH="0" baseline="0" noProof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此外，从输出结果可以看出，当输入参数变化时，程序能快速重新计算出新的期望值而不需从头暴力搜索，体现了</a:t>
            </a:r>
            <a:r>
              <a:rPr kumimoji="0" lang="zh-CN" altLang="en-US" sz="1600" kern="1200" cap="none" spc="0" normalizeH="0" baseline="0" noProof="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贪心算法在效率上的显著</a:t>
            </a:r>
            <a:r>
              <a:rPr kumimoji="0" lang="zh-CN" altLang="en-US" sz="1600" b="1" kern="1200" cap="none" spc="0" normalizeH="0" baseline="0" noProof="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优势</a:t>
            </a:r>
            <a:r>
              <a:rPr kumimoji="0" lang="zh-CN" altLang="en-US" sz="1600" kern="1200" cap="none" spc="0" normalizeH="0" baseline="0" noProof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666048" y="414269"/>
            <a:ext cx="4415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贺雨萱（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2024210861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zh-CN" altLang="en-US" sz="32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r>
              <a:rPr lang="zh-CN" altLang="en-US" dirty="0"/>
              <a:t>题目</a:t>
            </a:r>
            <a:r>
              <a:rPr lang="en-US" altLang="zh-CN" dirty="0"/>
              <a:t>C-</a:t>
            </a:r>
            <a:r>
              <a:rPr lang="zh-CN" altLang="en-US" dirty="0"/>
              <a:t>题目难点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539750" y="1341438"/>
            <a:ext cx="8207375" cy="4770438"/>
          </a:xfrm>
        </p:spPr>
        <p:txBody>
          <a:bodyPr vert="horz" wrap="square" lIns="91440" tIns="45720" rIns="91440" bIns="45720" numCol="1" anchor="t" anchorCtr="0" compatLnSpc="1"/>
          <a:lstStyle/>
          <a:p>
            <a:pPr marL="469900" marR="0" lvl="0" indent="-469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如何将代数式转化为图形的形式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469900" marR="0" lvl="0" indent="-469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代数式像勾股定理的形式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469900" marR="0" lvl="0" indent="-469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数形结合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34820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8" y="3357563"/>
            <a:ext cx="9039225" cy="25193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95536" y="-7132"/>
            <a:ext cx="38162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傅家琪（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2024210858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800" dirty="0"/>
          </a:p>
        </p:txBody>
      </p:sp>
    </p:spTree>
  </p:cSld>
  <p:clrMapOvr>
    <a:masterClrMapping/>
  </p:clrMapOvr>
  <p:transition spd="med"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r>
              <a:rPr lang="zh-CN" altLang="en-US" dirty="0"/>
              <a:t>题目</a:t>
            </a:r>
            <a:r>
              <a:rPr lang="en-US" altLang="zh-CN" dirty="0"/>
              <a:t>C-</a:t>
            </a:r>
            <a:r>
              <a:rPr lang="zh-CN" altLang="en-US" dirty="0"/>
              <a:t>流程图</a:t>
            </a:r>
          </a:p>
        </p:txBody>
      </p:sp>
      <p:pic>
        <p:nvPicPr>
          <p:cNvPr id="35843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547813" y="1341438"/>
            <a:ext cx="5892800" cy="4770437"/>
          </a:xfrm>
        </p:spPr>
      </p:pic>
      <p:sp>
        <p:nvSpPr>
          <p:cNvPr id="2" name="文本框 1"/>
          <p:cNvSpPr txBox="1"/>
          <p:nvPr/>
        </p:nvSpPr>
        <p:spPr>
          <a:xfrm>
            <a:off x="395536" y="-7132"/>
            <a:ext cx="38162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傅家琪（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2024210858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800" dirty="0"/>
          </a:p>
        </p:txBody>
      </p:sp>
    </p:spTree>
  </p:cSld>
  <p:clrMapOvr>
    <a:masterClrMapping/>
  </p:clrMapOvr>
  <p:transition spd="med"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r>
              <a:rPr lang="zh-CN" altLang="en-US" dirty="0"/>
              <a:t>题目</a:t>
            </a:r>
            <a:r>
              <a:rPr lang="en-US" altLang="zh-CN" dirty="0"/>
              <a:t>C-</a:t>
            </a:r>
            <a:r>
              <a:rPr lang="zh-CN" altLang="en-US" dirty="0"/>
              <a:t>测试数据介绍</a:t>
            </a:r>
          </a:p>
        </p:txBody>
      </p:sp>
      <p:sp>
        <p:nvSpPr>
          <p:cNvPr id="36867" name="内容占位符 2"/>
          <p:cNvSpPr>
            <a:spLocks noGrp="1"/>
          </p:cNvSpPr>
          <p:nvPr>
            <p:ph idx="1"/>
          </p:nvPr>
        </p:nvSpPr>
        <p:spPr>
          <a:xfrm>
            <a:off x="468313" y="1341438"/>
            <a:ext cx="8207375" cy="4770437"/>
          </a:xfrm>
        </p:spPr>
        <p:txBody>
          <a:bodyPr vert="horz" wrap="square" lIns="91440" tIns="45720" rIns="91440" bIns="45720" anchor="t" anchorCtr="0"/>
          <a:lstStyle/>
          <a:p>
            <a:r>
              <a:rPr lang="zh-CN" altLang="en-US" dirty="0"/>
              <a:t>求</a:t>
            </a:r>
            <a:r>
              <a:rPr lang="en-US" altLang="zh-CN" dirty="0"/>
              <a:t>       +     </a:t>
            </a:r>
            <a:r>
              <a:rPr lang="zh-CN" altLang="en-US" dirty="0"/>
              <a:t>的最小值</a:t>
            </a:r>
            <a:endParaRPr lang="en-US" altLang="zh-CN" dirty="0"/>
          </a:p>
          <a:p>
            <a:r>
              <a:rPr lang="zh-CN" altLang="en-US" dirty="0"/>
              <a:t>代码如图</a:t>
            </a:r>
          </a:p>
        </p:txBody>
      </p:sp>
      <p:pic>
        <p:nvPicPr>
          <p:cNvPr id="36868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5" y="1412875"/>
            <a:ext cx="1203325" cy="43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69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038" y="1438275"/>
            <a:ext cx="846137" cy="406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70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2501900"/>
            <a:ext cx="8131175" cy="37195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6871" name="椭圆 7"/>
          <p:cNvSpPr/>
          <p:nvPr/>
        </p:nvSpPr>
        <p:spPr>
          <a:xfrm>
            <a:off x="3276600" y="4797425"/>
            <a:ext cx="2087563" cy="431800"/>
          </a:xfrm>
          <a:prstGeom prst="ellipse">
            <a:avLst/>
          </a:prstGeom>
          <a:noFill/>
          <a:ln w="9525">
            <a:noFill/>
          </a:ln>
        </p:spPr>
        <p:txBody>
          <a:bodyPr/>
          <a:lstStyle/>
          <a:p>
            <a:pPr marL="812800" indent="-812800" algn="ctr"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</a:pP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36872" name="椭圆 8"/>
          <p:cNvSpPr/>
          <p:nvPr/>
        </p:nvSpPr>
        <p:spPr>
          <a:xfrm>
            <a:off x="3779838" y="1941513"/>
            <a:ext cx="2447925" cy="200025"/>
          </a:xfrm>
          <a:prstGeom prst="ellipse">
            <a:avLst/>
          </a:prstGeom>
          <a:noFill/>
          <a:ln w="9525">
            <a:noFill/>
          </a:ln>
        </p:spPr>
        <p:txBody>
          <a:bodyPr/>
          <a:lstStyle/>
          <a:p>
            <a:pPr marL="812800" indent="-812800" algn="ctr"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</a:pP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5536" y="-7132"/>
            <a:ext cx="38162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傅家琪（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2024210858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800" dirty="0"/>
          </a:p>
        </p:txBody>
      </p:sp>
    </p:spTree>
  </p:cSld>
  <p:clrMapOvr>
    <a:masterClrMapping/>
  </p:clrMapOvr>
  <p:transition spd="med">
    <p:zo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r>
              <a:rPr lang="zh-CN" altLang="en-US" dirty="0"/>
              <a:t>题目</a:t>
            </a:r>
            <a:r>
              <a:rPr lang="en-US" altLang="zh-CN" dirty="0"/>
              <a:t>H-</a:t>
            </a:r>
            <a:r>
              <a:rPr lang="zh-CN" altLang="en-US" dirty="0"/>
              <a:t>题目难点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1341438"/>
            <a:ext cx="8207375" cy="4770438"/>
          </a:xfrm>
        </p:spPr>
        <p:txBody>
          <a:bodyPr vert="horz" wrap="square" lIns="91440" tIns="45720" rIns="91440" bIns="45720" numCol="1" anchor="t" anchorCtr="0" compatLnSpc="1"/>
          <a:lstStyle/>
          <a:p>
            <a:pPr marL="469900" marR="0" lvl="0" indent="-469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该系统包括发电站、输电站和变电站等站点和一套输电线路，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用于将电力从一个地方输送到另一个地方。每个站点都被编号：发电站的编号为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，变电站的编号为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N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，中间的输电站的编号从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到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N-1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。沿途的每段输电线路连接一对输电站，每条输电线路可以向任意方向输送有限数量的电力。中国西电公司聘请你作为输电系统规划师，帮助设计该输电系统。你需要根据地图和输电线路容量，计算该输电系统最多可以输送多少电力？</a:t>
            </a:r>
            <a:endParaRPr kumimoji="0" lang="zh-CN" altLang="en-US" sz="1800" b="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469900" marR="0" lvl="0" indent="-469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难点为在于如何在一个由多个站点和输电线路组成的网络中，找到从发电站到变电站能够传送的最大电力。每条输电线路都有电力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容量限制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，而且电力只能沿着输电线路传输。我们需要通过合理安排电力传输的路径，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确保在不超过线路容量的情况下，最大化从发电站到变电站的电力供应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。这相当于在一个复杂的电力网络中找到“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最佳的电力流动方式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”。</a:t>
            </a:r>
          </a:p>
        </p:txBody>
      </p:sp>
      <p:sp>
        <p:nvSpPr>
          <p:cNvPr id="38916" name="椭圆 7"/>
          <p:cNvSpPr/>
          <p:nvPr/>
        </p:nvSpPr>
        <p:spPr>
          <a:xfrm>
            <a:off x="3276600" y="4797425"/>
            <a:ext cx="2087563" cy="431800"/>
          </a:xfrm>
          <a:prstGeom prst="ellipse">
            <a:avLst/>
          </a:prstGeom>
          <a:noFill/>
          <a:ln w="9525">
            <a:noFill/>
          </a:ln>
        </p:spPr>
        <p:txBody>
          <a:bodyPr/>
          <a:lstStyle/>
          <a:p>
            <a:pPr marL="812800" indent="-812800" algn="ctr"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</a:pP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38917" name="椭圆 8"/>
          <p:cNvSpPr/>
          <p:nvPr/>
        </p:nvSpPr>
        <p:spPr>
          <a:xfrm>
            <a:off x="3779838" y="1941513"/>
            <a:ext cx="2447925" cy="200025"/>
          </a:xfrm>
          <a:prstGeom prst="ellipse">
            <a:avLst/>
          </a:prstGeom>
          <a:noFill/>
          <a:ln w="9525">
            <a:noFill/>
          </a:ln>
        </p:spPr>
        <p:txBody>
          <a:bodyPr/>
          <a:lstStyle/>
          <a:p>
            <a:pPr marL="812800" indent="-812800" algn="ctr"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</a:pPr>
            <a:endParaRPr lang="zh-CN" altLang="en-US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r>
              <a:rPr lang="zh-CN" altLang="en-US" dirty="0"/>
              <a:t>题目</a:t>
            </a:r>
            <a:r>
              <a:rPr lang="en-US" altLang="zh-CN" dirty="0"/>
              <a:t>H-</a:t>
            </a:r>
            <a:r>
              <a:rPr lang="zh-CN" altLang="en-US" dirty="0"/>
              <a:t>流程图</a:t>
            </a:r>
          </a:p>
        </p:txBody>
      </p:sp>
      <p:sp>
        <p:nvSpPr>
          <p:cNvPr id="40963" name="椭圆 7"/>
          <p:cNvSpPr/>
          <p:nvPr/>
        </p:nvSpPr>
        <p:spPr>
          <a:xfrm>
            <a:off x="3276600" y="4797425"/>
            <a:ext cx="2087563" cy="431800"/>
          </a:xfrm>
          <a:prstGeom prst="ellipse">
            <a:avLst/>
          </a:prstGeom>
          <a:noFill/>
          <a:ln w="9525">
            <a:noFill/>
          </a:ln>
        </p:spPr>
        <p:txBody>
          <a:bodyPr/>
          <a:lstStyle/>
          <a:p>
            <a:pPr marL="812800" indent="-812800" algn="ctr"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</a:pP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40964" name="椭圆 8"/>
          <p:cNvSpPr/>
          <p:nvPr/>
        </p:nvSpPr>
        <p:spPr>
          <a:xfrm>
            <a:off x="3779838" y="1941513"/>
            <a:ext cx="2447925" cy="200025"/>
          </a:xfrm>
          <a:prstGeom prst="ellipse">
            <a:avLst/>
          </a:prstGeom>
          <a:noFill/>
          <a:ln w="9525">
            <a:noFill/>
          </a:ln>
        </p:spPr>
        <p:txBody>
          <a:bodyPr/>
          <a:lstStyle/>
          <a:p>
            <a:pPr marL="812800" indent="-812800" algn="ctr"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</a:pPr>
            <a:endParaRPr lang="zh-CN" altLang="en-US" b="1" dirty="0">
              <a:latin typeface="Times New Roman" panose="02020603050405020304" pitchFamily="18" charset="0"/>
            </a:endParaRPr>
          </a:p>
        </p:txBody>
      </p:sp>
      <p:pic>
        <p:nvPicPr>
          <p:cNvPr id="4096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708400" y="404813"/>
            <a:ext cx="5184775" cy="5753100"/>
          </a:xfrm>
        </p:spPr>
      </p:pic>
      <p:sp>
        <p:nvSpPr>
          <p:cNvPr id="3" name="文本框 2"/>
          <p:cNvSpPr txBox="1"/>
          <p:nvPr/>
        </p:nvSpPr>
        <p:spPr>
          <a:xfrm>
            <a:off x="395536" y="-7132"/>
            <a:ext cx="38162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傅家琪（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2024210858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800" dirty="0"/>
          </a:p>
        </p:txBody>
      </p:sp>
    </p:spTree>
  </p:cSld>
  <p:clrMapOvr>
    <a:masterClrMapping/>
  </p:clrMapOvr>
  <p:transition spd="med"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r>
              <a:rPr lang="zh-CN" altLang="en-US" dirty="0"/>
              <a:t>题目</a:t>
            </a:r>
            <a:r>
              <a:rPr lang="en-US" altLang="zh-CN" dirty="0"/>
              <a:t>H-</a:t>
            </a:r>
            <a:r>
              <a:rPr lang="zh-CN" altLang="en-US" dirty="0"/>
              <a:t>测试数据介绍</a:t>
            </a:r>
          </a:p>
        </p:txBody>
      </p:sp>
      <p:sp>
        <p:nvSpPr>
          <p:cNvPr id="43011" name="椭圆 7"/>
          <p:cNvSpPr/>
          <p:nvPr/>
        </p:nvSpPr>
        <p:spPr>
          <a:xfrm>
            <a:off x="3276600" y="4797425"/>
            <a:ext cx="2087563" cy="431800"/>
          </a:xfrm>
          <a:prstGeom prst="ellipse">
            <a:avLst/>
          </a:prstGeom>
          <a:noFill/>
          <a:ln w="9525">
            <a:noFill/>
          </a:ln>
        </p:spPr>
        <p:txBody>
          <a:bodyPr/>
          <a:lstStyle/>
          <a:p>
            <a:pPr marL="812800" indent="-812800" algn="ctr"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</a:pP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43012" name="椭圆 8"/>
          <p:cNvSpPr/>
          <p:nvPr/>
        </p:nvSpPr>
        <p:spPr>
          <a:xfrm>
            <a:off x="3779838" y="1941513"/>
            <a:ext cx="2447925" cy="200025"/>
          </a:xfrm>
          <a:prstGeom prst="ellipse">
            <a:avLst/>
          </a:prstGeom>
          <a:noFill/>
          <a:ln w="9525">
            <a:noFill/>
          </a:ln>
        </p:spPr>
        <p:txBody>
          <a:bodyPr/>
          <a:lstStyle/>
          <a:p>
            <a:pPr marL="812800" indent="-812800" algn="ctr"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</a:pP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43013" name="内容占位符 1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r>
              <a:rPr lang="zh-CN" altLang="en-US" dirty="0"/>
              <a:t>题目所给的</a:t>
            </a:r>
            <a:endParaRPr lang="en-US" altLang="zh-CN" dirty="0"/>
          </a:p>
          <a:p>
            <a:r>
              <a:rPr lang="en-US" altLang="zh-CN" dirty="0"/>
              <a:t>3 2 </a:t>
            </a:r>
          </a:p>
          <a:p>
            <a:r>
              <a:rPr lang="en-US" altLang="zh-CN" dirty="0"/>
              <a:t>1 2 2 </a:t>
            </a:r>
          </a:p>
          <a:p>
            <a:r>
              <a:rPr lang="en-US" altLang="zh-CN" dirty="0"/>
              <a:t>2 3 1</a:t>
            </a:r>
            <a:endParaRPr lang="zh-CN" altLang="en-US" dirty="0"/>
          </a:p>
        </p:txBody>
      </p:sp>
      <p:pic>
        <p:nvPicPr>
          <p:cNvPr id="4301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13" y="3887788"/>
            <a:ext cx="8904287" cy="235267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7" name="直接连接符 6"/>
          <p:cNvCxnSpPr/>
          <p:nvPr/>
        </p:nvCxnSpPr>
        <p:spPr bwMode="auto">
          <a:xfrm>
            <a:off x="1042988" y="4437063"/>
            <a:ext cx="295275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016" name="椭圆 9"/>
          <p:cNvSpPr/>
          <p:nvPr/>
        </p:nvSpPr>
        <p:spPr>
          <a:xfrm>
            <a:off x="539750" y="5084763"/>
            <a:ext cx="914400" cy="914400"/>
          </a:xfrm>
          <a:prstGeom prst="ellipse">
            <a:avLst/>
          </a:prstGeom>
          <a:noFill/>
          <a:ln w="9525">
            <a:noFill/>
          </a:ln>
        </p:spPr>
        <p:txBody>
          <a:bodyPr/>
          <a:lstStyle/>
          <a:p>
            <a:pPr marL="812800" indent="-812800" algn="ctr"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</a:pP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755650" y="5157788"/>
            <a:ext cx="1728788" cy="476250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812800" marR="0" lvl="0" indent="-812800" algn="ctr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5200" b="1" i="0" u="none" strike="noStrike" kern="1200" cap="none" spc="0" normalizeH="0" baseline="0" noProof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+mn-lt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611188" y="4745038"/>
            <a:ext cx="1081088" cy="333375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marL="812800" marR="0" lvl="0" indent="-812800" algn="ctr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5200" b="1" i="0" u="none" strike="noStrike" kern="1200" cap="none" spc="0" normalizeH="0" baseline="0" noProof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+mn-lt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3276600" y="4716463"/>
            <a:ext cx="1655763" cy="333375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marL="812800" marR="0" lvl="0" indent="-812800" algn="ctr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5200" b="1" i="0" u="none" strike="noStrike" kern="1200" cap="none" spc="0" normalizeH="0" baseline="0" noProof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+mn-lt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5536" y="-7132"/>
            <a:ext cx="38162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傅家琪（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2024210858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800" dirty="0"/>
          </a:p>
        </p:txBody>
      </p:sp>
    </p:spTree>
  </p:cSld>
  <p:clrMapOvr>
    <a:masterClrMapping/>
  </p:clrMapOvr>
  <p:transition spd="med"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r>
              <a:rPr lang="zh-CN" altLang="en-US" dirty="0"/>
              <a:t>题目</a:t>
            </a:r>
            <a:r>
              <a:rPr lang="en-US" altLang="zh-CN" dirty="0"/>
              <a:t>H-</a:t>
            </a:r>
            <a:r>
              <a:rPr lang="zh-CN" altLang="en-US" dirty="0"/>
              <a:t>代码演示</a:t>
            </a:r>
          </a:p>
        </p:txBody>
      </p:sp>
      <p:sp>
        <p:nvSpPr>
          <p:cNvPr id="45059" name="椭圆 7"/>
          <p:cNvSpPr/>
          <p:nvPr/>
        </p:nvSpPr>
        <p:spPr>
          <a:xfrm>
            <a:off x="3276600" y="4797425"/>
            <a:ext cx="2087563" cy="431800"/>
          </a:xfrm>
          <a:prstGeom prst="ellipse">
            <a:avLst/>
          </a:prstGeom>
          <a:noFill/>
          <a:ln w="9525">
            <a:noFill/>
          </a:ln>
        </p:spPr>
        <p:txBody>
          <a:bodyPr/>
          <a:lstStyle/>
          <a:p>
            <a:pPr marL="812800" indent="-812800" algn="ctr"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</a:pP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45060" name="椭圆 8"/>
          <p:cNvSpPr/>
          <p:nvPr/>
        </p:nvSpPr>
        <p:spPr>
          <a:xfrm>
            <a:off x="3779838" y="1941513"/>
            <a:ext cx="2447925" cy="200025"/>
          </a:xfrm>
          <a:prstGeom prst="ellipse">
            <a:avLst/>
          </a:prstGeom>
          <a:noFill/>
          <a:ln w="9525">
            <a:noFill/>
          </a:ln>
        </p:spPr>
        <p:txBody>
          <a:bodyPr/>
          <a:lstStyle/>
          <a:p>
            <a:pPr marL="812800" indent="-812800" algn="ctr"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</a:pP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45061" name="内容占位符 1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endParaRPr lang="zh-CN" altLang="en-US" dirty="0"/>
          </a:p>
        </p:txBody>
      </p:sp>
      <p:pic>
        <p:nvPicPr>
          <p:cNvPr id="45062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25" y="1003300"/>
            <a:ext cx="7015163" cy="54467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95536" y="-7132"/>
            <a:ext cx="38162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傅家琪（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2024210858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800" dirty="0"/>
          </a:p>
        </p:txBody>
      </p:sp>
    </p:spTree>
  </p:cSld>
  <p:clrMapOvr>
    <a:masterClrMapping/>
  </p:clrMapOvr>
  <p:transition spd="med"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r>
              <a:rPr lang="zh-CN" altLang="en-US" dirty="0"/>
              <a:t>题目</a:t>
            </a:r>
            <a:r>
              <a:rPr lang="en-US" altLang="zh-CN" dirty="0"/>
              <a:t>H-</a:t>
            </a:r>
            <a:r>
              <a:rPr lang="zh-CN" altLang="en-US" dirty="0"/>
              <a:t>代码演示</a:t>
            </a:r>
          </a:p>
        </p:txBody>
      </p:sp>
      <p:sp>
        <p:nvSpPr>
          <p:cNvPr id="47107" name="椭圆 7"/>
          <p:cNvSpPr/>
          <p:nvPr/>
        </p:nvSpPr>
        <p:spPr>
          <a:xfrm>
            <a:off x="3276600" y="4797425"/>
            <a:ext cx="2087563" cy="431800"/>
          </a:xfrm>
          <a:prstGeom prst="ellipse">
            <a:avLst/>
          </a:prstGeom>
          <a:noFill/>
          <a:ln w="9525">
            <a:noFill/>
          </a:ln>
        </p:spPr>
        <p:txBody>
          <a:bodyPr/>
          <a:lstStyle/>
          <a:p>
            <a:pPr marL="812800" indent="-812800" algn="ctr"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</a:pP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47108" name="椭圆 8"/>
          <p:cNvSpPr/>
          <p:nvPr/>
        </p:nvSpPr>
        <p:spPr>
          <a:xfrm>
            <a:off x="3779838" y="1941513"/>
            <a:ext cx="2447925" cy="200025"/>
          </a:xfrm>
          <a:prstGeom prst="ellipse">
            <a:avLst/>
          </a:prstGeom>
          <a:noFill/>
          <a:ln w="9525">
            <a:noFill/>
          </a:ln>
        </p:spPr>
        <p:txBody>
          <a:bodyPr/>
          <a:lstStyle/>
          <a:p>
            <a:pPr marL="812800" indent="-812800" algn="ctr"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</a:pP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47109" name="内容占位符 1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endParaRPr lang="zh-CN" altLang="en-US" dirty="0"/>
          </a:p>
        </p:txBody>
      </p:sp>
      <p:pic>
        <p:nvPicPr>
          <p:cNvPr id="47110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" y="266700"/>
            <a:ext cx="4724400" cy="6318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111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8775" y="1844675"/>
            <a:ext cx="4724400" cy="22939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/>
          </p:cNvSpPr>
          <p:nvPr>
            <p:ph type="title" idx="4294967295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 dirty="0"/>
              <a:t>汇报提纲</a:t>
            </a:r>
          </a:p>
        </p:txBody>
      </p:sp>
      <p:sp>
        <p:nvSpPr>
          <p:cNvPr id="20483" name="Text Box 4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lstStyle/>
          <a:p>
            <a:pPr>
              <a:lnSpc>
                <a:spcPct val="170000"/>
              </a:lnSpc>
              <a:spcBef>
                <a:spcPct val="0"/>
              </a:spcBef>
            </a:pPr>
            <a:r>
              <a:rPr lang="zh-CN" altLang="en-US" dirty="0"/>
              <a:t>整体做题情况</a:t>
            </a:r>
          </a:p>
          <a:p>
            <a:r>
              <a:rPr lang="zh-CN" altLang="en-US" dirty="0"/>
              <a:t>贺雨萱：题目</a:t>
            </a:r>
            <a:r>
              <a:rPr lang="en-US" altLang="zh-CN" dirty="0"/>
              <a:t>B</a:t>
            </a:r>
            <a:r>
              <a:rPr lang="zh-CN" altLang="en-US" dirty="0"/>
              <a:t>、</a:t>
            </a:r>
            <a:r>
              <a:rPr lang="en-US" altLang="zh-CN" dirty="0"/>
              <a:t>I</a:t>
            </a:r>
          </a:p>
          <a:p>
            <a:r>
              <a:rPr lang="zh-CN" altLang="en-US" dirty="0"/>
              <a:t>傅家琪：题目</a:t>
            </a:r>
            <a:r>
              <a:rPr lang="en-US" altLang="zh-CN" dirty="0"/>
              <a:t>C</a:t>
            </a:r>
            <a:r>
              <a:rPr lang="zh-CN" altLang="en-US" dirty="0"/>
              <a:t>、</a:t>
            </a:r>
            <a:r>
              <a:rPr lang="en-US" altLang="zh-CN" dirty="0"/>
              <a:t>H</a:t>
            </a:r>
            <a:r>
              <a:rPr lang="zh-CN" altLang="en-US" dirty="0"/>
              <a:t>、</a:t>
            </a:r>
            <a:r>
              <a:rPr lang="en-US" altLang="zh-CN" dirty="0"/>
              <a:t>K</a:t>
            </a:r>
          </a:p>
          <a:p>
            <a:r>
              <a:rPr lang="zh-CN" altLang="en-US" dirty="0"/>
              <a:t>曹</a:t>
            </a:r>
            <a:r>
              <a:rPr lang="en-US" altLang="zh-CN" dirty="0"/>
              <a:t>  </a:t>
            </a:r>
            <a:r>
              <a:rPr lang="zh-CN" altLang="en-US" dirty="0"/>
              <a:t>蕊：题目</a:t>
            </a:r>
            <a:r>
              <a:rPr lang="en-US" altLang="zh-CN" dirty="0"/>
              <a:t>D</a:t>
            </a:r>
            <a:r>
              <a:rPr lang="zh-CN" altLang="en-US" dirty="0"/>
              <a:t>、</a:t>
            </a:r>
            <a:r>
              <a:rPr lang="en-US" altLang="zh-CN" dirty="0"/>
              <a:t>G</a:t>
            </a:r>
            <a:r>
              <a:rPr lang="zh-CN" altLang="en-US" dirty="0"/>
              <a:t>、</a:t>
            </a:r>
            <a:r>
              <a:rPr lang="en-US" altLang="zh-CN" dirty="0"/>
              <a:t>J</a:t>
            </a:r>
          </a:p>
          <a:p>
            <a:r>
              <a:rPr lang="zh-CN" altLang="en-US" dirty="0"/>
              <a:t>朱</a:t>
            </a:r>
            <a:r>
              <a:rPr lang="en-US" altLang="zh-CN" dirty="0"/>
              <a:t>  </a:t>
            </a:r>
            <a:r>
              <a:rPr lang="zh-CN" altLang="en-US" dirty="0"/>
              <a:t>铭：题目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E</a:t>
            </a:r>
            <a:r>
              <a:rPr lang="zh-CN" altLang="en-US" dirty="0"/>
              <a:t>、</a:t>
            </a:r>
            <a:r>
              <a:rPr lang="en-US" altLang="zh-CN" dirty="0"/>
              <a:t>F</a:t>
            </a:r>
          </a:p>
          <a:p>
            <a:pPr>
              <a:lnSpc>
                <a:spcPct val="170000"/>
              </a:lnSpc>
              <a:spcBef>
                <a:spcPct val="0"/>
              </a:spcBef>
            </a:pPr>
            <a:r>
              <a:rPr lang="zh-CN" altLang="en-US" dirty="0"/>
              <a:t>总结</a:t>
            </a:r>
          </a:p>
        </p:txBody>
      </p:sp>
    </p:spTree>
  </p:cSld>
  <p:clrMapOvr>
    <a:masterClrMapping/>
  </p:clrMapOvr>
  <p:transition spd="med">
    <p:zo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r>
              <a:rPr lang="zh-CN" altLang="en-US" dirty="0"/>
              <a:t>题目</a:t>
            </a:r>
            <a:r>
              <a:rPr lang="en-US" altLang="zh-CN" dirty="0"/>
              <a:t>H-</a:t>
            </a:r>
            <a:r>
              <a:rPr lang="zh-CN" altLang="en-US" dirty="0"/>
              <a:t>代码演示</a:t>
            </a:r>
          </a:p>
        </p:txBody>
      </p:sp>
      <p:sp>
        <p:nvSpPr>
          <p:cNvPr id="49155" name="椭圆 7"/>
          <p:cNvSpPr/>
          <p:nvPr/>
        </p:nvSpPr>
        <p:spPr>
          <a:xfrm>
            <a:off x="3276600" y="4797425"/>
            <a:ext cx="2087563" cy="431800"/>
          </a:xfrm>
          <a:prstGeom prst="ellipse">
            <a:avLst/>
          </a:prstGeom>
          <a:noFill/>
          <a:ln w="9525">
            <a:noFill/>
          </a:ln>
        </p:spPr>
        <p:txBody>
          <a:bodyPr/>
          <a:lstStyle/>
          <a:p>
            <a:pPr marL="812800" indent="-812800" algn="ctr"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</a:pP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49156" name="椭圆 8"/>
          <p:cNvSpPr/>
          <p:nvPr/>
        </p:nvSpPr>
        <p:spPr>
          <a:xfrm>
            <a:off x="3779838" y="1941513"/>
            <a:ext cx="2447925" cy="200025"/>
          </a:xfrm>
          <a:prstGeom prst="ellipse">
            <a:avLst/>
          </a:prstGeom>
          <a:noFill/>
          <a:ln w="9525">
            <a:noFill/>
          </a:ln>
        </p:spPr>
        <p:txBody>
          <a:bodyPr/>
          <a:lstStyle/>
          <a:p>
            <a:pPr marL="812800" indent="-812800" algn="ctr"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</a:pP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49157" name="内容占位符 1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endParaRPr lang="zh-CN" altLang="en-US" dirty="0"/>
          </a:p>
        </p:txBody>
      </p:sp>
      <p:pic>
        <p:nvPicPr>
          <p:cNvPr id="49158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" y="1268413"/>
            <a:ext cx="7693025" cy="51117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>
    <p:zo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r>
              <a:rPr lang="zh-CN" altLang="en-US" dirty="0"/>
              <a:t>题目</a:t>
            </a:r>
            <a:r>
              <a:rPr lang="en-US" altLang="zh-CN" dirty="0"/>
              <a:t>H-</a:t>
            </a:r>
            <a:r>
              <a:rPr lang="zh-CN" altLang="en-US" dirty="0"/>
              <a:t>代码演示</a:t>
            </a:r>
          </a:p>
        </p:txBody>
      </p:sp>
      <p:sp>
        <p:nvSpPr>
          <p:cNvPr id="51203" name="椭圆 7"/>
          <p:cNvSpPr/>
          <p:nvPr/>
        </p:nvSpPr>
        <p:spPr>
          <a:xfrm>
            <a:off x="3276600" y="4797425"/>
            <a:ext cx="2087563" cy="431800"/>
          </a:xfrm>
          <a:prstGeom prst="ellipse">
            <a:avLst/>
          </a:prstGeom>
          <a:noFill/>
          <a:ln w="9525">
            <a:noFill/>
          </a:ln>
        </p:spPr>
        <p:txBody>
          <a:bodyPr/>
          <a:lstStyle/>
          <a:p>
            <a:pPr marL="812800" indent="-812800" algn="ctr"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</a:pP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51204" name="椭圆 8"/>
          <p:cNvSpPr/>
          <p:nvPr/>
        </p:nvSpPr>
        <p:spPr>
          <a:xfrm>
            <a:off x="3779838" y="1941513"/>
            <a:ext cx="2447925" cy="200025"/>
          </a:xfrm>
          <a:prstGeom prst="ellipse">
            <a:avLst/>
          </a:prstGeom>
          <a:noFill/>
          <a:ln w="9525">
            <a:noFill/>
          </a:ln>
        </p:spPr>
        <p:txBody>
          <a:bodyPr/>
          <a:lstStyle/>
          <a:p>
            <a:pPr marL="812800" indent="-812800" algn="ctr"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</a:pP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51205" name="内容占位符 1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endParaRPr lang="zh-CN" altLang="en-US" dirty="0"/>
          </a:p>
        </p:txBody>
      </p:sp>
      <p:pic>
        <p:nvPicPr>
          <p:cNvPr id="51206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63" y="1341438"/>
            <a:ext cx="8169275" cy="44942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>
    <p:zo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r>
              <a:rPr lang="zh-CN" altLang="en-US" dirty="0"/>
              <a:t>题目</a:t>
            </a:r>
            <a:r>
              <a:rPr lang="en-US" altLang="zh-CN" dirty="0"/>
              <a:t>K-</a:t>
            </a:r>
            <a:r>
              <a:rPr lang="zh-CN" altLang="en-US" dirty="0"/>
              <a:t>题目难点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3" y="2060575"/>
            <a:ext cx="7807325" cy="2563813"/>
          </a:xfr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1.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志愿者之间的交接并不是单向的，它是动态的，可以发生在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任何志愿者的活动过程中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。这要求我们不仅要处理志愿者能接任务的情况，还要处理交接时的时间同步和位置同步问题。每个志愿者的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运动时间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和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速度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都不同，这使得每个志愿者的活动轨迹也是独立的，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交接发生时必须满足时间和位置的条件。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2.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如何设计合适的状态转移方程和如何有效地进行路径更新。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3252" name="椭圆 7"/>
          <p:cNvSpPr/>
          <p:nvPr/>
        </p:nvSpPr>
        <p:spPr>
          <a:xfrm>
            <a:off x="3276600" y="4797425"/>
            <a:ext cx="2087563" cy="431800"/>
          </a:xfrm>
          <a:prstGeom prst="ellipse">
            <a:avLst/>
          </a:prstGeom>
          <a:noFill/>
          <a:ln w="9525">
            <a:noFill/>
          </a:ln>
        </p:spPr>
        <p:txBody>
          <a:bodyPr/>
          <a:lstStyle/>
          <a:p>
            <a:pPr marL="812800" indent="-812800" algn="ctr"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</a:pP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53253" name="椭圆 8"/>
          <p:cNvSpPr/>
          <p:nvPr/>
        </p:nvSpPr>
        <p:spPr>
          <a:xfrm>
            <a:off x="3779838" y="1941513"/>
            <a:ext cx="2447925" cy="200025"/>
          </a:xfrm>
          <a:prstGeom prst="ellipse">
            <a:avLst/>
          </a:prstGeom>
          <a:noFill/>
          <a:ln w="9525">
            <a:noFill/>
          </a:ln>
        </p:spPr>
        <p:txBody>
          <a:bodyPr/>
          <a:lstStyle/>
          <a:p>
            <a:pPr marL="812800" indent="-812800" algn="ctr"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</a:pP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5536" y="-7132"/>
            <a:ext cx="38162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傅家琪（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2024210858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800" dirty="0"/>
          </a:p>
        </p:txBody>
      </p:sp>
    </p:spTree>
  </p:cSld>
  <p:clrMapOvr>
    <a:masterClrMapping/>
  </p:clrMapOvr>
  <p:transition spd="med">
    <p:zo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r>
              <a:rPr lang="zh-CN" altLang="en-US" dirty="0"/>
              <a:t>题目</a:t>
            </a:r>
            <a:r>
              <a:rPr lang="en-US" altLang="zh-CN" dirty="0"/>
              <a:t>K-</a:t>
            </a:r>
            <a:r>
              <a:rPr lang="zh-CN" altLang="en-US" dirty="0"/>
              <a:t>流程图</a:t>
            </a:r>
          </a:p>
        </p:txBody>
      </p:sp>
      <p:sp>
        <p:nvSpPr>
          <p:cNvPr id="55299" name="椭圆 7"/>
          <p:cNvSpPr/>
          <p:nvPr/>
        </p:nvSpPr>
        <p:spPr>
          <a:xfrm>
            <a:off x="3276600" y="4797425"/>
            <a:ext cx="2087563" cy="431800"/>
          </a:xfrm>
          <a:prstGeom prst="ellipse">
            <a:avLst/>
          </a:prstGeom>
          <a:noFill/>
          <a:ln w="9525">
            <a:noFill/>
          </a:ln>
        </p:spPr>
        <p:txBody>
          <a:bodyPr/>
          <a:lstStyle/>
          <a:p>
            <a:pPr marL="812800" indent="-812800" algn="ctr"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</a:pP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55300" name="椭圆 8"/>
          <p:cNvSpPr/>
          <p:nvPr/>
        </p:nvSpPr>
        <p:spPr>
          <a:xfrm>
            <a:off x="3779838" y="1941513"/>
            <a:ext cx="2447925" cy="200025"/>
          </a:xfrm>
          <a:prstGeom prst="ellipse">
            <a:avLst/>
          </a:prstGeom>
          <a:noFill/>
          <a:ln w="9525">
            <a:noFill/>
          </a:ln>
        </p:spPr>
        <p:txBody>
          <a:bodyPr/>
          <a:lstStyle/>
          <a:p>
            <a:pPr marL="812800" indent="-812800" algn="ctr"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</a:pPr>
            <a:endParaRPr lang="zh-CN" altLang="en-US" b="1" dirty="0">
              <a:latin typeface="Times New Roman" panose="02020603050405020304" pitchFamily="18" charset="0"/>
            </a:endParaRPr>
          </a:p>
        </p:txBody>
      </p:sp>
      <p:pic>
        <p:nvPicPr>
          <p:cNvPr id="55301" name="内容占位符 1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708400" y="333375"/>
            <a:ext cx="4205288" cy="6343650"/>
          </a:xfrm>
        </p:spPr>
      </p:pic>
      <p:sp>
        <p:nvSpPr>
          <p:cNvPr id="2" name="文本框 1"/>
          <p:cNvSpPr txBox="1"/>
          <p:nvPr/>
        </p:nvSpPr>
        <p:spPr>
          <a:xfrm>
            <a:off x="395536" y="-7132"/>
            <a:ext cx="38162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傅家琪（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2024210858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800" dirty="0"/>
          </a:p>
        </p:txBody>
      </p:sp>
    </p:spTree>
  </p:cSld>
  <p:clrMapOvr>
    <a:masterClrMapping/>
  </p:clrMapOvr>
  <p:transition spd="med">
    <p:zo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r>
              <a:rPr lang="zh-CN" altLang="en-US" dirty="0"/>
              <a:t>题目</a:t>
            </a:r>
            <a:r>
              <a:rPr lang="en-US" altLang="zh-CN" dirty="0"/>
              <a:t>K-</a:t>
            </a:r>
            <a:r>
              <a:rPr lang="zh-CN" altLang="en-US" dirty="0"/>
              <a:t>测试数据介绍</a:t>
            </a:r>
          </a:p>
        </p:txBody>
      </p:sp>
      <p:sp>
        <p:nvSpPr>
          <p:cNvPr id="57347" name="椭圆 7"/>
          <p:cNvSpPr/>
          <p:nvPr/>
        </p:nvSpPr>
        <p:spPr>
          <a:xfrm>
            <a:off x="3276600" y="4797425"/>
            <a:ext cx="2087563" cy="431800"/>
          </a:xfrm>
          <a:prstGeom prst="ellipse">
            <a:avLst/>
          </a:prstGeom>
          <a:noFill/>
          <a:ln w="9525">
            <a:noFill/>
          </a:ln>
        </p:spPr>
        <p:txBody>
          <a:bodyPr/>
          <a:lstStyle/>
          <a:p>
            <a:pPr marL="812800" indent="-812800" algn="ctr"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</a:pP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57348" name="椭圆 8"/>
          <p:cNvSpPr/>
          <p:nvPr/>
        </p:nvSpPr>
        <p:spPr>
          <a:xfrm>
            <a:off x="3779838" y="1941513"/>
            <a:ext cx="2447925" cy="200025"/>
          </a:xfrm>
          <a:prstGeom prst="ellipse">
            <a:avLst/>
          </a:prstGeom>
          <a:noFill/>
          <a:ln w="9525">
            <a:noFill/>
          </a:ln>
        </p:spPr>
        <p:txBody>
          <a:bodyPr/>
          <a:lstStyle/>
          <a:p>
            <a:pPr marL="812800" indent="-812800" algn="ctr"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</a:pPr>
            <a:endParaRPr lang="zh-CN" altLang="en-US" b="1" dirty="0">
              <a:latin typeface="Times New Roman" panose="02020603050405020304" pitchFamily="18" charset="0"/>
            </a:endParaRPr>
          </a:p>
        </p:txBody>
      </p:sp>
      <p:pic>
        <p:nvPicPr>
          <p:cNvPr id="57349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755650" y="1268413"/>
            <a:ext cx="1033463" cy="4770437"/>
          </a:xfrm>
        </p:spPr>
      </p:pic>
      <p:pic>
        <p:nvPicPr>
          <p:cNvPr id="57350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50" y="6018213"/>
            <a:ext cx="955675" cy="8778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51" name="文本框 1"/>
          <p:cNvSpPr txBox="1"/>
          <p:nvPr/>
        </p:nvSpPr>
        <p:spPr>
          <a:xfrm>
            <a:off x="0" y="1268413"/>
            <a:ext cx="971550" cy="3619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zh-CN" altLang="en-US" sz="2400" dirty="0">
                <a:latin typeface="Times New Roman" panose="02020603050405020304" pitchFamily="18" charset="0"/>
              </a:rPr>
              <a:t>输入</a:t>
            </a:r>
          </a:p>
        </p:txBody>
      </p:sp>
      <p:sp>
        <p:nvSpPr>
          <p:cNvPr id="57352" name="文本框 2"/>
          <p:cNvSpPr txBox="1"/>
          <p:nvPr/>
        </p:nvSpPr>
        <p:spPr>
          <a:xfrm>
            <a:off x="2411413" y="1268413"/>
            <a:ext cx="971550" cy="3619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zh-CN" altLang="en-US" sz="2400" dirty="0">
                <a:latin typeface="Times New Roman" panose="02020603050405020304" pitchFamily="18" charset="0"/>
              </a:rPr>
              <a:t>输出</a:t>
            </a:r>
          </a:p>
        </p:txBody>
      </p:sp>
      <p:pic>
        <p:nvPicPr>
          <p:cNvPr id="57353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981075"/>
            <a:ext cx="6954838" cy="5257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54" name="椭圆 4"/>
          <p:cNvSpPr/>
          <p:nvPr/>
        </p:nvSpPr>
        <p:spPr>
          <a:xfrm>
            <a:off x="3419475" y="4221163"/>
            <a:ext cx="431800" cy="719137"/>
          </a:xfrm>
          <a:prstGeom prst="ellipse">
            <a:avLst/>
          </a:prstGeom>
          <a:noFill/>
          <a:ln w="9525">
            <a:noFill/>
          </a:ln>
        </p:spPr>
        <p:txBody>
          <a:bodyPr/>
          <a:lstStyle/>
          <a:p>
            <a:pPr marL="812800" indent="-812800" algn="ctr"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</a:pP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132138" y="4365625"/>
            <a:ext cx="647700" cy="719138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/>
          <a:lstStyle/>
          <a:p>
            <a:pPr marL="812800" marR="0" lvl="0" indent="-812800" algn="ctr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5200" b="1" i="0" u="none" strike="noStrike" kern="1200" cap="none" spc="0" normalizeH="0" baseline="0" noProof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+mn-lt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5536" y="-7132"/>
            <a:ext cx="38162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傅家琪（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2024210858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800" dirty="0"/>
          </a:p>
        </p:txBody>
      </p:sp>
    </p:spTree>
  </p:cSld>
  <p:clrMapOvr>
    <a:masterClrMapping/>
  </p:clrMapOvr>
  <p:transition spd="med">
    <p:zo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r>
              <a:rPr lang="zh-CN" altLang="en-US" dirty="0"/>
              <a:t>题目</a:t>
            </a:r>
            <a:r>
              <a:rPr lang="en-US" altLang="zh-CN" dirty="0"/>
              <a:t>H-</a:t>
            </a:r>
            <a:r>
              <a:rPr lang="zh-CN" altLang="en-US" dirty="0"/>
              <a:t>代码演示</a:t>
            </a:r>
          </a:p>
        </p:txBody>
      </p:sp>
      <p:sp>
        <p:nvSpPr>
          <p:cNvPr id="59395" name="椭圆 7"/>
          <p:cNvSpPr/>
          <p:nvPr/>
        </p:nvSpPr>
        <p:spPr>
          <a:xfrm>
            <a:off x="3276600" y="4797425"/>
            <a:ext cx="2087563" cy="431800"/>
          </a:xfrm>
          <a:prstGeom prst="ellipse">
            <a:avLst/>
          </a:prstGeom>
          <a:noFill/>
          <a:ln w="9525">
            <a:noFill/>
          </a:ln>
        </p:spPr>
        <p:txBody>
          <a:bodyPr/>
          <a:lstStyle/>
          <a:p>
            <a:pPr marL="812800" indent="-812800" algn="ctr"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</a:pP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59396" name="椭圆 8"/>
          <p:cNvSpPr/>
          <p:nvPr/>
        </p:nvSpPr>
        <p:spPr>
          <a:xfrm>
            <a:off x="3779838" y="1941513"/>
            <a:ext cx="2447925" cy="200025"/>
          </a:xfrm>
          <a:prstGeom prst="ellipse">
            <a:avLst/>
          </a:prstGeom>
          <a:noFill/>
          <a:ln w="9525">
            <a:noFill/>
          </a:ln>
        </p:spPr>
        <p:txBody>
          <a:bodyPr/>
          <a:lstStyle/>
          <a:p>
            <a:pPr marL="812800" indent="-812800" algn="ctr"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</a:pPr>
            <a:endParaRPr lang="zh-CN" altLang="en-US" b="1" dirty="0">
              <a:latin typeface="Times New Roman" panose="02020603050405020304" pitchFamily="18" charset="0"/>
            </a:endParaRPr>
          </a:p>
        </p:txBody>
      </p:sp>
      <p:pic>
        <p:nvPicPr>
          <p:cNvPr id="59397" name="内容占位符 2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66725" y="1339850"/>
            <a:ext cx="3967163" cy="4037013"/>
          </a:xfrm>
        </p:spPr>
      </p:pic>
      <p:sp>
        <p:nvSpPr>
          <p:cNvPr id="5" name="文本框 4"/>
          <p:cNvSpPr txBox="1"/>
          <p:nvPr/>
        </p:nvSpPr>
        <p:spPr>
          <a:xfrm>
            <a:off x="4427538" y="1268413"/>
            <a:ext cx="3275013" cy="1814513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iostream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用于输入输出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vector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用于存储动态数组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queue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用于广度优先搜索（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BFS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）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map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用于存储时间和位置与志愿者之间的映射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set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用于存储志愿者之间的连接关系。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356100" y="3355975"/>
            <a:ext cx="3487738" cy="230822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定义一个 Volunteer 结构体，用于存储每个志愿者的信息：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：志愿者的开始时间。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：志愿者的位置变化速率。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pi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：志愿者的起始位置。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sgn_ci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：ci 的符号（表示位置变化的方向）。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start_time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和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end_time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：志愿者的活跃时间段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95536" y="-7132"/>
            <a:ext cx="38162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傅家琪（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2024210858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800" dirty="0"/>
          </a:p>
        </p:txBody>
      </p:sp>
    </p:spTree>
  </p:cSld>
  <p:clrMapOvr>
    <a:masterClrMapping/>
  </p:clrMapOvr>
  <p:transition spd="med">
    <p:zo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r>
              <a:rPr lang="zh-CN" altLang="en-US" dirty="0"/>
              <a:t>题目</a:t>
            </a:r>
            <a:r>
              <a:rPr lang="en-US" altLang="zh-CN" dirty="0"/>
              <a:t>H-</a:t>
            </a:r>
            <a:r>
              <a:rPr lang="zh-CN" altLang="en-US" dirty="0"/>
              <a:t>代码演示</a:t>
            </a:r>
          </a:p>
        </p:txBody>
      </p:sp>
      <p:sp>
        <p:nvSpPr>
          <p:cNvPr id="61443" name="椭圆 7"/>
          <p:cNvSpPr/>
          <p:nvPr/>
        </p:nvSpPr>
        <p:spPr>
          <a:xfrm>
            <a:off x="3276600" y="4797425"/>
            <a:ext cx="2087563" cy="431800"/>
          </a:xfrm>
          <a:prstGeom prst="ellipse">
            <a:avLst/>
          </a:prstGeom>
          <a:noFill/>
          <a:ln w="9525">
            <a:noFill/>
          </a:ln>
        </p:spPr>
        <p:txBody>
          <a:bodyPr/>
          <a:lstStyle/>
          <a:p>
            <a:pPr marL="812800" indent="-812800" algn="ctr"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</a:pP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61444" name="椭圆 8"/>
          <p:cNvSpPr/>
          <p:nvPr/>
        </p:nvSpPr>
        <p:spPr>
          <a:xfrm>
            <a:off x="3779838" y="1941513"/>
            <a:ext cx="2447925" cy="200025"/>
          </a:xfrm>
          <a:prstGeom prst="ellipse">
            <a:avLst/>
          </a:prstGeom>
          <a:noFill/>
          <a:ln w="9525">
            <a:noFill/>
          </a:ln>
        </p:spPr>
        <p:txBody>
          <a:bodyPr/>
          <a:lstStyle/>
          <a:p>
            <a:pPr marL="812800" indent="-812800" algn="ctr"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</a:pPr>
            <a:endParaRPr lang="zh-CN" altLang="en-US" b="1" dirty="0">
              <a:latin typeface="Times New Roman" panose="02020603050405020304" pitchFamily="18" charset="0"/>
            </a:endParaRPr>
          </a:p>
        </p:txBody>
      </p:sp>
      <p:pic>
        <p:nvPicPr>
          <p:cNvPr id="61445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1196975"/>
            <a:ext cx="5270500" cy="5073650"/>
          </a:xfrm>
        </p:spPr>
      </p:pic>
    </p:spTree>
  </p:cSld>
  <p:clrMapOvr>
    <a:masterClrMapping/>
  </p:clrMapOvr>
  <p:transition spd="med">
    <p:zo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r>
              <a:rPr lang="zh-CN" altLang="en-US" dirty="0"/>
              <a:t>题目</a:t>
            </a:r>
            <a:r>
              <a:rPr lang="en-US" altLang="zh-CN" dirty="0"/>
              <a:t>H-</a:t>
            </a:r>
            <a:r>
              <a:rPr lang="zh-CN" altLang="en-US" dirty="0"/>
              <a:t>代码演示</a:t>
            </a:r>
          </a:p>
        </p:txBody>
      </p:sp>
      <p:sp>
        <p:nvSpPr>
          <p:cNvPr id="63491" name="椭圆 7"/>
          <p:cNvSpPr/>
          <p:nvPr/>
        </p:nvSpPr>
        <p:spPr>
          <a:xfrm>
            <a:off x="3276600" y="4797425"/>
            <a:ext cx="2087563" cy="431800"/>
          </a:xfrm>
          <a:prstGeom prst="ellipse">
            <a:avLst/>
          </a:prstGeom>
          <a:noFill/>
          <a:ln w="9525">
            <a:noFill/>
          </a:ln>
        </p:spPr>
        <p:txBody>
          <a:bodyPr/>
          <a:lstStyle/>
          <a:p>
            <a:pPr marL="812800" indent="-812800" algn="ctr"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</a:pP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63492" name="椭圆 8"/>
          <p:cNvSpPr/>
          <p:nvPr/>
        </p:nvSpPr>
        <p:spPr>
          <a:xfrm>
            <a:off x="3779838" y="1941513"/>
            <a:ext cx="2447925" cy="200025"/>
          </a:xfrm>
          <a:prstGeom prst="ellipse">
            <a:avLst/>
          </a:prstGeom>
          <a:noFill/>
          <a:ln w="9525">
            <a:noFill/>
          </a:ln>
        </p:spPr>
        <p:txBody>
          <a:bodyPr/>
          <a:lstStyle/>
          <a:p>
            <a:pPr marL="812800" indent="-812800" algn="ctr"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</a:pPr>
            <a:endParaRPr lang="zh-CN" altLang="en-US" b="1" dirty="0">
              <a:latin typeface="Times New Roman" panose="02020603050405020304" pitchFamily="18" charset="0"/>
            </a:endParaRPr>
          </a:p>
        </p:txBody>
      </p:sp>
      <p:pic>
        <p:nvPicPr>
          <p:cNvPr id="63493" name="内容占位符 2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4925" y="1412875"/>
            <a:ext cx="8431213" cy="3833813"/>
          </a:xfrm>
        </p:spPr>
      </p:pic>
      <p:sp>
        <p:nvSpPr>
          <p:cNvPr id="5" name="文本框 4"/>
          <p:cNvSpPr txBox="1"/>
          <p:nvPr/>
        </p:nvSpPr>
        <p:spPr>
          <a:xfrm>
            <a:off x="5580063" y="327025"/>
            <a:ext cx="3275013" cy="25527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创建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events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映射，键是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时间点和位置的组合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，值是该时间点和位置的所有志愿者。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对每个志愿者，计算其可能活动的时间段：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start_t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是志愿者的开始时间，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end_t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是其结束时间，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但不能超过任务的最晚时间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wi_q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如果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start_t &gt; end_t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，说明志愿者的活动时间与当前任务不匹配，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跳过此志愿者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065713" y="4859338"/>
            <a:ext cx="3467100" cy="1322388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遍历志愿者的活动时间段，将每个时间点 t 和对应的位置信息 p 存储在 events 中。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 是根据当前时间 t 计算出的志愿者位置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，且需要确保位置在任务范围内（1 到 n）</a:t>
            </a:r>
          </a:p>
        </p:txBody>
      </p:sp>
    </p:spTree>
  </p:cSld>
  <p:clrMapOvr>
    <a:masterClrMapping/>
  </p:clrMapOvr>
  <p:transition spd="med">
    <p:zo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r>
              <a:rPr lang="zh-CN" altLang="en-US" dirty="0"/>
              <a:t>题目</a:t>
            </a:r>
            <a:r>
              <a:rPr lang="en-US" altLang="zh-CN" dirty="0"/>
              <a:t>H-</a:t>
            </a:r>
            <a:r>
              <a:rPr lang="zh-CN" altLang="en-US" dirty="0"/>
              <a:t>代码演示</a:t>
            </a:r>
          </a:p>
        </p:txBody>
      </p:sp>
      <p:sp>
        <p:nvSpPr>
          <p:cNvPr id="65539" name="椭圆 7"/>
          <p:cNvSpPr/>
          <p:nvPr/>
        </p:nvSpPr>
        <p:spPr>
          <a:xfrm>
            <a:off x="3276600" y="4797425"/>
            <a:ext cx="2087563" cy="431800"/>
          </a:xfrm>
          <a:prstGeom prst="ellipse">
            <a:avLst/>
          </a:prstGeom>
          <a:noFill/>
          <a:ln w="9525">
            <a:noFill/>
          </a:ln>
        </p:spPr>
        <p:txBody>
          <a:bodyPr/>
          <a:lstStyle/>
          <a:p>
            <a:pPr marL="812800" indent="-812800" algn="ctr"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</a:pP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65540" name="椭圆 8"/>
          <p:cNvSpPr/>
          <p:nvPr/>
        </p:nvSpPr>
        <p:spPr>
          <a:xfrm>
            <a:off x="3779838" y="1941513"/>
            <a:ext cx="2447925" cy="200025"/>
          </a:xfrm>
          <a:prstGeom prst="ellipse">
            <a:avLst/>
          </a:prstGeom>
          <a:noFill/>
          <a:ln w="9525">
            <a:noFill/>
          </a:ln>
        </p:spPr>
        <p:txBody>
          <a:bodyPr/>
          <a:lstStyle/>
          <a:p>
            <a:pPr marL="812800" indent="-812800" algn="ctr"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</a:pPr>
            <a:endParaRPr lang="zh-CN" altLang="en-US" b="1" dirty="0">
              <a:latin typeface="Times New Roman" panose="02020603050405020304" pitchFamily="18" charset="0"/>
            </a:endParaRPr>
          </a:p>
        </p:txBody>
      </p:sp>
      <p:pic>
        <p:nvPicPr>
          <p:cNvPr id="65541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-36512" y="404813"/>
            <a:ext cx="7304087" cy="6211887"/>
          </a:xfrm>
        </p:spPr>
      </p:pic>
      <p:sp>
        <p:nvSpPr>
          <p:cNvPr id="5" name="文本框 4"/>
          <p:cNvSpPr txBox="1"/>
          <p:nvPr/>
        </p:nvSpPr>
        <p:spPr>
          <a:xfrm>
            <a:off x="4572000" y="2708275"/>
            <a:ext cx="3398838" cy="830263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检查哪些志愿者能够在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号点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（源点）上参与任务。如果能参与，就将这些志愿者加入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source_volunteers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576763" y="4597400"/>
            <a:ext cx="3467100" cy="830263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检查哪些志愿者能够在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目标位置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（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xi_q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号点）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到达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任务。如果能到达，就将这些志愿者加入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sink_volunteers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572000" y="765175"/>
            <a:ext cx="3467100" cy="13208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创建一个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邻接表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adj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，表示志愿者之间的连接关系。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对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events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中的每个事件（每个时间点和位置），将该位置上的所有志愿者两两连接。</a:t>
            </a:r>
          </a:p>
        </p:txBody>
      </p:sp>
    </p:spTree>
  </p:cSld>
  <p:clrMapOvr>
    <a:masterClrMapping/>
  </p:clrMapOvr>
  <p:transition spd="med">
    <p:zo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r>
              <a:rPr lang="zh-CN" altLang="en-US" dirty="0"/>
              <a:t>题目</a:t>
            </a:r>
            <a:r>
              <a:rPr lang="en-US" altLang="zh-CN" dirty="0"/>
              <a:t>H-</a:t>
            </a:r>
            <a:r>
              <a:rPr lang="zh-CN" altLang="en-US" dirty="0"/>
              <a:t>代码演示</a:t>
            </a:r>
          </a:p>
        </p:txBody>
      </p:sp>
      <p:sp>
        <p:nvSpPr>
          <p:cNvPr id="67587" name="椭圆 7"/>
          <p:cNvSpPr/>
          <p:nvPr/>
        </p:nvSpPr>
        <p:spPr>
          <a:xfrm>
            <a:off x="3276600" y="4797425"/>
            <a:ext cx="2087563" cy="431800"/>
          </a:xfrm>
          <a:prstGeom prst="ellipse">
            <a:avLst/>
          </a:prstGeom>
          <a:noFill/>
          <a:ln w="9525">
            <a:noFill/>
          </a:ln>
        </p:spPr>
        <p:txBody>
          <a:bodyPr/>
          <a:lstStyle/>
          <a:p>
            <a:pPr marL="812800" indent="-812800" algn="ctr"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</a:pP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67588" name="椭圆 8"/>
          <p:cNvSpPr/>
          <p:nvPr/>
        </p:nvSpPr>
        <p:spPr>
          <a:xfrm>
            <a:off x="3779838" y="1941513"/>
            <a:ext cx="2447925" cy="200025"/>
          </a:xfrm>
          <a:prstGeom prst="ellipse">
            <a:avLst/>
          </a:prstGeom>
          <a:noFill/>
          <a:ln w="9525">
            <a:noFill/>
          </a:ln>
        </p:spPr>
        <p:txBody>
          <a:bodyPr/>
          <a:lstStyle/>
          <a:p>
            <a:pPr marL="812800" indent="-812800" algn="ctr"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</a:pPr>
            <a:endParaRPr lang="zh-CN" altLang="en-US" b="1" dirty="0">
              <a:latin typeface="Times New Roman" panose="02020603050405020304" pitchFamily="18" charset="0"/>
            </a:endParaRPr>
          </a:p>
        </p:txBody>
      </p:sp>
      <p:pic>
        <p:nvPicPr>
          <p:cNvPr id="67589" name="内容占位符 2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07950" y="549275"/>
            <a:ext cx="6850063" cy="5759450"/>
          </a:xfrm>
        </p:spPr>
      </p:pic>
      <p:sp>
        <p:nvSpPr>
          <p:cNvPr id="6" name="文本框 5"/>
          <p:cNvSpPr txBox="1"/>
          <p:nvPr/>
        </p:nvSpPr>
        <p:spPr>
          <a:xfrm>
            <a:off x="5364163" y="2708275"/>
            <a:ext cx="3467100" cy="403225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如果没有源点或汇点志愿者，输出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-1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，表示无法完成该任务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使用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BFS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算法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初始化距离数组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distance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，并从所有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源点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志愿者开始进行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BFS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搜索。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在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BFS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搜索过程中，如果找到汇点志愿者，就记录最少的志愿者数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min_volunteers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如果遍历完图仍未找到汇点，则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min_volunteers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保持为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-1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输出每个任务所需的最少志愿者数量。如果没有找到路径，输出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-1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</a:t>
            </a:r>
          </a:p>
        </p:txBody>
      </p:sp>
    </p:spTree>
  </p:cSld>
  <p:clrMapOvr>
    <a:masterClrMapping/>
  </p:clrMapOvr>
  <p:transition spd="med"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r>
              <a:rPr lang="zh-CN" altLang="en-US" dirty="0"/>
              <a:t>题目</a:t>
            </a:r>
            <a:r>
              <a:rPr lang="en-US" altLang="zh-CN" dirty="0"/>
              <a:t>B </a:t>
            </a:r>
            <a:r>
              <a:rPr lang="zh-CN" altLang="en-US" dirty="0"/>
              <a:t>环保数列</a:t>
            </a:r>
          </a:p>
        </p:txBody>
      </p:sp>
      <p:sp>
        <p:nvSpPr>
          <p:cNvPr id="56" name="Rounded Rectangle 1"/>
          <p:cNvSpPr/>
          <p:nvPr/>
        </p:nvSpPr>
        <p:spPr>
          <a:xfrm>
            <a:off x="169863" y="2127250"/>
            <a:ext cx="2263775" cy="2776538"/>
          </a:xfrm>
          <a:custGeom>
            <a:avLst/>
            <a:gdLst>
              <a:gd name="txL" fmla="*/ 0 w 2264178"/>
              <a:gd name="txT" fmla="*/ 0 h 2777051"/>
              <a:gd name="txR" fmla="*/ 2264178 w 2264178"/>
              <a:gd name="txB" fmla="*/ 2777051 h 2777051"/>
            </a:gdLst>
            <a:ahLst/>
            <a:cxnLst>
              <a:cxn ang="0">
                <a:pos x="841509" y="2599365"/>
              </a:cxn>
              <a:cxn ang="0">
                <a:pos x="806565" y="2389891"/>
              </a:cxn>
              <a:cxn ang="0">
                <a:pos x="620152" y="2373828"/>
              </a:cxn>
              <a:cxn ang="0">
                <a:pos x="463787" y="2389891"/>
              </a:cxn>
              <a:cxn ang="0">
                <a:pos x="292399" y="2213744"/>
              </a:cxn>
              <a:cxn ang="0">
                <a:pos x="268870" y="2096564"/>
              </a:cxn>
              <a:cxn ang="0">
                <a:pos x="254313" y="2085205"/>
              </a:cxn>
              <a:cxn ang="0">
                <a:pos x="235269" y="1966186"/>
              </a:cxn>
              <a:cxn ang="0">
                <a:pos x="201943" y="1837645"/>
              </a:cxn>
              <a:cxn ang="0">
                <a:pos x="163857" y="1718626"/>
              </a:cxn>
              <a:cxn ang="0">
                <a:pos x="148869" y="1713866"/>
              </a:cxn>
              <a:cxn ang="0">
                <a:pos x="104155" y="1700203"/>
              </a:cxn>
              <a:cxn ang="0">
                <a:pos x="68641" y="1518675"/>
              </a:cxn>
              <a:cxn ang="0">
                <a:pos x="145499" y="1420415"/>
              </a:cxn>
              <a:cxn ang="0">
                <a:pos x="254313" y="1217892"/>
              </a:cxn>
              <a:cxn ang="0">
                <a:pos x="239572" y="1152099"/>
              </a:cxn>
              <a:cxn ang="0">
                <a:pos x="216227" y="1023559"/>
              </a:cxn>
              <a:cxn ang="0">
                <a:pos x="1239798" y="0"/>
              </a:cxn>
              <a:cxn ang="0">
                <a:pos x="2263372" y="1023559"/>
              </a:cxn>
              <a:cxn ang="0">
                <a:pos x="2007632" y="1704611"/>
              </a:cxn>
              <a:cxn ang="0">
                <a:pos x="2006946" y="1705459"/>
              </a:cxn>
              <a:cxn ang="0">
                <a:pos x="1854600" y="2051879"/>
              </a:cxn>
              <a:cxn ang="0">
                <a:pos x="1854600" y="2599365"/>
              </a:cxn>
              <a:cxn ang="0">
                <a:pos x="1331063" y="2776025"/>
              </a:cxn>
              <a:cxn ang="0">
                <a:pos x="841509" y="2599365"/>
              </a:cxn>
              <a:cxn ang="0">
                <a:pos x="1239027" y="1885254"/>
              </a:cxn>
              <a:cxn ang="0">
                <a:pos x="2095973" y="1028320"/>
              </a:cxn>
              <a:cxn ang="0">
                <a:pos x="1239027" y="171386"/>
              </a:cxn>
              <a:cxn ang="0">
                <a:pos x="382083" y="1028320"/>
              </a:cxn>
              <a:cxn ang="0">
                <a:pos x="1239027" y="1885254"/>
              </a:cxn>
            </a:cxnLst>
            <a:rect l="txL" t="txT" r="txR" b="txB"/>
            <a:pathLst>
              <a:path w="2264178" h="2777051">
                <a:moveTo>
                  <a:pt x="841809" y="2600325"/>
                </a:moveTo>
                <a:cubicBezTo>
                  <a:pt x="841809" y="2568816"/>
                  <a:pt x="841809" y="2419911"/>
                  <a:pt x="806853" y="2390775"/>
                </a:cubicBezTo>
                <a:cubicBezTo>
                  <a:pt x="760104" y="2351817"/>
                  <a:pt x="698658" y="2361885"/>
                  <a:pt x="620372" y="2374706"/>
                </a:cubicBezTo>
                <a:cubicBezTo>
                  <a:pt x="574224" y="2382259"/>
                  <a:pt x="522236" y="2390775"/>
                  <a:pt x="463953" y="2390775"/>
                </a:cubicBezTo>
                <a:cubicBezTo>
                  <a:pt x="326707" y="2390775"/>
                  <a:pt x="276644" y="2313289"/>
                  <a:pt x="292503" y="2214562"/>
                </a:cubicBezTo>
                <a:cubicBezTo>
                  <a:pt x="306838" y="2125275"/>
                  <a:pt x="293550" y="2115473"/>
                  <a:pt x="268966" y="2097338"/>
                </a:cubicBezTo>
                <a:cubicBezTo>
                  <a:pt x="264461" y="2094014"/>
                  <a:pt x="259565" y="2090404"/>
                  <a:pt x="254403" y="2085975"/>
                </a:cubicBezTo>
                <a:cubicBezTo>
                  <a:pt x="221065" y="2057400"/>
                  <a:pt x="206778" y="2000250"/>
                  <a:pt x="235353" y="1966912"/>
                </a:cubicBezTo>
                <a:cubicBezTo>
                  <a:pt x="197253" y="1924050"/>
                  <a:pt x="176831" y="1877901"/>
                  <a:pt x="202015" y="1838325"/>
                </a:cubicBezTo>
                <a:cubicBezTo>
                  <a:pt x="235353" y="1785937"/>
                  <a:pt x="225828" y="1733550"/>
                  <a:pt x="163915" y="1719262"/>
                </a:cubicBezTo>
                <a:cubicBezTo>
                  <a:pt x="159581" y="1718262"/>
                  <a:pt x="154990" y="1716643"/>
                  <a:pt x="148923" y="1714500"/>
                </a:cubicBezTo>
                <a:cubicBezTo>
                  <a:pt x="139303" y="1711109"/>
                  <a:pt x="125987" y="1706413"/>
                  <a:pt x="104193" y="1700831"/>
                </a:cubicBezTo>
                <a:cubicBezTo>
                  <a:pt x="68665" y="1691735"/>
                  <a:pt x="0" y="1613830"/>
                  <a:pt x="68665" y="1519237"/>
                </a:cubicBezTo>
                <a:cubicBezTo>
                  <a:pt x="95288" y="1482556"/>
                  <a:pt x="121539" y="1450371"/>
                  <a:pt x="145551" y="1420939"/>
                </a:cubicBezTo>
                <a:cubicBezTo>
                  <a:pt x="207435" y="1345082"/>
                  <a:pt x="254403" y="1287503"/>
                  <a:pt x="254403" y="1218342"/>
                </a:cubicBezTo>
                <a:cubicBezTo>
                  <a:pt x="254403" y="1192101"/>
                  <a:pt x="247554" y="1173708"/>
                  <a:pt x="239658" y="1152525"/>
                </a:cubicBezTo>
                <a:cubicBezTo>
                  <a:pt x="228942" y="1123730"/>
                  <a:pt x="216303" y="1089783"/>
                  <a:pt x="216303" y="1023937"/>
                </a:cubicBezTo>
                <a:cubicBezTo>
                  <a:pt x="216303" y="458428"/>
                  <a:pt x="674731" y="0"/>
                  <a:pt x="1240240" y="0"/>
                </a:cubicBezTo>
                <a:cubicBezTo>
                  <a:pt x="1805739" y="0"/>
                  <a:pt x="2264178" y="458428"/>
                  <a:pt x="2264178" y="1023937"/>
                </a:cubicBezTo>
                <a:cubicBezTo>
                  <a:pt x="2264178" y="1389268"/>
                  <a:pt x="2076078" y="1621593"/>
                  <a:pt x="2008346" y="1705241"/>
                </a:cubicBezTo>
                <a:lnTo>
                  <a:pt x="2007660" y="1706089"/>
                </a:lnTo>
                <a:cubicBezTo>
                  <a:pt x="1945309" y="1783118"/>
                  <a:pt x="1855260" y="1894827"/>
                  <a:pt x="1855260" y="2052637"/>
                </a:cubicBezTo>
                <a:lnTo>
                  <a:pt x="1855260" y="2600325"/>
                </a:lnTo>
                <a:cubicBezTo>
                  <a:pt x="1855260" y="2640577"/>
                  <a:pt x="1801920" y="2777051"/>
                  <a:pt x="1331537" y="2777051"/>
                </a:cubicBezTo>
                <a:cubicBezTo>
                  <a:pt x="861164" y="2777051"/>
                  <a:pt x="841809" y="2631833"/>
                  <a:pt x="841809" y="2600325"/>
                </a:cubicBezTo>
                <a:moveTo>
                  <a:pt x="1239469" y="1885950"/>
                </a:moveTo>
                <a:cubicBezTo>
                  <a:pt x="1712918" y="1885950"/>
                  <a:pt x="2096719" y="1502149"/>
                  <a:pt x="2096719" y="1028700"/>
                </a:cubicBezTo>
                <a:cubicBezTo>
                  <a:pt x="2096719" y="555250"/>
                  <a:pt x="1712918" y="171450"/>
                  <a:pt x="1239469" y="171450"/>
                </a:cubicBezTo>
                <a:cubicBezTo>
                  <a:pt x="766029" y="171450"/>
                  <a:pt x="382219" y="555250"/>
                  <a:pt x="382219" y="1028700"/>
                </a:cubicBezTo>
                <a:cubicBezTo>
                  <a:pt x="382219" y="1502149"/>
                  <a:pt x="766029" y="1885950"/>
                  <a:pt x="1239469" y="1885950"/>
                </a:cubicBezTo>
              </a:path>
            </a:pathLst>
          </a:custGeom>
          <a:solidFill>
            <a:srgbClr val="666666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7" name="Rounded Rectangle 2"/>
          <p:cNvSpPr/>
          <p:nvPr/>
        </p:nvSpPr>
        <p:spPr>
          <a:xfrm>
            <a:off x="169863" y="2125663"/>
            <a:ext cx="2263775" cy="2778125"/>
          </a:xfrm>
          <a:custGeom>
            <a:avLst/>
            <a:gdLst>
              <a:gd name="txL" fmla="*/ 0 w 2264175"/>
              <a:gd name="txT" fmla="*/ 0 h 2777049"/>
              <a:gd name="txR" fmla="*/ 2264175 w 2264175"/>
              <a:gd name="txB" fmla="*/ 2777049 h 2777049"/>
            </a:gdLst>
            <a:ahLst/>
            <a:cxnLst>
              <a:cxn ang="0">
                <a:pos x="841512" y="2602341"/>
              </a:cxn>
              <a:cxn ang="0">
                <a:pos x="806564" y="2392628"/>
              </a:cxn>
              <a:cxn ang="0">
                <a:pos x="620150" y="2376544"/>
              </a:cxn>
              <a:cxn ang="0">
                <a:pos x="463785" y="2392628"/>
              </a:cxn>
              <a:cxn ang="0">
                <a:pos x="292395" y="2216278"/>
              </a:cxn>
              <a:cxn ang="0">
                <a:pos x="268873" y="2098967"/>
              </a:cxn>
              <a:cxn ang="0">
                <a:pos x="254310" y="2087591"/>
              </a:cxn>
              <a:cxn ang="0">
                <a:pos x="235266" y="1968436"/>
              </a:cxn>
              <a:cxn ang="0">
                <a:pos x="201940" y="1839749"/>
              </a:cxn>
              <a:cxn ang="0">
                <a:pos x="163854" y="1720594"/>
              </a:cxn>
              <a:cxn ang="0">
                <a:pos x="148867" y="1715831"/>
              </a:cxn>
              <a:cxn ang="0">
                <a:pos x="104159" y="1702153"/>
              </a:cxn>
              <a:cxn ang="0">
                <a:pos x="68638" y="1520415"/>
              </a:cxn>
              <a:cxn ang="0">
                <a:pos x="145499" y="1422042"/>
              </a:cxn>
              <a:cxn ang="0">
                <a:pos x="254310" y="1219291"/>
              </a:cxn>
              <a:cxn ang="0">
                <a:pos x="239578" y="1153414"/>
              </a:cxn>
              <a:cxn ang="0">
                <a:pos x="216224" y="1024731"/>
              </a:cxn>
              <a:cxn ang="0">
                <a:pos x="1239799" y="0"/>
              </a:cxn>
              <a:cxn ang="0">
                <a:pos x="2263375" y="1024731"/>
              </a:cxn>
              <a:cxn ang="0">
                <a:pos x="2007641" y="1706565"/>
              </a:cxn>
              <a:cxn ang="0">
                <a:pos x="2006953" y="1707414"/>
              </a:cxn>
              <a:cxn ang="0">
                <a:pos x="1854607" y="2054228"/>
              </a:cxn>
              <a:cxn ang="0">
                <a:pos x="1854607" y="2602341"/>
              </a:cxn>
              <a:cxn ang="0">
                <a:pos x="1331071" y="2779201"/>
              </a:cxn>
              <a:cxn ang="0">
                <a:pos x="841512" y="2602341"/>
              </a:cxn>
              <a:cxn ang="0">
                <a:pos x="1239032" y="1887411"/>
              </a:cxn>
              <a:cxn ang="0">
                <a:pos x="2095980" y="1029498"/>
              </a:cxn>
              <a:cxn ang="0">
                <a:pos x="1239032" y="171582"/>
              </a:cxn>
              <a:cxn ang="0">
                <a:pos x="382084" y="1029498"/>
              </a:cxn>
              <a:cxn ang="0">
                <a:pos x="1239032" y="1887411"/>
              </a:cxn>
            </a:cxnLst>
            <a:rect l="txL" t="txT" r="txR" b="txB"/>
            <a:pathLst>
              <a:path w="2264175" h="2777049">
                <a:moveTo>
                  <a:pt x="841810" y="2600325"/>
                </a:moveTo>
                <a:cubicBezTo>
                  <a:pt x="841810" y="2568817"/>
                  <a:pt x="841810" y="2419910"/>
                  <a:pt x="806850" y="2390775"/>
                </a:cubicBezTo>
                <a:cubicBezTo>
                  <a:pt x="760106" y="2351822"/>
                  <a:pt x="698657" y="2361884"/>
                  <a:pt x="620370" y="2374704"/>
                </a:cubicBezTo>
                <a:cubicBezTo>
                  <a:pt x="574226" y="2382261"/>
                  <a:pt x="522231" y="2390775"/>
                  <a:pt x="463949" y="2390775"/>
                </a:cubicBezTo>
                <a:cubicBezTo>
                  <a:pt x="326711" y="2390775"/>
                  <a:pt x="276646" y="2313291"/>
                  <a:pt x="292499" y="2214562"/>
                </a:cubicBezTo>
                <a:cubicBezTo>
                  <a:pt x="306836" y="2125277"/>
                  <a:pt x="293546" y="2115472"/>
                  <a:pt x="268969" y="2097341"/>
                </a:cubicBezTo>
                <a:cubicBezTo>
                  <a:pt x="264459" y="2094013"/>
                  <a:pt x="259569" y="2090406"/>
                  <a:pt x="254400" y="2085974"/>
                </a:cubicBezTo>
                <a:cubicBezTo>
                  <a:pt x="221062" y="2057399"/>
                  <a:pt x="206775" y="2000249"/>
                  <a:pt x="235350" y="1966912"/>
                </a:cubicBezTo>
                <a:cubicBezTo>
                  <a:pt x="197250" y="1924049"/>
                  <a:pt x="176830" y="1877896"/>
                  <a:pt x="202012" y="1838324"/>
                </a:cubicBezTo>
                <a:cubicBezTo>
                  <a:pt x="235350" y="1785937"/>
                  <a:pt x="225825" y="1733549"/>
                  <a:pt x="163912" y="1719262"/>
                </a:cubicBezTo>
                <a:cubicBezTo>
                  <a:pt x="159584" y="1718263"/>
                  <a:pt x="154986" y="1716642"/>
                  <a:pt x="148919" y="1714502"/>
                </a:cubicBezTo>
                <a:cubicBezTo>
                  <a:pt x="139300" y="1711111"/>
                  <a:pt x="125986" y="1706417"/>
                  <a:pt x="104195" y="1700835"/>
                </a:cubicBezTo>
                <a:cubicBezTo>
                  <a:pt x="68662" y="1691732"/>
                  <a:pt x="0" y="1613826"/>
                  <a:pt x="68662" y="1519237"/>
                </a:cubicBezTo>
                <a:cubicBezTo>
                  <a:pt x="95289" y="1482557"/>
                  <a:pt x="121542" y="1450372"/>
                  <a:pt x="145551" y="1420940"/>
                </a:cubicBezTo>
                <a:cubicBezTo>
                  <a:pt x="207431" y="1345084"/>
                  <a:pt x="254400" y="1287505"/>
                  <a:pt x="254400" y="1218347"/>
                </a:cubicBezTo>
                <a:cubicBezTo>
                  <a:pt x="254400" y="1192099"/>
                  <a:pt x="247551" y="1173708"/>
                  <a:pt x="239662" y="1152520"/>
                </a:cubicBezTo>
                <a:cubicBezTo>
                  <a:pt x="228942" y="1123731"/>
                  <a:pt x="216300" y="1089779"/>
                  <a:pt x="216300" y="1023937"/>
                </a:cubicBezTo>
                <a:cubicBezTo>
                  <a:pt x="216300" y="458432"/>
                  <a:pt x="674732" y="0"/>
                  <a:pt x="1240237" y="0"/>
                </a:cubicBezTo>
                <a:cubicBezTo>
                  <a:pt x="1805742" y="0"/>
                  <a:pt x="2264175" y="458432"/>
                  <a:pt x="2264175" y="1023937"/>
                </a:cubicBezTo>
                <a:cubicBezTo>
                  <a:pt x="2264175" y="1389267"/>
                  <a:pt x="2076075" y="1621595"/>
                  <a:pt x="2008351" y="1705243"/>
                </a:cubicBezTo>
                <a:lnTo>
                  <a:pt x="2007663" y="1706092"/>
                </a:lnTo>
                <a:cubicBezTo>
                  <a:pt x="1945305" y="1783115"/>
                  <a:pt x="1855263" y="1894827"/>
                  <a:pt x="1855263" y="2052637"/>
                </a:cubicBezTo>
                <a:lnTo>
                  <a:pt x="1855263" y="2600325"/>
                </a:lnTo>
                <a:cubicBezTo>
                  <a:pt x="1855263" y="2640579"/>
                  <a:pt x="1801920" y="2777049"/>
                  <a:pt x="1331541" y="2777049"/>
                </a:cubicBezTo>
                <a:cubicBezTo>
                  <a:pt x="861162" y="2777049"/>
                  <a:pt x="841810" y="2631833"/>
                  <a:pt x="841810" y="2600325"/>
                </a:cubicBezTo>
                <a:close/>
                <a:moveTo>
                  <a:pt x="1239470" y="1885949"/>
                </a:moveTo>
                <a:cubicBezTo>
                  <a:pt x="1712915" y="1885949"/>
                  <a:pt x="2096720" y="1502145"/>
                  <a:pt x="2096720" y="1028700"/>
                </a:cubicBezTo>
                <a:cubicBezTo>
                  <a:pt x="2096720" y="555254"/>
                  <a:pt x="1712915" y="171450"/>
                  <a:pt x="1239470" y="171450"/>
                </a:cubicBezTo>
                <a:cubicBezTo>
                  <a:pt x="766024" y="171450"/>
                  <a:pt x="382220" y="555254"/>
                  <a:pt x="382220" y="1028700"/>
                </a:cubicBezTo>
                <a:cubicBezTo>
                  <a:pt x="382220" y="1502145"/>
                  <a:pt x="766024" y="1885949"/>
                  <a:pt x="1239470" y="1885949"/>
                </a:cubicBezTo>
                <a:close/>
              </a:path>
            </a:pathLst>
          </a:custGeom>
          <a:noFill/>
          <a:ln w="14287" cap="flat" cmpd="sng">
            <a:solidFill>
              <a:srgbClr val="FFFFFF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4" name="Rounded Rectangle 3"/>
          <p:cNvSpPr/>
          <p:nvPr/>
        </p:nvSpPr>
        <p:spPr>
          <a:xfrm>
            <a:off x="2465388" y="3714750"/>
            <a:ext cx="1568450" cy="1009650"/>
          </a:xfrm>
          <a:custGeom>
            <a:avLst/>
            <a:gdLst>
              <a:gd name="txL" fmla="*/ 0 w 1567586"/>
              <a:gd name="txT" fmla="*/ 0 h 615343"/>
              <a:gd name="txR" fmla="*/ 1567586 w 1567586"/>
              <a:gd name="txB" fmla="*/ 615343 h 615343"/>
            </a:gdLst>
            <a:ahLst/>
            <a:cxnLst>
              <a:cxn ang="0">
                <a:pos x="1351056" y="975620"/>
              </a:cxn>
              <a:cxn ang="0">
                <a:pos x="1569314" y="1321033"/>
              </a:cxn>
              <a:cxn ang="0">
                <a:pos x="1348949" y="1656626"/>
              </a:cxn>
              <a:cxn ang="0">
                <a:pos x="1348949" y="1479458"/>
              </a:cxn>
              <a:cxn ang="0">
                <a:pos x="47924" y="363286"/>
              </a:cxn>
              <a:cxn ang="0">
                <a:pos x="0" y="279253"/>
              </a:cxn>
              <a:cxn ang="0">
                <a:pos x="67701" y="0"/>
              </a:cxn>
              <a:cxn ang="0">
                <a:pos x="115628" y="84032"/>
              </a:cxn>
              <a:cxn ang="0">
                <a:pos x="1350532" y="1145942"/>
              </a:cxn>
              <a:cxn ang="0">
                <a:pos x="1350532" y="975620"/>
              </a:cxn>
            </a:cxnLst>
            <a:rect l="txL" t="txT" r="txR" b="txB"/>
            <a:pathLst>
              <a:path w="1567586" h="615343">
                <a:moveTo>
                  <a:pt x="1349568" y="362388"/>
                </a:moveTo>
                <a:lnTo>
                  <a:pt x="1567586" y="490689"/>
                </a:lnTo>
                <a:lnTo>
                  <a:pt x="1347463" y="615343"/>
                </a:lnTo>
                <a:lnTo>
                  <a:pt x="1347463" y="549535"/>
                </a:lnTo>
                <a:cubicBezTo>
                  <a:pt x="869565" y="530304"/>
                  <a:pt x="424586" y="380561"/>
                  <a:pt x="47872" y="134940"/>
                </a:cubicBezTo>
                <a:lnTo>
                  <a:pt x="0" y="103727"/>
                </a:lnTo>
                <a:lnTo>
                  <a:pt x="67627" y="0"/>
                </a:lnTo>
                <a:lnTo>
                  <a:pt x="115500" y="31213"/>
                </a:lnTo>
                <a:cubicBezTo>
                  <a:pt x="473001" y="264309"/>
                  <a:pt x="895016" y="406679"/>
                  <a:pt x="1349044" y="425653"/>
                </a:cubicBezTo>
                <a:lnTo>
                  <a:pt x="1349044" y="362388"/>
                </a:lnTo>
              </a:path>
            </a:pathLst>
          </a:custGeom>
          <a:solidFill>
            <a:srgbClr val="3CC583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5" name="Rounded Rectangle 4"/>
          <p:cNvSpPr/>
          <p:nvPr/>
        </p:nvSpPr>
        <p:spPr>
          <a:xfrm>
            <a:off x="2470150" y="3714750"/>
            <a:ext cx="1566863" cy="1009650"/>
          </a:xfrm>
          <a:custGeom>
            <a:avLst/>
            <a:gdLst>
              <a:gd name="txL" fmla="*/ 0 w 1567583"/>
              <a:gd name="txT" fmla="*/ 0 h 615344"/>
              <a:gd name="txR" fmla="*/ 1567583 w 1567583"/>
              <a:gd name="txB" fmla="*/ 615344 h 615344"/>
            </a:gdLst>
            <a:ahLst/>
            <a:cxnLst>
              <a:cxn ang="0">
                <a:pos x="1348332" y="975615"/>
              </a:cxn>
              <a:cxn ang="0">
                <a:pos x="1566143" y="1321039"/>
              </a:cxn>
              <a:cxn ang="0">
                <a:pos x="1346222" y="1656623"/>
              </a:cxn>
              <a:cxn ang="0">
                <a:pos x="1346772" y="1479464"/>
              </a:cxn>
              <a:cxn ang="0">
                <a:pos x="47828" y="363279"/>
              </a:cxn>
              <a:cxn ang="0">
                <a:pos x="0" y="279244"/>
              </a:cxn>
              <a:cxn ang="0">
                <a:pos x="67568" y="0"/>
              </a:cxn>
              <a:cxn ang="0">
                <a:pos x="115397" y="84031"/>
              </a:cxn>
              <a:cxn ang="0">
                <a:pos x="1347804" y="1145939"/>
              </a:cxn>
              <a:cxn ang="0">
                <a:pos x="1348332" y="975615"/>
              </a:cxn>
            </a:cxnLst>
            <a:rect l="txL" t="txT" r="txR" b="txB"/>
            <a:pathLst>
              <a:path w="1567583" h="615344">
                <a:moveTo>
                  <a:pt x="1349572" y="362387"/>
                </a:moveTo>
                <a:lnTo>
                  <a:pt x="1567583" y="490693"/>
                </a:lnTo>
                <a:lnTo>
                  <a:pt x="1347460" y="615344"/>
                </a:lnTo>
                <a:lnTo>
                  <a:pt x="1348010" y="549539"/>
                </a:lnTo>
                <a:cubicBezTo>
                  <a:pt x="869563" y="530304"/>
                  <a:pt x="424583" y="380559"/>
                  <a:pt x="47872" y="134938"/>
                </a:cubicBezTo>
                <a:lnTo>
                  <a:pt x="0" y="103724"/>
                </a:lnTo>
                <a:lnTo>
                  <a:pt x="67630" y="0"/>
                </a:lnTo>
                <a:lnTo>
                  <a:pt x="115503" y="31213"/>
                </a:lnTo>
                <a:cubicBezTo>
                  <a:pt x="473005" y="264311"/>
                  <a:pt x="895015" y="406676"/>
                  <a:pt x="1349043" y="425653"/>
                </a:cubicBezTo>
                <a:lnTo>
                  <a:pt x="1349572" y="362387"/>
                </a:lnTo>
                <a:close/>
              </a:path>
            </a:pathLst>
          </a:custGeom>
          <a:noFill/>
          <a:ln w="14287" cap="flat" cmpd="sng">
            <a:solidFill>
              <a:srgbClr val="FFFFFF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" name="Rounded Rectangle 5"/>
          <p:cNvSpPr/>
          <p:nvPr/>
        </p:nvSpPr>
        <p:spPr>
          <a:xfrm>
            <a:off x="2608263" y="2986088"/>
            <a:ext cx="1428750" cy="252412"/>
          </a:xfrm>
          <a:custGeom>
            <a:avLst/>
            <a:gdLst>
              <a:gd name="txL" fmla="*/ 0 w 1428750"/>
              <a:gd name="txT" fmla="*/ 0 h 252964"/>
              <a:gd name="txR" fmla="*/ 1428750 w 1428750"/>
              <a:gd name="txB" fmla="*/ 252964 h 252964"/>
            </a:gdLst>
            <a:ahLst/>
            <a:cxnLst>
              <a:cxn ang="0">
                <a:pos x="1209675" y="251861"/>
              </a:cxn>
              <a:cxn ang="0">
                <a:pos x="1428750" y="125931"/>
              </a:cxn>
              <a:cxn ang="0">
                <a:pos x="1209675" y="0"/>
              </a:cxn>
              <a:cxn ang="0">
                <a:pos x="1209675" y="64287"/>
              </a:cxn>
              <a:cxn ang="0">
                <a:pos x="0" y="64287"/>
              </a:cxn>
              <a:cxn ang="0">
                <a:pos x="0" y="187573"/>
              </a:cxn>
              <a:cxn ang="0">
                <a:pos x="1209675" y="187573"/>
              </a:cxn>
              <a:cxn ang="0">
                <a:pos x="1209675" y="251861"/>
              </a:cxn>
            </a:cxnLst>
            <a:rect l="txL" t="txT" r="txR" b="txB"/>
            <a:pathLst>
              <a:path w="1428750" h="252964">
                <a:moveTo>
                  <a:pt x="1209675" y="252964"/>
                </a:moveTo>
                <a:lnTo>
                  <a:pt x="1428750" y="126482"/>
                </a:lnTo>
                <a:lnTo>
                  <a:pt x="1209675" y="0"/>
                </a:lnTo>
                <a:lnTo>
                  <a:pt x="1209675" y="64569"/>
                </a:lnTo>
                <a:lnTo>
                  <a:pt x="0" y="64569"/>
                </a:lnTo>
                <a:lnTo>
                  <a:pt x="0" y="188394"/>
                </a:lnTo>
                <a:lnTo>
                  <a:pt x="1209675" y="188394"/>
                </a:lnTo>
                <a:lnTo>
                  <a:pt x="1209675" y="252964"/>
                </a:lnTo>
              </a:path>
            </a:pathLst>
          </a:custGeom>
          <a:solidFill>
            <a:srgbClr val="4E88E7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7" name="Rounded Rectangle 6"/>
          <p:cNvSpPr/>
          <p:nvPr/>
        </p:nvSpPr>
        <p:spPr>
          <a:xfrm>
            <a:off x="2608263" y="2986088"/>
            <a:ext cx="1428750" cy="252412"/>
          </a:xfrm>
          <a:custGeom>
            <a:avLst/>
            <a:gdLst>
              <a:gd name="txL" fmla="*/ 0 w 1428750"/>
              <a:gd name="txT" fmla="*/ 0 h 252965"/>
              <a:gd name="txR" fmla="*/ 1428750 w 1428750"/>
              <a:gd name="txB" fmla="*/ 252965 h 252965"/>
            </a:gdLst>
            <a:ahLst/>
            <a:cxnLst>
              <a:cxn ang="0">
                <a:pos x="1209675" y="251860"/>
              </a:cxn>
              <a:cxn ang="0">
                <a:pos x="1428750" y="125930"/>
              </a:cxn>
              <a:cxn ang="0">
                <a:pos x="1209675" y="0"/>
              </a:cxn>
              <a:cxn ang="0">
                <a:pos x="1209675" y="64288"/>
              </a:cxn>
              <a:cxn ang="0">
                <a:pos x="0" y="64288"/>
              </a:cxn>
              <a:cxn ang="0">
                <a:pos x="0" y="187572"/>
              </a:cxn>
              <a:cxn ang="0">
                <a:pos x="1209675" y="187572"/>
              </a:cxn>
              <a:cxn ang="0">
                <a:pos x="1209675" y="251860"/>
              </a:cxn>
            </a:cxnLst>
            <a:rect l="txL" t="txT" r="txR" b="txB"/>
            <a:pathLst>
              <a:path w="1428750" h="252965">
                <a:moveTo>
                  <a:pt x="1209675" y="252965"/>
                </a:moveTo>
                <a:lnTo>
                  <a:pt x="1428750" y="126483"/>
                </a:lnTo>
                <a:lnTo>
                  <a:pt x="1209675" y="0"/>
                </a:lnTo>
                <a:lnTo>
                  <a:pt x="1209675" y="64570"/>
                </a:lnTo>
                <a:lnTo>
                  <a:pt x="0" y="64570"/>
                </a:lnTo>
                <a:lnTo>
                  <a:pt x="0" y="188395"/>
                </a:lnTo>
                <a:lnTo>
                  <a:pt x="1209675" y="188395"/>
                </a:lnTo>
                <a:lnTo>
                  <a:pt x="1209675" y="252965"/>
                </a:lnTo>
                <a:close/>
              </a:path>
            </a:pathLst>
          </a:custGeom>
          <a:noFill/>
          <a:ln w="14287" cap="flat" cmpd="sng">
            <a:solidFill>
              <a:srgbClr val="FFFFFF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8" name="Rounded Rectangle 7"/>
          <p:cNvSpPr/>
          <p:nvPr/>
        </p:nvSpPr>
        <p:spPr>
          <a:xfrm>
            <a:off x="2470150" y="1601788"/>
            <a:ext cx="1538288" cy="919162"/>
          </a:xfrm>
          <a:custGeom>
            <a:avLst/>
            <a:gdLst>
              <a:gd name="txL" fmla="*/ 0 w 1567586"/>
              <a:gd name="txT" fmla="*/ 0 h 615343"/>
              <a:gd name="txR" fmla="*/ 1567586 w 1567586"/>
              <a:gd name="txB" fmla="*/ 615343 h 615343"/>
            </a:gdLst>
            <a:ahLst/>
            <a:cxnLst>
              <a:cxn ang="0">
                <a:pos x="1299593" y="564408"/>
              </a:cxn>
              <a:cxn ang="0">
                <a:pos x="1509538" y="278133"/>
              </a:cxn>
              <a:cxn ang="0">
                <a:pos x="1297566" y="0"/>
              </a:cxn>
              <a:cxn ang="0">
                <a:pos x="1297566" y="146835"/>
              </a:cxn>
              <a:cxn ang="0">
                <a:pos x="46099" y="1071900"/>
              </a:cxn>
              <a:cxn ang="0">
                <a:pos x="0" y="1141547"/>
              </a:cxn>
              <a:cxn ang="0">
                <a:pos x="65123" y="1372988"/>
              </a:cxn>
              <a:cxn ang="0">
                <a:pos x="111223" y="1303344"/>
              </a:cxn>
              <a:cxn ang="0">
                <a:pos x="1299089" y="423247"/>
              </a:cxn>
              <a:cxn ang="0">
                <a:pos x="1299089" y="564408"/>
              </a:cxn>
            </a:cxnLst>
            <a:rect l="txL" t="txT" r="txR" b="txB"/>
            <a:pathLst>
              <a:path w="1567586" h="615343">
                <a:moveTo>
                  <a:pt x="1349568" y="252955"/>
                </a:moveTo>
                <a:lnTo>
                  <a:pt x="1567586" y="124653"/>
                </a:lnTo>
                <a:lnTo>
                  <a:pt x="1347463" y="0"/>
                </a:lnTo>
                <a:lnTo>
                  <a:pt x="1347463" y="65808"/>
                </a:lnTo>
                <a:cubicBezTo>
                  <a:pt x="869565" y="85039"/>
                  <a:pt x="424586" y="234781"/>
                  <a:pt x="47872" y="480402"/>
                </a:cubicBezTo>
                <a:lnTo>
                  <a:pt x="0" y="511616"/>
                </a:lnTo>
                <a:lnTo>
                  <a:pt x="67627" y="615343"/>
                </a:lnTo>
                <a:lnTo>
                  <a:pt x="115500" y="584130"/>
                </a:lnTo>
                <a:cubicBezTo>
                  <a:pt x="473001" y="351034"/>
                  <a:pt x="895016" y="208664"/>
                  <a:pt x="1349044" y="189690"/>
                </a:cubicBezTo>
                <a:lnTo>
                  <a:pt x="1349044" y="252955"/>
                </a:lnTo>
              </a:path>
            </a:pathLst>
          </a:custGeom>
          <a:solidFill>
            <a:srgbClr val="E0CB15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9" name="Rounded Rectangle 8"/>
          <p:cNvSpPr/>
          <p:nvPr/>
        </p:nvSpPr>
        <p:spPr>
          <a:xfrm>
            <a:off x="2470150" y="1601788"/>
            <a:ext cx="1538288" cy="919162"/>
          </a:xfrm>
          <a:custGeom>
            <a:avLst/>
            <a:gdLst>
              <a:gd name="txL" fmla="*/ 0 w 1567583"/>
              <a:gd name="txT" fmla="*/ 0 h 615344"/>
              <a:gd name="txR" fmla="*/ 1567583 w 1567583"/>
              <a:gd name="txB" fmla="*/ 615344 h 615344"/>
            </a:gdLst>
            <a:ahLst/>
            <a:cxnLst>
              <a:cxn ang="0">
                <a:pos x="1299602" y="564410"/>
              </a:cxn>
              <a:cxn ang="0">
                <a:pos x="1509540" y="278125"/>
              </a:cxn>
              <a:cxn ang="0">
                <a:pos x="1297568" y="0"/>
              </a:cxn>
              <a:cxn ang="0">
                <a:pos x="1298097" y="146825"/>
              </a:cxn>
              <a:cxn ang="0">
                <a:pos x="46099" y="1071904"/>
              </a:cxn>
              <a:cxn ang="0">
                <a:pos x="0" y="1141550"/>
              </a:cxn>
              <a:cxn ang="0">
                <a:pos x="65126" y="1372986"/>
              </a:cxn>
              <a:cxn ang="0">
                <a:pos x="111226" y="1303339"/>
              </a:cxn>
              <a:cxn ang="0">
                <a:pos x="1299092" y="423247"/>
              </a:cxn>
              <a:cxn ang="0">
                <a:pos x="1299602" y="564410"/>
              </a:cxn>
            </a:cxnLst>
            <a:rect l="txL" t="txT" r="txR" b="txB"/>
            <a:pathLst>
              <a:path w="1567583" h="615344">
                <a:moveTo>
                  <a:pt x="1349572" y="252957"/>
                </a:moveTo>
                <a:lnTo>
                  <a:pt x="1567583" y="124650"/>
                </a:lnTo>
                <a:lnTo>
                  <a:pt x="1347460" y="0"/>
                </a:lnTo>
                <a:lnTo>
                  <a:pt x="1348010" y="65804"/>
                </a:lnTo>
                <a:cubicBezTo>
                  <a:pt x="869563" y="85040"/>
                  <a:pt x="424583" y="234784"/>
                  <a:pt x="47872" y="480405"/>
                </a:cubicBezTo>
                <a:lnTo>
                  <a:pt x="0" y="511619"/>
                </a:lnTo>
                <a:lnTo>
                  <a:pt x="67630" y="615344"/>
                </a:lnTo>
                <a:lnTo>
                  <a:pt x="115503" y="584130"/>
                </a:lnTo>
                <a:cubicBezTo>
                  <a:pt x="473005" y="351033"/>
                  <a:pt x="895015" y="208667"/>
                  <a:pt x="1349043" y="189691"/>
                </a:cubicBezTo>
                <a:lnTo>
                  <a:pt x="1349572" y="252957"/>
                </a:lnTo>
                <a:close/>
              </a:path>
            </a:pathLst>
          </a:custGeom>
          <a:noFill/>
          <a:ln w="14287" cap="flat" cmpd="sng">
            <a:solidFill>
              <a:srgbClr val="FFFFFF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0" name="TextBox 9"/>
          <p:cNvSpPr txBox="1"/>
          <p:nvPr>
            <p:custDataLst>
              <p:tags r:id="rId1"/>
            </p:custDataLst>
          </p:nvPr>
        </p:nvSpPr>
        <p:spPr>
          <a:xfrm>
            <a:off x="4627563" y="1601788"/>
            <a:ext cx="3103562" cy="3381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2200" b="1" dirty="0">
                <a:solidFill>
                  <a:srgbClr val="E0CB1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大数据规模下的效率瓶颈</a:t>
            </a:r>
          </a:p>
        </p:txBody>
      </p:sp>
      <p:sp>
        <p:nvSpPr>
          <p:cNvPr id="71" name="TextBox 10"/>
          <p:cNvSpPr txBox="1"/>
          <p:nvPr>
            <p:custDataLst>
              <p:tags r:id="rId2"/>
            </p:custDataLst>
          </p:nvPr>
        </p:nvSpPr>
        <p:spPr>
          <a:xfrm>
            <a:off x="4627563" y="2028825"/>
            <a:ext cx="4440237" cy="7381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/>
          <a:p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当</a:t>
            </a:r>
            <a:r>
              <a:rPr lang="en-US" altLang="zh-CN" sz="1600" i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en-US" altLang="zh-CN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≤10</a:t>
            </a:r>
            <a:r>
              <a:rPr lang="en-US" altLang="zh-CN" sz="1600" baseline="30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9</a:t>
            </a:r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时，枚举法需逐个判断</a:t>
            </a:r>
            <a:r>
              <a:rPr lang="en-US" altLang="zh-CN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“</a:t>
            </a:r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是否为神奇数</a:t>
            </a:r>
            <a:r>
              <a:rPr lang="en-US" altLang="zh-CN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，时间复杂度为</a:t>
            </a:r>
            <a:r>
              <a:rPr lang="en-US" altLang="zh-CN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O(N)</a:t>
            </a:r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en-US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 </a:t>
            </a:r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为第</a:t>
            </a:r>
            <a:r>
              <a:rPr lang="en-US" altLang="zh-CN" sz="1600" i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个神奇数的值），当</a:t>
            </a:r>
            <a:r>
              <a:rPr lang="en-US" altLang="zh-CN" sz="1600" i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en-US" altLang="zh-CN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=10</a:t>
            </a:r>
            <a:r>
              <a:rPr lang="en-US" altLang="zh-CN" sz="1600" baseline="30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9</a:t>
            </a:r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时耗时超</a:t>
            </a:r>
            <a:r>
              <a:rPr lang="en-US" altLang="zh-CN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1000 </a:t>
            </a:r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秒，完全无法满足需求</a:t>
            </a:r>
          </a:p>
        </p:txBody>
      </p:sp>
      <p:sp>
        <p:nvSpPr>
          <p:cNvPr id="72" name="TextBox 11"/>
          <p:cNvSpPr txBox="1"/>
          <p:nvPr/>
        </p:nvSpPr>
        <p:spPr>
          <a:xfrm>
            <a:off x="827088" y="2851150"/>
            <a:ext cx="1039812" cy="4445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algn="ctr"/>
            <a:r>
              <a:rPr lang="zh-CN" altLang="en-US" sz="2800" b="1" dirty="0">
                <a:solidFill>
                  <a:srgbClr val="484848"/>
                </a:solidFill>
                <a:latin typeface="Roboto" pitchFamily="2" charset="0"/>
              </a:rPr>
              <a:t>难点分析</a:t>
            </a:r>
          </a:p>
        </p:txBody>
      </p:sp>
      <p:sp>
        <p:nvSpPr>
          <p:cNvPr id="73" name="TextBox 12"/>
          <p:cNvSpPr txBox="1"/>
          <p:nvPr>
            <p:custDataLst>
              <p:tags r:id="rId3"/>
            </p:custDataLst>
          </p:nvPr>
        </p:nvSpPr>
        <p:spPr>
          <a:xfrm>
            <a:off x="4629150" y="2962275"/>
            <a:ext cx="3327400" cy="33813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/>
          <a:p>
            <a:r>
              <a:rPr lang="zh-CN" altLang="en-US" sz="2200" b="1" dirty="0">
                <a:solidFill>
                  <a:srgbClr val="4E88E7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神奇数的数学规律抽象</a:t>
            </a:r>
          </a:p>
        </p:txBody>
      </p:sp>
      <p:sp>
        <p:nvSpPr>
          <p:cNvPr id="74" name="TextBox 13"/>
          <p:cNvSpPr txBox="1"/>
          <p:nvPr>
            <p:custDataLst>
              <p:tags r:id="rId4"/>
            </p:custDataLst>
          </p:nvPr>
        </p:nvSpPr>
        <p:spPr>
          <a:xfrm>
            <a:off x="4621213" y="3444875"/>
            <a:ext cx="4292600" cy="7381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/>
          <a:p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需从</a:t>
            </a:r>
            <a:r>
              <a:rPr lang="en-US" altLang="zh-CN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“n</a:t>
            </a:r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＝</a:t>
            </a:r>
            <a:r>
              <a:rPr lang="en-US" altLang="zh-CN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en-US" altLang="zh-CN" sz="1600" baseline="30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－</a:t>
            </a:r>
            <a:r>
              <a:rPr lang="en-US" altLang="zh-CN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en-US" altLang="zh-CN" sz="1600" baseline="30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en-US" altLang="zh-CN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的公式出发，推导</a:t>
            </a:r>
            <a:r>
              <a:rPr lang="en-US" altLang="zh-CN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神奇数</a:t>
            </a:r>
            <a:r>
              <a:rPr lang="en-US" altLang="zh-CN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= </a:t>
            </a:r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奇数（</a:t>
            </a:r>
            <a:r>
              <a:rPr lang="en-US" altLang="zh-CN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&gt;1</a:t>
            </a:r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）或</a:t>
            </a:r>
            <a:r>
              <a:rPr lang="en-US" altLang="zh-CN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4 </a:t>
            </a:r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的倍数（</a:t>
            </a:r>
            <a:r>
              <a:rPr lang="en-US" altLang="zh-CN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&gt;4</a:t>
            </a:r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en-US" altLang="zh-CN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的本质，若无法突破这一数学本质，无法优化算法</a:t>
            </a:r>
          </a:p>
        </p:txBody>
      </p:sp>
      <p:sp>
        <p:nvSpPr>
          <p:cNvPr id="75" name="TextBox 14"/>
          <p:cNvSpPr txBox="1"/>
          <p:nvPr>
            <p:custDataLst>
              <p:tags r:id="rId5"/>
            </p:custDataLst>
          </p:nvPr>
        </p:nvSpPr>
        <p:spPr>
          <a:xfrm>
            <a:off x="4621213" y="4398963"/>
            <a:ext cx="2820987" cy="3381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2200" b="1" dirty="0">
                <a:solidFill>
                  <a:srgbClr val="3CC5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数列分组规律的统一性</a:t>
            </a:r>
          </a:p>
        </p:txBody>
      </p:sp>
      <p:sp>
        <p:nvSpPr>
          <p:cNvPr id="76" name="TextBox 15"/>
          <p:cNvSpPr txBox="1"/>
          <p:nvPr>
            <p:custDataLst>
              <p:tags r:id="rId6"/>
            </p:custDataLst>
          </p:nvPr>
        </p:nvSpPr>
        <p:spPr>
          <a:xfrm>
            <a:off x="4589463" y="4852988"/>
            <a:ext cx="4424362" cy="9842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/>
          <a:p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神奇数序列前</a:t>
            </a:r>
            <a:r>
              <a:rPr lang="en-US" altLang="zh-CN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3 </a:t>
            </a:r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项（</a:t>
            </a:r>
            <a:r>
              <a:rPr lang="en-US" altLang="zh-CN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3,5,7</a:t>
            </a:r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）为特殊组，后续按</a:t>
            </a:r>
            <a:r>
              <a:rPr lang="en-US" altLang="zh-CN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“</a:t>
            </a:r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每</a:t>
            </a:r>
            <a:r>
              <a:rPr lang="en-US" altLang="zh-CN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3 </a:t>
            </a:r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项一组</a:t>
            </a:r>
            <a:r>
              <a:rPr lang="en-US" altLang="zh-CN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分布（如第</a:t>
            </a:r>
            <a:r>
              <a:rPr lang="en-US" altLang="zh-CN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组</a:t>
            </a:r>
            <a:r>
              <a:rPr lang="en-US" altLang="zh-CN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8,9,11</a:t>
            </a:r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；第</a:t>
            </a:r>
            <a:r>
              <a:rPr lang="en-US" altLang="zh-CN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组</a:t>
            </a:r>
            <a:r>
              <a:rPr lang="en-US" altLang="zh-CN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12,13,15…</a:t>
            </a:r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），需处理</a:t>
            </a:r>
            <a:r>
              <a:rPr lang="en-US" altLang="zh-CN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特殊组与普通组</a:t>
            </a:r>
            <a:r>
              <a:rPr lang="en-US" altLang="zh-CN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的差异，确保公式普适性</a:t>
            </a:r>
          </a:p>
        </p:txBody>
      </p:sp>
      <p:sp>
        <p:nvSpPr>
          <p:cNvPr id="77" name="Rounded Rectangle 16"/>
          <p:cNvSpPr/>
          <p:nvPr/>
        </p:nvSpPr>
        <p:spPr>
          <a:xfrm>
            <a:off x="4135438" y="1552575"/>
            <a:ext cx="331787" cy="325438"/>
          </a:xfrm>
          <a:custGeom>
            <a:avLst/>
            <a:gdLst>
              <a:gd name="txL" fmla="*/ 0 w 332184"/>
              <a:gd name="txT" fmla="*/ 0 h 326469"/>
              <a:gd name="txR" fmla="*/ 332184 w 332184"/>
              <a:gd name="txB" fmla="*/ 326469 h 326469"/>
            </a:gdLst>
            <a:ahLst/>
            <a:cxnLst>
              <a:cxn ang="0">
                <a:pos x="10689" y="298854"/>
              </a:cxn>
              <a:cxn ang="0">
                <a:pos x="171040" y="139844"/>
              </a:cxn>
              <a:cxn ang="0">
                <a:pos x="331390" y="298854"/>
              </a:cxn>
              <a:cxn ang="0">
                <a:pos x="171040" y="324410"/>
              </a:cxn>
              <a:cxn ang="0">
                <a:pos x="192420" y="303115"/>
              </a:cxn>
              <a:cxn ang="0">
                <a:pos x="171040" y="281817"/>
              </a:cxn>
              <a:cxn ang="0">
                <a:pos x="149660" y="303115"/>
              </a:cxn>
              <a:cxn ang="0">
                <a:pos x="171040" y="324410"/>
              </a:cxn>
              <a:cxn ang="0">
                <a:pos x="0" y="0"/>
              </a:cxn>
              <a:cxn ang="0">
                <a:pos x="163200" y="283238"/>
              </a:cxn>
              <a:cxn ang="0">
                <a:pos x="130418" y="192375"/>
              </a:cxn>
              <a:cxn ang="0">
                <a:pos x="0" y="0"/>
              </a:cxn>
              <a:cxn ang="0">
                <a:pos x="211662" y="192375"/>
              </a:cxn>
              <a:cxn ang="0">
                <a:pos x="204535" y="212251"/>
              </a:cxn>
              <a:cxn ang="0">
                <a:pos x="0" y="0"/>
              </a:cxn>
              <a:cxn ang="0">
                <a:pos x="273665" y="244905"/>
              </a:cxn>
              <a:cxn ang="0">
                <a:pos x="252284" y="257683"/>
              </a:cxn>
              <a:cxn ang="0">
                <a:pos x="0" y="0"/>
              </a:cxn>
              <a:cxn ang="0">
                <a:pos x="89796" y="257683"/>
              </a:cxn>
              <a:cxn ang="0">
                <a:pos x="68415" y="244905"/>
              </a:cxn>
              <a:cxn ang="0">
                <a:pos x="0" y="0"/>
              </a:cxn>
              <a:cxn ang="0">
                <a:pos x="287917" y="322991"/>
              </a:cxn>
              <a:cxn ang="0">
                <a:pos x="266538" y="320152"/>
              </a:cxn>
              <a:cxn ang="0">
                <a:pos x="0" y="0"/>
              </a:cxn>
              <a:cxn ang="0">
                <a:pos x="54162" y="322991"/>
              </a:cxn>
              <a:cxn ang="0">
                <a:pos x="75543" y="320152"/>
              </a:cxn>
              <a:cxn ang="0">
                <a:pos x="0" y="0"/>
              </a:cxn>
              <a:cxn ang="0">
                <a:pos x="68415" y="16326"/>
              </a:cxn>
              <a:cxn ang="0">
                <a:pos x="100657" y="97458"/>
              </a:cxn>
              <a:cxn ang="0">
                <a:pos x="0" y="0"/>
              </a:cxn>
              <a:cxn ang="0">
                <a:pos x="57014" y="84474"/>
              </a:cxn>
              <a:cxn ang="0">
                <a:pos x="99773" y="98671"/>
              </a:cxn>
              <a:cxn ang="0">
                <a:pos x="122578" y="58919"/>
              </a:cxn>
            </a:cxnLst>
            <a:rect l="txL" t="txT" r="txR" b="txB"/>
            <a:pathLst>
              <a:path w="332184" h="326469">
                <a:moveTo>
                  <a:pt x="10715" y="300751"/>
                </a:moveTo>
                <a:cubicBezTo>
                  <a:pt x="10715" y="212169"/>
                  <a:pt x="82471" y="140731"/>
                  <a:pt x="171450" y="140731"/>
                </a:cubicBezTo>
                <a:cubicBezTo>
                  <a:pt x="260428" y="140731"/>
                  <a:pt x="332184" y="212169"/>
                  <a:pt x="332184" y="300751"/>
                </a:cubicBezTo>
                <a:moveTo>
                  <a:pt x="171450" y="326469"/>
                </a:moveTo>
                <a:cubicBezTo>
                  <a:pt x="183285" y="326469"/>
                  <a:pt x="192881" y="316873"/>
                  <a:pt x="192881" y="305038"/>
                </a:cubicBezTo>
                <a:cubicBezTo>
                  <a:pt x="192881" y="293200"/>
                  <a:pt x="183285" y="283606"/>
                  <a:pt x="171450" y="283606"/>
                </a:cubicBezTo>
                <a:cubicBezTo>
                  <a:pt x="159614" y="283606"/>
                  <a:pt x="150018" y="293200"/>
                  <a:pt x="150018" y="305038"/>
                </a:cubicBezTo>
                <a:cubicBezTo>
                  <a:pt x="150018" y="316873"/>
                  <a:pt x="159614" y="326469"/>
                  <a:pt x="171450" y="326469"/>
                </a:cubicBezTo>
                <a:close/>
                <a:moveTo>
                  <a:pt x="0" y="0"/>
                </a:moveTo>
                <a:moveTo>
                  <a:pt x="163591" y="285035"/>
                </a:moveTo>
                <a:lnTo>
                  <a:pt x="130730" y="193595"/>
                </a:lnTo>
                <a:moveTo>
                  <a:pt x="0" y="0"/>
                </a:moveTo>
                <a:moveTo>
                  <a:pt x="212169" y="193595"/>
                </a:moveTo>
                <a:lnTo>
                  <a:pt x="205025" y="213598"/>
                </a:lnTo>
                <a:moveTo>
                  <a:pt x="0" y="0"/>
                </a:moveTo>
                <a:moveTo>
                  <a:pt x="274320" y="246459"/>
                </a:moveTo>
                <a:lnTo>
                  <a:pt x="252888" y="259318"/>
                </a:lnTo>
                <a:moveTo>
                  <a:pt x="0" y="0"/>
                </a:moveTo>
                <a:moveTo>
                  <a:pt x="90011" y="259318"/>
                </a:moveTo>
                <a:lnTo>
                  <a:pt x="68579" y="246459"/>
                </a:lnTo>
                <a:moveTo>
                  <a:pt x="0" y="0"/>
                </a:moveTo>
                <a:moveTo>
                  <a:pt x="288607" y="325040"/>
                </a:moveTo>
                <a:lnTo>
                  <a:pt x="267176" y="322183"/>
                </a:lnTo>
                <a:moveTo>
                  <a:pt x="0" y="0"/>
                </a:moveTo>
                <a:moveTo>
                  <a:pt x="54292" y="325040"/>
                </a:moveTo>
                <a:lnTo>
                  <a:pt x="75723" y="322183"/>
                </a:lnTo>
                <a:moveTo>
                  <a:pt x="0" y="0"/>
                </a:moveTo>
                <a:moveTo>
                  <a:pt x="68579" y="16430"/>
                </a:moveTo>
                <a:lnTo>
                  <a:pt x="100898" y="98077"/>
                </a:lnTo>
                <a:moveTo>
                  <a:pt x="0" y="0"/>
                </a:moveTo>
                <a:moveTo>
                  <a:pt x="57150" y="85010"/>
                </a:moveTo>
                <a:lnTo>
                  <a:pt x="100012" y="99298"/>
                </a:lnTo>
                <a:lnTo>
                  <a:pt x="122872" y="59293"/>
                </a:lnTo>
              </a:path>
            </a:pathLst>
          </a:custGeom>
          <a:noFill/>
          <a:ln w="14287" cap="flat" cmpd="sng">
            <a:solidFill>
              <a:srgbClr val="484848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8" name="Rounded Rectangle 17"/>
          <p:cNvSpPr/>
          <p:nvPr/>
        </p:nvSpPr>
        <p:spPr>
          <a:xfrm>
            <a:off x="4197350" y="2946400"/>
            <a:ext cx="239713" cy="334963"/>
          </a:xfrm>
          <a:custGeom>
            <a:avLst/>
            <a:gdLst>
              <a:gd name="txL" fmla="*/ 0 w 240251"/>
              <a:gd name="txT" fmla="*/ 0 h 335695"/>
              <a:gd name="txR" fmla="*/ 240251 w 240251"/>
              <a:gd name="txB" fmla="*/ 335695 h 335695"/>
            </a:gdLst>
            <a:ahLst/>
            <a:cxnLst>
              <a:cxn ang="0">
                <a:pos x="239142" y="120854"/>
              </a:cxn>
              <a:cxn ang="0">
                <a:pos x="142405" y="8427"/>
              </a:cxn>
              <a:cxn ang="0">
                <a:pos x="16702" y="87137"/>
              </a:cxn>
              <a:cxn ang="0">
                <a:pos x="75571" y="223276"/>
              </a:cxn>
              <a:cxn ang="0">
                <a:pos x="75571" y="284444"/>
              </a:cxn>
              <a:cxn ang="0">
                <a:pos x="89795" y="298670"/>
              </a:cxn>
              <a:cxn ang="0">
                <a:pos x="160913" y="298670"/>
              </a:cxn>
              <a:cxn ang="0">
                <a:pos x="175137" y="284444"/>
              </a:cxn>
              <a:cxn ang="0">
                <a:pos x="175137" y="223276"/>
              </a:cxn>
              <a:cxn ang="0">
                <a:pos x="239142" y="120854"/>
              </a:cxn>
              <a:cxn ang="0">
                <a:pos x="89795" y="298670"/>
              </a:cxn>
              <a:cxn ang="0">
                <a:pos x="160913" y="298670"/>
              </a:cxn>
              <a:cxn ang="0">
                <a:pos x="160913" y="298670"/>
              </a:cxn>
              <a:cxn ang="0">
                <a:pos x="160913" y="320008"/>
              </a:cxn>
              <a:cxn ang="0">
                <a:pos x="146690" y="334233"/>
              </a:cxn>
              <a:cxn ang="0">
                <a:pos x="104019" y="334233"/>
              </a:cxn>
              <a:cxn ang="0">
                <a:pos x="89795" y="320008"/>
              </a:cxn>
              <a:cxn ang="0">
                <a:pos x="89795" y="298670"/>
              </a:cxn>
              <a:cxn ang="0">
                <a:pos x="175137" y="255994"/>
              </a:cxn>
              <a:cxn ang="0">
                <a:pos x="75571" y="255994"/>
              </a:cxn>
            </a:cxnLst>
            <a:rect l="txL" t="txT" r="txR" b="txB"/>
            <a:pathLst>
              <a:path w="240251" h="335695">
                <a:moveTo>
                  <a:pt x="240217" y="121383"/>
                </a:moveTo>
                <a:cubicBezTo>
                  <a:pt x="240173" y="64905"/>
                  <a:pt x="198886" y="16926"/>
                  <a:pt x="143045" y="8463"/>
                </a:cubicBezTo>
                <a:cubicBezTo>
                  <a:pt x="87205" y="0"/>
                  <a:pt x="33555" y="33589"/>
                  <a:pt x="16777" y="87518"/>
                </a:cubicBezTo>
                <a:cubicBezTo>
                  <a:pt x="0" y="141446"/>
                  <a:pt x="25125" y="199544"/>
                  <a:pt x="75911" y="224253"/>
                </a:cubicBezTo>
                <a:lnTo>
                  <a:pt x="75911" y="285689"/>
                </a:lnTo>
                <a:cubicBezTo>
                  <a:pt x="75911" y="293580"/>
                  <a:pt x="82308" y="299977"/>
                  <a:pt x="90199" y="299977"/>
                </a:cubicBezTo>
                <a:lnTo>
                  <a:pt x="161636" y="299977"/>
                </a:lnTo>
                <a:cubicBezTo>
                  <a:pt x="169527" y="299977"/>
                  <a:pt x="175924" y="293580"/>
                  <a:pt x="175924" y="285689"/>
                </a:cubicBezTo>
                <a:lnTo>
                  <a:pt x="175924" y="224253"/>
                </a:lnTo>
                <a:cubicBezTo>
                  <a:pt x="215284" y="205103"/>
                  <a:pt x="240251" y="165155"/>
                  <a:pt x="240217" y="121383"/>
                </a:cubicBezTo>
                <a:close/>
                <a:moveTo>
                  <a:pt x="90199" y="299977"/>
                </a:moveTo>
                <a:lnTo>
                  <a:pt x="161636" y="299977"/>
                </a:lnTo>
                <a:lnTo>
                  <a:pt x="161636" y="321408"/>
                </a:lnTo>
                <a:cubicBezTo>
                  <a:pt x="161636" y="329299"/>
                  <a:pt x="155239" y="335695"/>
                  <a:pt x="147349" y="335695"/>
                </a:cubicBezTo>
                <a:lnTo>
                  <a:pt x="104486" y="335695"/>
                </a:lnTo>
                <a:cubicBezTo>
                  <a:pt x="96595" y="335695"/>
                  <a:pt x="90199" y="329299"/>
                  <a:pt x="90199" y="321408"/>
                </a:cubicBezTo>
                <a:lnTo>
                  <a:pt x="90199" y="299977"/>
                </a:lnTo>
                <a:close/>
                <a:moveTo>
                  <a:pt x="175924" y="257114"/>
                </a:moveTo>
                <a:lnTo>
                  <a:pt x="75911" y="257114"/>
                </a:lnTo>
              </a:path>
            </a:pathLst>
          </a:custGeom>
          <a:noFill/>
          <a:ln w="14287" cap="flat" cmpd="sng">
            <a:solidFill>
              <a:srgbClr val="484848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9" name="Rounded Rectangle 18"/>
          <p:cNvSpPr/>
          <p:nvPr/>
        </p:nvSpPr>
        <p:spPr>
          <a:xfrm>
            <a:off x="4138613" y="4348163"/>
            <a:ext cx="333375" cy="333375"/>
          </a:xfrm>
          <a:custGeom>
            <a:avLst/>
            <a:gdLst>
              <a:gd name="txL" fmla="*/ 0 w 333223"/>
              <a:gd name="txT" fmla="*/ 0 h 333221"/>
              <a:gd name="txR" fmla="*/ 333223 w 333223"/>
              <a:gd name="txB" fmla="*/ 333221 h 333221"/>
            </a:gdLst>
            <a:ahLst/>
            <a:cxnLst>
              <a:cxn ang="0">
                <a:pos x="0" y="0"/>
              </a:cxn>
              <a:cxn ang="0">
                <a:pos x="278861" y="225236"/>
              </a:cxn>
              <a:cxn ang="0">
                <a:pos x="326211" y="177886"/>
              </a:cxn>
              <a:cxn ang="0">
                <a:pos x="332491" y="162720"/>
              </a:cxn>
              <a:cxn ang="0">
                <a:pos x="326211" y="147554"/>
              </a:cxn>
              <a:cxn ang="0">
                <a:pos x="296022" y="117436"/>
              </a:cxn>
              <a:cxn ang="0">
                <a:pos x="280433" y="138222"/>
              </a:cxn>
              <a:cxn ang="0">
                <a:pos x="256904" y="149239"/>
              </a:cxn>
              <a:cxn ang="0">
                <a:pos x="230957" y="147904"/>
              </a:cxn>
              <a:cxn ang="0">
                <a:pos x="208683" y="134530"/>
              </a:cxn>
              <a:cxn ang="0">
                <a:pos x="195310" y="112257"/>
              </a:cxn>
              <a:cxn ang="0">
                <a:pos x="193974" y="86310"/>
              </a:cxn>
              <a:cxn ang="0">
                <a:pos x="204993" y="62781"/>
              </a:cxn>
              <a:cxn ang="0">
                <a:pos x="225778" y="47192"/>
              </a:cxn>
              <a:cxn ang="0">
                <a:pos x="195661" y="17003"/>
              </a:cxn>
              <a:cxn ang="0">
                <a:pos x="180495" y="10723"/>
              </a:cxn>
              <a:cxn ang="0">
                <a:pos x="165329" y="17003"/>
              </a:cxn>
              <a:cxn ang="0">
                <a:pos x="117980" y="64353"/>
              </a:cxn>
              <a:cxn ang="0">
                <a:pos x="108943" y="34559"/>
              </a:cxn>
              <a:cxn ang="0">
                <a:pos x="84876" y="14807"/>
              </a:cxn>
              <a:cxn ang="0">
                <a:pos x="53892" y="11755"/>
              </a:cxn>
              <a:cxn ang="0">
                <a:pos x="26433" y="26432"/>
              </a:cxn>
              <a:cxn ang="0">
                <a:pos x="11755" y="53891"/>
              </a:cxn>
              <a:cxn ang="0">
                <a:pos x="14808" y="84875"/>
              </a:cxn>
              <a:cxn ang="0">
                <a:pos x="34560" y="108942"/>
              </a:cxn>
              <a:cxn ang="0">
                <a:pos x="64352" y="117979"/>
              </a:cxn>
              <a:cxn ang="0">
                <a:pos x="17004" y="165329"/>
              </a:cxn>
              <a:cxn ang="0">
                <a:pos x="10723" y="180495"/>
              </a:cxn>
              <a:cxn ang="0">
                <a:pos x="17004" y="195661"/>
              </a:cxn>
              <a:cxn ang="0">
                <a:pos x="47193" y="225779"/>
              </a:cxn>
              <a:cxn ang="0">
                <a:pos x="62782" y="204995"/>
              </a:cxn>
              <a:cxn ang="0">
                <a:pos x="86309" y="193978"/>
              </a:cxn>
              <a:cxn ang="0">
                <a:pos x="112256" y="195311"/>
              </a:cxn>
              <a:cxn ang="0">
                <a:pos x="134529" y="208685"/>
              </a:cxn>
              <a:cxn ang="0">
                <a:pos x="147903" y="230961"/>
              </a:cxn>
              <a:cxn ang="0">
                <a:pos x="149238" y="256907"/>
              </a:cxn>
              <a:cxn ang="0">
                <a:pos x="138221" y="280435"/>
              </a:cxn>
              <a:cxn ang="0">
                <a:pos x="117437" y="296025"/>
              </a:cxn>
              <a:cxn ang="0">
                <a:pos x="147553" y="326157"/>
              </a:cxn>
              <a:cxn ang="0">
                <a:pos x="162719" y="332437"/>
              </a:cxn>
              <a:cxn ang="0">
                <a:pos x="177885" y="326157"/>
              </a:cxn>
              <a:cxn ang="0">
                <a:pos x="225235" y="278864"/>
              </a:cxn>
              <a:cxn ang="0">
                <a:pos x="234271" y="308658"/>
              </a:cxn>
              <a:cxn ang="0">
                <a:pos x="258339" y="328409"/>
              </a:cxn>
              <a:cxn ang="0">
                <a:pos x="289322" y="331460"/>
              </a:cxn>
              <a:cxn ang="0">
                <a:pos x="316780" y="316783"/>
              </a:cxn>
              <a:cxn ang="0">
                <a:pos x="331457" y="289326"/>
              </a:cxn>
              <a:cxn ang="0">
                <a:pos x="328406" y="258340"/>
              </a:cxn>
              <a:cxn ang="0">
                <a:pos x="308654" y="234273"/>
              </a:cxn>
              <a:cxn ang="0">
                <a:pos x="278861" y="225236"/>
              </a:cxn>
            </a:cxnLst>
            <a:rect l="txL" t="txT" r="txR" b="txB"/>
            <a:pathLst>
              <a:path w="333223" h="333221">
                <a:moveTo>
                  <a:pt x="0" y="0"/>
                </a:moveTo>
                <a:moveTo>
                  <a:pt x="278607" y="225028"/>
                </a:moveTo>
                <a:lnTo>
                  <a:pt x="325913" y="177722"/>
                </a:lnTo>
                <a:cubicBezTo>
                  <a:pt x="329931" y="173703"/>
                  <a:pt x="332187" y="168252"/>
                  <a:pt x="332187" y="162570"/>
                </a:cubicBezTo>
                <a:cubicBezTo>
                  <a:pt x="332187" y="156886"/>
                  <a:pt x="329931" y="151437"/>
                  <a:pt x="325913" y="147418"/>
                </a:cubicBezTo>
                <a:lnTo>
                  <a:pt x="295752" y="117328"/>
                </a:lnTo>
                <a:cubicBezTo>
                  <a:pt x="292340" y="125422"/>
                  <a:pt x="286993" y="132553"/>
                  <a:pt x="280177" y="138094"/>
                </a:cubicBezTo>
                <a:cubicBezTo>
                  <a:pt x="273362" y="143635"/>
                  <a:pt x="265290" y="147415"/>
                  <a:pt x="256670" y="149101"/>
                </a:cubicBezTo>
                <a:cubicBezTo>
                  <a:pt x="248050" y="150788"/>
                  <a:pt x="239148" y="150331"/>
                  <a:pt x="230747" y="147768"/>
                </a:cubicBezTo>
                <a:cubicBezTo>
                  <a:pt x="222346" y="145205"/>
                  <a:pt x="214703" y="140617"/>
                  <a:pt x="208493" y="134406"/>
                </a:cubicBezTo>
                <a:cubicBezTo>
                  <a:pt x="202283" y="128196"/>
                  <a:pt x="197694" y="120554"/>
                  <a:pt x="195132" y="112153"/>
                </a:cubicBezTo>
                <a:cubicBezTo>
                  <a:pt x="192569" y="103752"/>
                  <a:pt x="192111" y="94849"/>
                  <a:pt x="193798" y="86230"/>
                </a:cubicBezTo>
                <a:cubicBezTo>
                  <a:pt x="195485" y="77610"/>
                  <a:pt x="199266" y="69538"/>
                  <a:pt x="204807" y="62723"/>
                </a:cubicBezTo>
                <a:cubicBezTo>
                  <a:pt x="210347" y="55908"/>
                  <a:pt x="217478" y="50559"/>
                  <a:pt x="225572" y="47148"/>
                </a:cubicBezTo>
                <a:lnTo>
                  <a:pt x="195483" y="16987"/>
                </a:lnTo>
                <a:cubicBezTo>
                  <a:pt x="191463" y="12970"/>
                  <a:pt x="186013" y="10713"/>
                  <a:pt x="180331" y="10713"/>
                </a:cubicBezTo>
                <a:cubicBezTo>
                  <a:pt x="174647" y="10713"/>
                  <a:pt x="169196" y="12970"/>
                  <a:pt x="165179" y="16987"/>
                </a:cubicBezTo>
                <a:lnTo>
                  <a:pt x="117872" y="64293"/>
                </a:lnTo>
                <a:cubicBezTo>
                  <a:pt x="117872" y="53696"/>
                  <a:pt x="114730" y="43338"/>
                  <a:pt x="108843" y="34527"/>
                </a:cubicBezTo>
                <a:cubicBezTo>
                  <a:pt x="102955" y="25716"/>
                  <a:pt x="94588" y="18849"/>
                  <a:pt x="84798" y="14793"/>
                </a:cubicBezTo>
                <a:cubicBezTo>
                  <a:pt x="75007" y="10738"/>
                  <a:pt x="64235" y="9677"/>
                  <a:pt x="53842" y="11745"/>
                </a:cubicBezTo>
                <a:cubicBezTo>
                  <a:pt x="43448" y="13812"/>
                  <a:pt x="33902" y="18915"/>
                  <a:pt x="26409" y="26408"/>
                </a:cubicBezTo>
                <a:cubicBezTo>
                  <a:pt x="18916" y="33901"/>
                  <a:pt x="13813" y="43448"/>
                  <a:pt x="11745" y="53841"/>
                </a:cubicBezTo>
                <a:cubicBezTo>
                  <a:pt x="9678" y="64234"/>
                  <a:pt x="10739" y="75007"/>
                  <a:pt x="14794" y="84797"/>
                </a:cubicBezTo>
                <a:cubicBezTo>
                  <a:pt x="18850" y="94587"/>
                  <a:pt x="25717" y="102955"/>
                  <a:pt x="34528" y="108842"/>
                </a:cubicBezTo>
                <a:cubicBezTo>
                  <a:pt x="43338" y="114729"/>
                  <a:pt x="53697" y="117871"/>
                  <a:pt x="64294" y="117871"/>
                </a:cubicBezTo>
                <a:lnTo>
                  <a:pt x="16988" y="165177"/>
                </a:lnTo>
                <a:cubicBezTo>
                  <a:pt x="12970" y="169196"/>
                  <a:pt x="10713" y="174646"/>
                  <a:pt x="10713" y="180329"/>
                </a:cubicBezTo>
                <a:cubicBezTo>
                  <a:pt x="10713" y="186011"/>
                  <a:pt x="12970" y="191462"/>
                  <a:pt x="16988" y="195481"/>
                </a:cubicBezTo>
                <a:lnTo>
                  <a:pt x="47149" y="225571"/>
                </a:lnTo>
                <a:cubicBezTo>
                  <a:pt x="50560" y="217477"/>
                  <a:pt x="55908" y="210346"/>
                  <a:pt x="62724" y="204805"/>
                </a:cubicBezTo>
                <a:cubicBezTo>
                  <a:pt x="69539" y="199264"/>
                  <a:pt x="77611" y="195484"/>
                  <a:pt x="86231" y="193798"/>
                </a:cubicBezTo>
                <a:cubicBezTo>
                  <a:pt x="94850" y="192111"/>
                  <a:pt x="103752" y="192568"/>
                  <a:pt x="112154" y="195131"/>
                </a:cubicBezTo>
                <a:cubicBezTo>
                  <a:pt x="120554" y="197693"/>
                  <a:pt x="128197" y="202282"/>
                  <a:pt x="134407" y="208493"/>
                </a:cubicBezTo>
                <a:cubicBezTo>
                  <a:pt x="140618" y="214703"/>
                  <a:pt x="145206" y="222346"/>
                  <a:pt x="147769" y="230747"/>
                </a:cubicBezTo>
                <a:cubicBezTo>
                  <a:pt x="150331" y="239147"/>
                  <a:pt x="150790" y="248049"/>
                  <a:pt x="149102" y="256669"/>
                </a:cubicBezTo>
                <a:cubicBezTo>
                  <a:pt x="147415" y="265288"/>
                  <a:pt x="143635" y="273361"/>
                  <a:pt x="138095" y="280176"/>
                </a:cubicBezTo>
                <a:cubicBezTo>
                  <a:pt x="132554" y="286991"/>
                  <a:pt x="125423" y="292340"/>
                  <a:pt x="117329" y="295751"/>
                </a:cubicBezTo>
                <a:lnTo>
                  <a:pt x="147419" y="325855"/>
                </a:lnTo>
                <a:cubicBezTo>
                  <a:pt x="151437" y="329872"/>
                  <a:pt x="156888" y="332130"/>
                  <a:pt x="162571" y="332130"/>
                </a:cubicBezTo>
                <a:cubicBezTo>
                  <a:pt x="168253" y="332130"/>
                  <a:pt x="173704" y="329872"/>
                  <a:pt x="177723" y="325855"/>
                </a:cubicBezTo>
                <a:lnTo>
                  <a:pt x="225029" y="278606"/>
                </a:lnTo>
                <a:cubicBezTo>
                  <a:pt x="225029" y="289203"/>
                  <a:pt x="228171" y="299561"/>
                  <a:pt x="234057" y="308372"/>
                </a:cubicBezTo>
                <a:cubicBezTo>
                  <a:pt x="239945" y="317183"/>
                  <a:pt x="248313" y="324050"/>
                  <a:pt x="258103" y="328105"/>
                </a:cubicBezTo>
                <a:cubicBezTo>
                  <a:pt x="267893" y="332161"/>
                  <a:pt x="278666" y="333221"/>
                  <a:pt x="289058" y="331154"/>
                </a:cubicBezTo>
                <a:cubicBezTo>
                  <a:pt x="299453" y="329086"/>
                  <a:pt x="309000" y="323984"/>
                  <a:pt x="316492" y="316491"/>
                </a:cubicBezTo>
                <a:cubicBezTo>
                  <a:pt x="323986" y="308998"/>
                  <a:pt x="329088" y="299451"/>
                  <a:pt x="331155" y="289058"/>
                </a:cubicBezTo>
                <a:cubicBezTo>
                  <a:pt x="333223" y="278666"/>
                  <a:pt x="332161" y="267893"/>
                  <a:pt x="328106" y="258102"/>
                </a:cubicBezTo>
                <a:cubicBezTo>
                  <a:pt x="324051" y="248312"/>
                  <a:pt x="317183" y="239944"/>
                  <a:pt x="308372" y="234057"/>
                </a:cubicBezTo>
                <a:cubicBezTo>
                  <a:pt x="299563" y="228169"/>
                  <a:pt x="289203" y="225028"/>
                  <a:pt x="278607" y="225028"/>
                </a:cubicBezTo>
                <a:close/>
              </a:path>
            </a:pathLst>
          </a:custGeom>
          <a:noFill/>
          <a:ln w="14287" cap="flat" cmpd="sng">
            <a:solidFill>
              <a:srgbClr val="484848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666048" y="414269"/>
            <a:ext cx="4415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贺雨萱（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2024210861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zh-CN" altLang="en-US" sz="3200" dirty="0"/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72" grpId="0"/>
      <p:bldP spid="73" grpId="0"/>
      <p:bldP spid="74" grpId="0"/>
      <p:bldP spid="75" grpId="0"/>
      <p:bldP spid="7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/>
          </p:cNvSpPr>
          <p:nvPr>
            <p:ph type="title" idx="4294967295"/>
          </p:nvPr>
        </p:nvSpPr>
        <p:spPr>
          <a:xfrm>
            <a:off x="539750" y="1700530"/>
            <a:ext cx="7929880" cy="2174875"/>
          </a:xfrm>
        </p:spPr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 sz="3600" dirty="0"/>
              <a:t>题目：</a:t>
            </a:r>
            <a:r>
              <a:rPr lang="en-US" altLang="zh-CN" sz="3600" dirty="0"/>
              <a:t>D </a:t>
            </a:r>
            <a:r>
              <a:rPr lang="zh-CN" altLang="en-US" sz="3600" dirty="0"/>
              <a:t>环保宣传</a:t>
            </a:r>
            <a:br>
              <a:rPr lang="zh-CN" altLang="en-US" sz="3600" dirty="0"/>
            </a:br>
            <a:r>
              <a:rPr lang="zh-CN" altLang="en-US" sz="3600" dirty="0"/>
              <a:t> </a:t>
            </a:r>
            <a:r>
              <a:rPr lang="en-US" altLang="zh-CN" sz="3600" dirty="0"/>
              <a:t>        G </a:t>
            </a:r>
            <a:r>
              <a:rPr lang="zh-CN" altLang="en-US" sz="3600" dirty="0"/>
              <a:t>动物保护</a:t>
            </a:r>
            <a:br>
              <a:rPr lang="zh-CN" altLang="en-US" dirty="0"/>
            </a:br>
            <a:r>
              <a:rPr lang="en-US" altLang="zh-CN" dirty="0"/>
              <a:t>          </a:t>
            </a:r>
            <a:r>
              <a:rPr lang="en-US" altLang="zh-CN" sz="3600" dirty="0">
                <a:latin typeface="+mj-ea"/>
                <a:cs typeface="+mj-ea"/>
              </a:rPr>
              <a:t>J </a:t>
            </a:r>
            <a:r>
              <a:rPr lang="zh-CN" altLang="en-US" sz="3600" dirty="0">
                <a:latin typeface="+mj-ea"/>
                <a:cs typeface="+mj-ea"/>
              </a:rPr>
              <a:t>清洁能源</a:t>
            </a:r>
          </a:p>
        </p:txBody>
      </p:sp>
      <p:sp>
        <p:nvSpPr>
          <p:cNvPr id="69635" name="Text Box 6"/>
          <p:cNvSpPr txBox="1"/>
          <p:nvPr/>
        </p:nvSpPr>
        <p:spPr>
          <a:xfrm>
            <a:off x="1835150" y="0"/>
            <a:ext cx="7308850" cy="1281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812800" indent="-812800" algn="ctr" eaLnBrk="1" hangingPunct="1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</a:pP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69636" name="Text Box 7"/>
          <p:cNvSpPr txBox="1"/>
          <p:nvPr/>
        </p:nvSpPr>
        <p:spPr>
          <a:xfrm>
            <a:off x="611188" y="188913"/>
            <a:ext cx="7848600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812800" indent="-812800" algn="ctr" eaLnBrk="1" hangingPunct="1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</a:pPr>
            <a:r>
              <a:rPr lang="en-US" altLang="zh-CN" sz="3200" b="1" dirty="0">
                <a:latin typeface="Times New Roman" panose="02020603050405020304" pitchFamily="18" charset="0"/>
              </a:rPr>
              <a:t>2025</a:t>
            </a:r>
            <a:r>
              <a:rPr lang="zh-CN" altLang="en-US" sz="3200" b="1" dirty="0">
                <a:latin typeface="Times New Roman" panose="02020603050405020304" pitchFamily="18" charset="0"/>
              </a:rPr>
              <a:t>年课程大作业汇报</a:t>
            </a:r>
          </a:p>
        </p:txBody>
      </p:sp>
      <p:sp>
        <p:nvSpPr>
          <p:cNvPr id="69637" name="Rectangle 2"/>
          <p:cNvSpPr/>
          <p:nvPr/>
        </p:nvSpPr>
        <p:spPr>
          <a:xfrm>
            <a:off x="2124075" y="3500438"/>
            <a:ext cx="4895850" cy="252095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>
              <a:lnSpc>
                <a:spcPct val="110000"/>
              </a:lnSpc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组长：姓    名（学    号）</a:t>
            </a:r>
            <a:b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组员：曹蕊</a:t>
            </a:r>
            <a:b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b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汇报日期：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2025-10-28</a:t>
            </a:r>
          </a:p>
        </p:txBody>
      </p:sp>
    </p:spTree>
  </p:cSld>
  <p:clrMapOvr>
    <a:masterClrMapping/>
  </p:clrMapOvr>
  <p:transition spd="med">
    <p:zo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r>
              <a:rPr lang="en-US" altLang="zh-CN" dirty="0"/>
              <a:t>2024210908 </a:t>
            </a:r>
            <a:r>
              <a:rPr lang="zh-CN" altLang="en-US" dirty="0"/>
              <a:t>曹蕊做题情况</a:t>
            </a:r>
          </a:p>
        </p:txBody>
      </p:sp>
      <p:sp>
        <p:nvSpPr>
          <p:cNvPr id="20483" name="Rectangle 3" descr="7b0a202020202262756c6c6574223a20227b5c2263617465676f727949645c223a5c225c222c5c2274656d706c61746549645c223a32303233313633317d220a7d0a"/>
          <p:cNvSpPr>
            <a:spLocks noGrp="1"/>
          </p:cNvSpPr>
          <p:nvPr>
            <p:ph idx="1"/>
          </p:nvPr>
        </p:nvSpPr>
        <p:spPr>
          <a:xfrm>
            <a:off x="539750" y="1341438"/>
            <a:ext cx="8207375" cy="4770438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题目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D 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环保宣传</a:t>
            </a:r>
          </a:p>
          <a:p>
            <a:pPr marL="469900" marR="0" lvl="0" indent="-469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charset="0"/>
              <a:buChar char="u"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题目难点：</a:t>
            </a:r>
          </a:p>
          <a:p>
            <a:pPr marL="0" marR="0" lvl="0" indent="0" algn="just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需准确将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“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路口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s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到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t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的通行路线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”</a:t>
            </a:r>
          </a:p>
          <a:p>
            <a:pPr marL="0" marR="0" lvl="0" indent="0" algn="just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转化为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“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途经的区间集合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”——</a:t>
            </a:r>
          </a:p>
          <a:p>
            <a:pPr marL="0" marR="0" lvl="0" indent="0" algn="just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即路线经过的是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“s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到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t-1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之间的</a:t>
            </a:r>
          </a:p>
          <a:p>
            <a:pPr marL="0" marR="0" lvl="0" indent="0" algn="just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所有相邻区间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”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，而非直接对应路口。</a:t>
            </a:r>
          </a:p>
          <a:p>
            <a:pPr marL="0" marR="0" lvl="0" indent="0" algn="just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469900" marR="0" lvl="0" indent="-469900" algn="just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charset="0"/>
              <a:buChar char="u"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+mn-ea"/>
              </a:rPr>
              <a:t>流程图：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just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AutoNum type="arabicPeriod"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3" name="ECB019B1-382A-4266-B25C-5B523AA43C14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525" y="981075"/>
            <a:ext cx="3082925" cy="52768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r>
              <a:rPr lang="en-US" altLang="zh-CN" dirty="0"/>
              <a:t>2024210908 </a:t>
            </a:r>
            <a:r>
              <a:rPr lang="zh-CN" altLang="en-US" dirty="0"/>
              <a:t>曹蕊做题情况</a:t>
            </a:r>
          </a:p>
        </p:txBody>
      </p:sp>
      <p:sp>
        <p:nvSpPr>
          <p:cNvPr id="20483" name="Rectangle 3" descr="7b0a202020202262756c6c6574223a20227b5c2263617465676f727949645c223a5c225c222c5c2274656d706c61746549645c223a32303233313633317d220a7d0a"/>
          <p:cNvSpPr>
            <a:spLocks noGrp="1"/>
          </p:cNvSpPr>
          <p:nvPr>
            <p:ph idx="1"/>
          </p:nvPr>
        </p:nvSpPr>
        <p:spPr>
          <a:xfrm>
            <a:off x="539750" y="1341438"/>
            <a:ext cx="8207375" cy="4770438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题目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D 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环保宣传</a:t>
            </a:r>
          </a:p>
          <a:p>
            <a:pPr marL="469900" marR="0" lvl="0" indent="-469900" algn="just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charset="0"/>
              <a:buChar char="u"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测试数据介绍：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    </a:t>
            </a:r>
          </a:p>
          <a:p>
            <a:pPr marL="0" marR="0" lvl="0" indent="0" algn="just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charset="0"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输入样例：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               </a:t>
            </a:r>
          </a:p>
          <a:p>
            <a:pPr marL="0" marR="0" lvl="0" indent="0" algn="just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charset="0"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4 1  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//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表示有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4 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个路口，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个区间安装装置（即找单个区间最大覆盖人数）</a:t>
            </a:r>
          </a:p>
          <a:p>
            <a:pPr marL="0" marR="0" lvl="0" indent="0" algn="just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charset="0"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5 0 6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//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从第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1 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个路口到第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2 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个路口的通行人数为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5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；</a:t>
            </a:r>
          </a:p>
          <a:p>
            <a:pPr marL="0" marR="0" lvl="0" indent="0" algn="just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charset="0"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       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从第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1 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个路口到第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3 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个路口的通行人数为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0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；</a:t>
            </a:r>
          </a:p>
          <a:p>
            <a:pPr marL="0" marR="0" lvl="0" indent="0" algn="just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charset="0"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       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从第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1 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个路口到第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4 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个路口的通行人数为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6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；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just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charset="0"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5 3  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//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从第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2 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个路口到第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3 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个路口的通行人数为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5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；</a:t>
            </a:r>
          </a:p>
          <a:p>
            <a:pPr marL="0" marR="0" lvl="0" indent="0" algn="just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charset="0"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       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从第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2 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个路口到第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4 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个路口的通行人数为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3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；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5    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//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从第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3 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个路口到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+mn-ea"/>
              </a:rPr>
              <a:t>第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+mn-ea"/>
              </a:rPr>
              <a:t> 4 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+mn-ea"/>
              </a:rPr>
              <a:t>个路口的通行人数为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+mn-ea"/>
              </a:rPr>
              <a:t> 3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+mn-ea"/>
              </a:rPr>
              <a:t>；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1684" name="矩形 1"/>
          <p:cNvSpPr/>
          <p:nvPr/>
        </p:nvSpPr>
        <p:spPr>
          <a:xfrm>
            <a:off x="4787900" y="1844675"/>
            <a:ext cx="3168650" cy="10080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812800" indent="-812800" algn="ctr"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</a:pPr>
            <a:endParaRPr lang="zh-CN" altLang="en-US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zo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r>
              <a:rPr lang="en-US" altLang="zh-CN" dirty="0"/>
              <a:t>2024210908 </a:t>
            </a:r>
            <a:r>
              <a:rPr lang="zh-CN" altLang="en-US" dirty="0"/>
              <a:t>曹蕊做题情况</a:t>
            </a:r>
          </a:p>
        </p:txBody>
      </p:sp>
      <p:sp>
        <p:nvSpPr>
          <p:cNvPr id="20483" name="Rectangle 3" descr="7b0a202020202262756c6c6574223a20227b5c2263617465676f727949645c223a5c225c222c5c2274656d706c61746549645c223a32303233313633317d220a7d0a"/>
          <p:cNvSpPr>
            <a:spLocks noGrp="1"/>
          </p:cNvSpPr>
          <p:nvPr>
            <p:ph idx="1"/>
          </p:nvPr>
        </p:nvSpPr>
        <p:spPr>
          <a:xfrm>
            <a:off x="539750" y="1341438"/>
            <a:ext cx="8207375" cy="4770438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题目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D 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环保宣传</a:t>
            </a:r>
          </a:p>
          <a:p>
            <a:pPr marL="469900" marR="0" lvl="0" indent="-469900" algn="just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charset="0"/>
              <a:buChar char="u"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代码实现：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    </a:t>
            </a:r>
          </a:p>
          <a:p>
            <a:pPr marL="0" marR="0" lvl="0" indent="0" algn="just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charset="0"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1684" name="矩形 1"/>
          <p:cNvSpPr/>
          <p:nvPr/>
        </p:nvSpPr>
        <p:spPr>
          <a:xfrm>
            <a:off x="4787900" y="1844675"/>
            <a:ext cx="3168650" cy="10080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812800" indent="-812800" algn="ctr"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</a:pPr>
            <a:endParaRPr lang="zh-CN" altLang="en-US" b="1" dirty="0">
              <a:latin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2892" t="-399" r="1758" b="399"/>
          <a:stretch>
            <a:fillRect/>
          </a:stretch>
        </p:blipFill>
        <p:spPr>
          <a:xfrm>
            <a:off x="4391660" y="2636520"/>
            <a:ext cx="4752340" cy="33305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l="9571" t="5703" r="5597" b="1819"/>
          <a:stretch>
            <a:fillRect/>
          </a:stretch>
        </p:blipFill>
        <p:spPr>
          <a:xfrm>
            <a:off x="35560" y="2636520"/>
            <a:ext cx="4453255" cy="3330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l="255" t="15271" r="56594" b="21411"/>
          <a:stretch>
            <a:fillRect/>
          </a:stretch>
        </p:blipFill>
        <p:spPr>
          <a:xfrm>
            <a:off x="2915920" y="2636520"/>
            <a:ext cx="2917825" cy="2182495"/>
          </a:xfrm>
          <a:prstGeom prst="rect">
            <a:avLst/>
          </a:prstGeom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r>
              <a:rPr lang="en-US" altLang="zh-CN" dirty="0"/>
              <a:t>2024210908 </a:t>
            </a:r>
            <a:r>
              <a:rPr lang="zh-CN" altLang="en-US" dirty="0"/>
              <a:t>曹蕊做题情况</a:t>
            </a:r>
          </a:p>
        </p:txBody>
      </p:sp>
      <p:sp>
        <p:nvSpPr>
          <p:cNvPr id="20483" name="Rectangle 3" descr="7b0a202020202262756c6c6574223a20227b5c2263617465676f727949645c223a5c225c222c5c2274656d706c61746549645c223a32303233313633317d220a7d0a"/>
          <p:cNvSpPr>
            <a:spLocks noGrp="1"/>
          </p:cNvSpPr>
          <p:nvPr>
            <p:ph idx="1"/>
          </p:nvPr>
        </p:nvSpPr>
        <p:spPr>
          <a:xfrm>
            <a:off x="539750" y="1341438"/>
            <a:ext cx="8207375" cy="4770438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题目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G 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动物保护</a:t>
            </a:r>
          </a:p>
          <a:p>
            <a:pPr marL="469900" marR="0" lvl="0" indent="-469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charset="0"/>
              <a:buChar char="u"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题目难点：</a:t>
            </a:r>
          </a:p>
          <a:p>
            <a:pPr marL="469900" marR="0" lvl="0" indent="-469900" algn="just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+mn-ea"/>
              </a:rPr>
              <a:t>点到线段的最短距离计算：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+mn-ea"/>
              </a:rPr>
              <a:t>需要考虑</a:t>
            </a:r>
          </a:p>
          <a:p>
            <a:pPr marL="0" marR="0" lvl="0" indent="0" algn="just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+mn-ea"/>
              </a:rPr>
              <a:t>投影点是否在线段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+mn-ea"/>
              </a:rPr>
              <a:t> AB 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+mn-ea"/>
              </a:rPr>
              <a:t>上，分三种情况</a:t>
            </a:r>
          </a:p>
          <a:p>
            <a:pPr marL="0" marR="0" lvl="0" indent="0" algn="just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+mn-ea"/>
              </a:rPr>
              <a:t>（在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+mn-ea"/>
              </a:rPr>
              <a:t> A 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+mn-ea"/>
              </a:rPr>
              <a:t>外、在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+mn-ea"/>
              </a:rPr>
              <a:t> B 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+mn-ea"/>
              </a:rPr>
              <a:t>外、在线段上）处理</a:t>
            </a:r>
          </a:p>
          <a:p>
            <a:pPr marL="469900" marR="0" lvl="0" indent="-469900" algn="just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+mn-ea"/>
              </a:rPr>
              <a:t>几何公式的推导与实现：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+mn-ea"/>
              </a:rPr>
              <a:t>数量积、</a:t>
            </a:r>
          </a:p>
          <a:p>
            <a:pPr marL="0" marR="0" lvl="0" indent="0" algn="just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+mn-ea"/>
              </a:rPr>
              <a:t>叉积的应用，以及距离公式的转换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+mn-ea"/>
            </a:endParaRPr>
          </a:p>
          <a:p>
            <a:pPr marL="469900" marR="0" lvl="0" indent="-469900" algn="just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charset="0"/>
              <a:buChar char="u"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+mn-ea"/>
              </a:rPr>
              <a:t>流程图：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AutoNum type="arabicPeriod"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3" name="ECB019B1-382A-4266-B25C-5B523AA43C14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035" y="981075"/>
            <a:ext cx="2987675" cy="5379085"/>
          </a:xfrm>
          <a:prstGeom prst="rect">
            <a:avLst/>
          </a:prstGeom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  <p:bldP spid="20483" grpI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r>
              <a:rPr lang="en-US" altLang="zh-CN" dirty="0"/>
              <a:t>2024210908 </a:t>
            </a:r>
            <a:r>
              <a:rPr lang="zh-CN" altLang="en-US" dirty="0"/>
              <a:t>曹蕊做题情况</a:t>
            </a:r>
          </a:p>
        </p:txBody>
      </p:sp>
      <p:sp>
        <p:nvSpPr>
          <p:cNvPr id="20483" name="Rectangle 3" descr="7b0a202020202262756c6c6574223a20227b5c2263617465676f727949645c223a5c225c222c5c2274656d706c61746549645c223a32303233313633317d220a7d0a"/>
          <p:cNvSpPr>
            <a:spLocks noGrp="1"/>
          </p:cNvSpPr>
          <p:nvPr>
            <p:ph idx="1"/>
          </p:nvPr>
        </p:nvSpPr>
        <p:spPr>
          <a:xfrm>
            <a:off x="539750" y="1341438"/>
            <a:ext cx="8207375" cy="4770438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题目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G 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动物保护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3" name="ECB019B1-382A-4266-B25C-5B523AA43C14-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035" y="981075"/>
            <a:ext cx="2987675" cy="5379085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/>
          <a:srcRect b="14264"/>
          <a:stretch>
            <a:fillRect/>
          </a:stretch>
        </p:blipFill>
        <p:spPr>
          <a:xfrm>
            <a:off x="70485" y="1917065"/>
            <a:ext cx="2160000" cy="216000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2267315" y="1917065"/>
            <a:ext cx="2159635" cy="2160000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5"/>
          <a:stretch>
            <a:fillRect/>
          </a:stretch>
        </p:blipFill>
        <p:spPr>
          <a:xfrm>
            <a:off x="4463780" y="1917065"/>
            <a:ext cx="2159635" cy="2160000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6"/>
          <a:srcRect l="1573" t="18729" b="10910"/>
          <a:stretch>
            <a:fillRect/>
          </a:stretch>
        </p:blipFill>
        <p:spPr>
          <a:xfrm>
            <a:off x="2289175" y="4221480"/>
            <a:ext cx="2174875" cy="1887855"/>
          </a:xfrm>
          <a:prstGeom prst="rect">
            <a:avLst/>
          </a:prstGeom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r>
              <a:rPr lang="en-US" altLang="zh-CN" dirty="0"/>
              <a:t>2024210908 </a:t>
            </a:r>
            <a:r>
              <a:rPr lang="zh-CN" altLang="en-US" dirty="0"/>
              <a:t>曹蕊做题情况</a:t>
            </a:r>
          </a:p>
        </p:txBody>
      </p:sp>
      <p:sp>
        <p:nvSpPr>
          <p:cNvPr id="20483" name="Rectangle 3" descr="7b0a202020202262756c6c6574223a20227b5c2263617465676f727949645c223a5c225c222c5c2274656d706c61746549645c223a32303233313633317d220a7d0a"/>
          <p:cNvSpPr>
            <a:spLocks noGrp="1"/>
          </p:cNvSpPr>
          <p:nvPr>
            <p:ph idx="1"/>
          </p:nvPr>
        </p:nvSpPr>
        <p:spPr>
          <a:xfrm>
            <a:off x="539750" y="1341438"/>
            <a:ext cx="8207375" cy="4770438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题目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G 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动物保护</a:t>
            </a:r>
          </a:p>
          <a:p>
            <a:pPr marL="469900" marR="0" lvl="0" indent="-469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charset="0"/>
              <a:buChar char="u"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测试数据介绍：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     </a:t>
            </a:r>
          </a:p>
          <a:p>
            <a:pPr marL="0" marR="0" lvl="0" indent="0" algn="just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charset="0"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输入样例：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               </a:t>
            </a:r>
          </a:p>
          <a:p>
            <a:pPr marL="0" marR="0" lvl="0" indent="0" algn="just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charset="0"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0 0 12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      //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点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A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的坐标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(x=0, y=0, z=12)</a:t>
            </a:r>
          </a:p>
          <a:p>
            <a:pPr marL="0" marR="0" lvl="0" indent="0" algn="just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charset="0"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12 0 0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    //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点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B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的坐标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(x=12, y=0, z=0)  </a:t>
            </a:r>
          </a:p>
          <a:p>
            <a:pPr marL="0" marR="0" lvl="0" indent="0" algn="just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charset="0"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10 0 10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  //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点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C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的坐标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(x=10, y=0, z=10)</a:t>
            </a:r>
          </a:p>
          <a:p>
            <a:pPr marL="0" marR="0" lvl="0" indent="0" algn="just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charset="0"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10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        //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球的半径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R=10</a:t>
            </a:r>
          </a:p>
          <a:p>
            <a:pPr marL="0" marR="0" lvl="0" indent="0" algn="just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charset="0"/>
              <a:buNone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 spd="med">
    <p:zo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r>
              <a:rPr lang="en-US" altLang="zh-CN" dirty="0"/>
              <a:t>2024210908 </a:t>
            </a:r>
            <a:r>
              <a:rPr lang="zh-CN" altLang="en-US" dirty="0"/>
              <a:t>曹蕊做题情况</a:t>
            </a:r>
          </a:p>
        </p:txBody>
      </p:sp>
      <p:sp>
        <p:nvSpPr>
          <p:cNvPr id="20483" name="Rectangle 3" descr="7b0a202020202262756c6c6574223a20227b5c2263617465676f727949645c223a5c225c222c5c2274656d706c61746549645c223a32303233313633317d220a7d0a"/>
          <p:cNvSpPr>
            <a:spLocks noGrp="1"/>
          </p:cNvSpPr>
          <p:nvPr>
            <p:ph idx="1"/>
          </p:nvPr>
        </p:nvSpPr>
        <p:spPr>
          <a:xfrm>
            <a:off x="539750" y="1341438"/>
            <a:ext cx="8207375" cy="4770438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题目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G 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动物保护</a:t>
            </a:r>
          </a:p>
          <a:p>
            <a:pPr marL="469900" marR="0" lvl="0" indent="-469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charset="0"/>
              <a:buChar char="u"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代码实现：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     </a:t>
            </a:r>
          </a:p>
          <a:p>
            <a:pPr marL="0" marR="0" lvl="0" indent="0" algn="just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charset="0"/>
              <a:buNone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849" t="1188" r="2880"/>
          <a:stretch>
            <a:fillRect/>
          </a:stretch>
        </p:blipFill>
        <p:spPr>
          <a:xfrm>
            <a:off x="35560" y="2492375"/>
            <a:ext cx="4032885" cy="3619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l="3954" r="4012"/>
          <a:stretch>
            <a:fillRect/>
          </a:stretch>
        </p:blipFill>
        <p:spPr>
          <a:xfrm>
            <a:off x="4068445" y="2492375"/>
            <a:ext cx="5040630" cy="3639820"/>
          </a:xfrm>
          <a:prstGeom prst="rect">
            <a:avLst/>
          </a:prstGeom>
        </p:spPr>
      </p:pic>
    </p:spTree>
  </p:cSld>
  <p:clrMapOvr>
    <a:masterClrMapping/>
  </p:clrMapOvr>
  <p:transition spd="med">
    <p:zo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r>
              <a:rPr lang="en-US" altLang="zh-CN" dirty="0"/>
              <a:t>2024210908 </a:t>
            </a:r>
            <a:r>
              <a:rPr lang="zh-CN" altLang="en-US" dirty="0"/>
              <a:t>曹蕊做题情况</a:t>
            </a:r>
          </a:p>
        </p:txBody>
      </p:sp>
      <p:sp>
        <p:nvSpPr>
          <p:cNvPr id="20483" name="Rectangle 3" descr="7b0a202020202262756c6c6574223a20227b5c2263617465676f727949645c223a5c225c222c5c2274656d706c61746549645c223a32303233313633317d220a7d0a"/>
          <p:cNvSpPr>
            <a:spLocks noGrp="1"/>
          </p:cNvSpPr>
          <p:nvPr>
            <p:ph idx="1"/>
          </p:nvPr>
        </p:nvSpPr>
        <p:spPr>
          <a:xfrm>
            <a:off x="539750" y="1341438"/>
            <a:ext cx="8207375" cy="4770438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题目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G 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动物保护</a:t>
            </a:r>
          </a:p>
          <a:p>
            <a:pPr marL="469900" marR="0" lvl="0" indent="-469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charset="0"/>
              <a:buChar char="u"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代码实现：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     </a:t>
            </a:r>
          </a:p>
          <a:p>
            <a:pPr marL="0" marR="0" lvl="0" indent="0" algn="just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charset="0"/>
              <a:buNone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1455"/>
            <a:ext cx="4900930" cy="3413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960" y="1262380"/>
            <a:ext cx="4257040" cy="4902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rcRect t="6428" r="18560" b="15561"/>
          <a:stretch>
            <a:fillRect/>
          </a:stretch>
        </p:blipFill>
        <p:spPr>
          <a:xfrm>
            <a:off x="2769235" y="2636520"/>
            <a:ext cx="3748405" cy="2402840"/>
          </a:xfrm>
          <a:prstGeom prst="rect">
            <a:avLst/>
          </a:prstGeom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r>
              <a:rPr lang="en-US" altLang="zh-CN" dirty="0"/>
              <a:t>2024210908 </a:t>
            </a:r>
            <a:r>
              <a:rPr lang="zh-CN" altLang="en-US" dirty="0"/>
              <a:t>曹蕊做题情况</a:t>
            </a:r>
          </a:p>
        </p:txBody>
      </p:sp>
      <p:sp>
        <p:nvSpPr>
          <p:cNvPr id="20483" name="Rectangle 3" descr="7b0a202020202262756c6c6574223a20227b5c2263617465676f727949645c223a5c225c222c5c2274656d706c61746549645c223a32303233313633317d220a7d0a"/>
          <p:cNvSpPr>
            <a:spLocks noGrp="1"/>
          </p:cNvSpPr>
          <p:nvPr>
            <p:ph idx="1"/>
          </p:nvPr>
        </p:nvSpPr>
        <p:spPr>
          <a:xfrm>
            <a:off x="539750" y="1341438"/>
            <a:ext cx="8207375" cy="4770438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题目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J 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清洁能源</a:t>
            </a:r>
          </a:p>
          <a:p>
            <a:pPr marR="0" lvl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charset="0"/>
              <a:buChar char="u"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题目难点：</a:t>
            </a:r>
          </a:p>
          <a:p>
            <a:pPr marL="469900" marR="0" lvl="0" indent="-469900" algn="ctr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+mn-ea"/>
              </a:rPr>
              <a:t>约束双向性验证：需严格确保</a:t>
            </a:r>
          </a:p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+mn-ea"/>
              </a:rPr>
              <a:t>“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+mn-ea"/>
              </a:rPr>
              <a:t>槽位互质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+mn-ea"/>
              </a:rPr>
              <a:t>”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+mn-ea"/>
              </a:rPr>
              <a:t>与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+mn-ea"/>
              </a:rPr>
              <a:t>“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+mn-ea"/>
              </a:rPr>
              <a:t>数字互质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+mn-ea"/>
              </a:rPr>
              <a:t>”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+mn-ea"/>
              </a:rPr>
              <a:t>完全等价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+mn-ea"/>
              </a:rPr>
              <a:t>，</a:t>
            </a:r>
          </a:p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+mn-ea"/>
              </a:rPr>
              <a:t>  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+mn-ea"/>
              </a:rPr>
              <a:t>既不能漏判也不能误判关联关系。</a:t>
            </a:r>
          </a:p>
          <a:p>
            <a:pPr marR="0" lvl="0" algn="ctr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+mn-ea"/>
              </a:rPr>
              <a:t>回溯效率瓶颈：待分配元素较多时，组合</a:t>
            </a:r>
          </a:p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charset="0"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+mn-ea"/>
              </a:rPr>
              <a:t>搜索空间呈阶乘增长，需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+mn-ea"/>
              </a:rPr>
              <a:t>高效剪枝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+mn-ea"/>
              </a:rPr>
              <a:t>避免超时</a:t>
            </a:r>
          </a:p>
          <a:p>
            <a:pPr marR="0" lvl="0" algn="ctr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+mn-ea"/>
              </a:rPr>
              <a:t>边界冲突处理：固定槽位的数字可能与</a:t>
            </a:r>
          </a:p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+mn-ea"/>
              </a:rPr>
              <a:t>  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+mn-ea"/>
              </a:rPr>
              <a:t>已有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+mn-ea"/>
              </a:rPr>
              <a:t>分配冲突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+mn-ea"/>
              </a:rPr>
              <a:t>，需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+mn-ea"/>
              </a:rPr>
              <a:t>快速检测并排除无效方案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+mn-ea"/>
              </a:rPr>
              <a:t>。</a:t>
            </a:r>
          </a:p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2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  <p:bldP spid="20483" grpI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r>
              <a:rPr lang="zh-CN" altLang="en-US" dirty="0">
                <a:sym typeface="+mn-ea"/>
              </a:rPr>
              <a:t>题目</a:t>
            </a:r>
            <a:r>
              <a:rPr lang="en-US" altLang="zh-CN" dirty="0">
                <a:sym typeface="+mn-ea"/>
              </a:rPr>
              <a:t>B </a:t>
            </a:r>
            <a:r>
              <a:rPr lang="zh-CN" altLang="en-US" dirty="0">
                <a:sym typeface="+mn-ea"/>
              </a:rPr>
              <a:t>环保数列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268538" y="1309688"/>
            <a:ext cx="2997200" cy="4770437"/>
          </a:xfrm>
        </p:spPr>
      </p:pic>
      <p:sp>
        <p:nvSpPr>
          <p:cNvPr id="3" name="文本框 2"/>
          <p:cNvSpPr txBox="1"/>
          <p:nvPr/>
        </p:nvSpPr>
        <p:spPr>
          <a:xfrm>
            <a:off x="179388" y="2795588"/>
            <a:ext cx="2663825" cy="8921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枚举法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463800" y="1058863"/>
            <a:ext cx="2447925" cy="8921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数学法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0462" y="1700808"/>
            <a:ext cx="4412244" cy="437931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666048" y="414269"/>
            <a:ext cx="4415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贺雨萱（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2024210861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zh-CN" altLang="en-US" sz="3200" dirty="0"/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r>
              <a:rPr lang="en-US" altLang="zh-CN" dirty="0"/>
              <a:t>2024210908 </a:t>
            </a:r>
            <a:r>
              <a:rPr lang="zh-CN" altLang="en-US" dirty="0"/>
              <a:t>曹蕊做题情况</a:t>
            </a:r>
          </a:p>
        </p:txBody>
      </p:sp>
      <p:pic>
        <p:nvPicPr>
          <p:cNvPr id="2" name="图片 1" descr="11"/>
          <p:cNvPicPr>
            <a:picLocks noChangeAspect="1"/>
          </p:cNvPicPr>
          <p:nvPr/>
        </p:nvPicPr>
        <p:blipFill>
          <a:blip r:embed="rId2"/>
          <a:srcRect r="3017"/>
          <a:stretch>
            <a:fillRect/>
          </a:stretch>
        </p:blipFill>
        <p:spPr>
          <a:xfrm>
            <a:off x="3347720" y="1124585"/>
            <a:ext cx="5393690" cy="50609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9750" y="1988820"/>
            <a:ext cx="3048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71550" y="1988820"/>
            <a:ext cx="22580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流程图：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11505" y="1341120"/>
            <a:ext cx="4572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kern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题目</a:t>
            </a:r>
            <a:r>
              <a:rPr lang="en-US" altLang="zh-CN" sz="2800" kern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J </a:t>
            </a:r>
            <a:r>
              <a:rPr lang="zh-CN" altLang="en-US" sz="2800" kern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清洁能源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r>
              <a:rPr lang="en-US" altLang="zh-CN" dirty="0"/>
              <a:t>2024210908 </a:t>
            </a:r>
            <a:r>
              <a:rPr lang="zh-CN" altLang="en-US" dirty="0"/>
              <a:t>曹蕊做题情况</a:t>
            </a:r>
          </a:p>
        </p:txBody>
      </p:sp>
      <p:sp>
        <p:nvSpPr>
          <p:cNvPr id="20483" name="Rectangle 3" descr="7b0a202020202262756c6c6574223a20227b5c2263617465676f727949645c223a5c225c222c5c2274656d706c61746549645c223a32303233313633317d220a7d0a"/>
          <p:cNvSpPr>
            <a:spLocks noGrp="1"/>
          </p:cNvSpPr>
          <p:nvPr>
            <p:ph idx="1"/>
          </p:nvPr>
        </p:nvSpPr>
        <p:spPr>
          <a:xfrm>
            <a:off x="541020" y="1340168"/>
            <a:ext cx="8207375" cy="4770438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题目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J 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清洁能源</a:t>
            </a:r>
          </a:p>
          <a:p>
            <a:pPr marL="469900" marR="0" lvl="0" indent="-469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charset="0"/>
              <a:buChar char="u"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测试数据介绍：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     </a:t>
            </a:r>
          </a:p>
          <a:p>
            <a:pPr marL="0" marR="0" lvl="0" indent="0" algn="just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charset="0"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                       </a:t>
            </a:r>
          </a:p>
          <a:p>
            <a:pPr marL="0" marR="0" lvl="0" indent="0" algn="just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charset="0"/>
              <a:buNone/>
              <a:defRPr/>
            </a:pP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just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charset="0"/>
              <a:buNone/>
              <a:defRPr/>
            </a:pP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3895" y="2636520"/>
            <a:ext cx="5596890" cy="2342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charset="0"/>
              <a:buNone/>
              <a:defRPr/>
            </a:pPr>
            <a:r>
              <a:rPr lang="zh-CN" altLang="en-US" sz="24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输入样例</a:t>
            </a:r>
            <a:r>
              <a:rPr lang="en-US" altLang="zh-CN" sz="24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4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endParaRPr lang="en-US" altLang="zh-CN" sz="28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marL="0" marR="0" lvl="0" indent="0" algn="just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charset="0"/>
              <a:buNone/>
              <a:defRPr/>
            </a:pPr>
            <a:r>
              <a:rPr lang="en-US" altLang="zh-CN" sz="28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en-US" altLang="zh-CN" sz="24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        //</a:t>
            </a:r>
            <a:r>
              <a:rPr lang="zh-CN" altLang="en-US" sz="24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测试样例的数量</a:t>
            </a:r>
            <a:r>
              <a:rPr lang="en-US" altLang="zh-CN" sz="24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     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just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charset="0"/>
              <a:buNone/>
              <a:defRPr/>
            </a:pPr>
            <a:r>
              <a:rPr lang="en-US" altLang="zh-CN" sz="28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 </a:t>
            </a:r>
            <a:r>
              <a:rPr lang="en-US" altLang="zh-CN" sz="24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       //</a:t>
            </a:r>
            <a:r>
              <a:rPr lang="zh-CN" altLang="en-US" sz="24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共有</a:t>
            </a:r>
            <a:r>
              <a:rPr lang="en-US" altLang="zh-CN" sz="24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4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个能源槽位</a:t>
            </a:r>
            <a:r>
              <a:rPr lang="en-US" altLang="zh-CN" sz="24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     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just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charset="0"/>
              <a:buNone/>
              <a:defRPr/>
            </a:pPr>
            <a:r>
              <a:rPr lang="en-US" altLang="zh-CN" sz="28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0 0 0 0</a:t>
            </a:r>
            <a:r>
              <a:rPr lang="en-US" altLang="zh-CN" sz="24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 //4</a:t>
            </a:r>
            <a:r>
              <a:rPr lang="zh-CN" altLang="en-US" sz="24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个槽位全部待分配</a:t>
            </a:r>
            <a:endParaRPr lang="zh-CN" altLang="en-US" sz="2400"/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r>
              <a:rPr lang="en-US" altLang="zh-CN" dirty="0"/>
              <a:t>2024210908 </a:t>
            </a:r>
            <a:r>
              <a:rPr lang="zh-CN" altLang="en-US" dirty="0"/>
              <a:t>曹蕊做题情况</a:t>
            </a:r>
          </a:p>
        </p:txBody>
      </p:sp>
      <p:sp>
        <p:nvSpPr>
          <p:cNvPr id="20483" name="Rectangle 3" descr="7b0a202020202262756c6c6574223a20227b5c2263617465676f727949645c223a5c225c222c5c2274656d706c61746549645c223a32303233313633317d220a7d0a"/>
          <p:cNvSpPr>
            <a:spLocks noGrp="1"/>
          </p:cNvSpPr>
          <p:nvPr>
            <p:ph idx="1"/>
          </p:nvPr>
        </p:nvSpPr>
        <p:spPr>
          <a:xfrm>
            <a:off x="541020" y="1340168"/>
            <a:ext cx="8207375" cy="4770438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题目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J 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清洁能源</a:t>
            </a:r>
          </a:p>
          <a:p>
            <a:pPr marL="469900" marR="0" lvl="0" indent="-469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charset="0"/>
              <a:buChar char="u"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测试数据介绍：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     </a:t>
            </a:r>
          </a:p>
          <a:p>
            <a:pPr marL="0" marR="0" lvl="0" indent="0" algn="just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charset="0"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                       </a:t>
            </a:r>
          </a:p>
          <a:p>
            <a:pPr marL="0" marR="0" lvl="0" indent="0" algn="just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charset="0"/>
              <a:buNone/>
              <a:defRPr/>
            </a:pP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just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charset="0"/>
              <a:buNone/>
              <a:defRPr/>
            </a:pP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3895" y="2708910"/>
            <a:ext cx="8381365" cy="39014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输入样例</a:t>
            </a:r>
            <a:r>
              <a:rPr lang="en-US" altLang="zh-CN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2:</a:t>
            </a: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   </a:t>
            </a:r>
            <a:r>
              <a:rPr lang="en-US" altLang="zh-CN" sz="20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//</a:t>
            </a:r>
            <a:r>
              <a:rPr lang="zh-CN" altLang="en-US" sz="20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测试样例的数量</a:t>
            </a:r>
            <a:r>
              <a:rPr lang="en-US" altLang="zh-CN" sz="20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    </a:t>
            </a:r>
            <a:r>
              <a:rPr lang="en-US" altLang="zh-CN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5   </a:t>
            </a:r>
            <a:r>
              <a:rPr lang="en-US" altLang="zh-CN" sz="20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//</a:t>
            </a:r>
            <a:r>
              <a:rPr lang="zh-CN" altLang="en-US" sz="20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共有</a:t>
            </a:r>
            <a:r>
              <a:rPr lang="en-US" altLang="zh-CN" sz="20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5</a:t>
            </a:r>
            <a:r>
              <a:rPr lang="zh-CN" altLang="en-US" sz="20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个能源槽位</a:t>
            </a:r>
            <a:endParaRPr lang="en-US" altLang="zh-CN" sz="200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0 0 1 2 0  //</a:t>
            </a:r>
            <a:r>
              <a:rPr lang="zh-CN" altLang="en-US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第</a:t>
            </a:r>
            <a:r>
              <a:rPr lang="en-US" altLang="zh-CN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3 </a:t>
            </a:r>
            <a:r>
              <a:rPr lang="zh-CN" altLang="en-US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个槽位固定为数字</a:t>
            </a:r>
            <a:r>
              <a:rPr lang="en-US" altLang="zh-CN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1</a:t>
            </a:r>
            <a:r>
              <a:rPr lang="zh-CN" altLang="en-US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，第</a:t>
            </a:r>
            <a:r>
              <a:rPr lang="en-US" altLang="zh-CN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4 </a:t>
            </a:r>
            <a:r>
              <a:rPr lang="zh-CN" altLang="en-US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个槽位固定为数字</a:t>
            </a:r>
            <a:r>
              <a:rPr lang="en-US" altLang="zh-CN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2</a:t>
            </a:r>
            <a:r>
              <a:rPr lang="zh-CN" altLang="en-US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，其余槽位（</a:t>
            </a:r>
            <a:r>
              <a:rPr lang="en-US" altLang="zh-CN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r>
              <a:rPr lang="zh-CN" altLang="en-US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、</a:t>
            </a:r>
            <a:r>
              <a:rPr lang="en-US" altLang="zh-CN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</a:t>
            </a:r>
            <a:r>
              <a:rPr lang="zh-CN" altLang="en-US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、</a:t>
            </a:r>
            <a:r>
              <a:rPr lang="en-US" altLang="zh-CN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5</a:t>
            </a:r>
            <a:r>
              <a:rPr lang="zh-CN" altLang="en-US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）待分配</a:t>
            </a: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6   //</a:t>
            </a:r>
            <a:r>
              <a:rPr lang="zh-CN" altLang="en-US" sz="20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共有</a:t>
            </a:r>
            <a:r>
              <a:rPr lang="en-US" altLang="zh-CN" sz="20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6</a:t>
            </a:r>
            <a:r>
              <a:rPr lang="zh-CN" altLang="en-US" sz="20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个能源槽位</a:t>
            </a:r>
            <a:endParaRPr lang="en-US" altLang="zh-CN" sz="240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0 0 1 2 0 0</a:t>
            </a:r>
            <a:r>
              <a:rPr lang="en-US" altLang="zh-CN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//</a:t>
            </a:r>
            <a:r>
              <a:rPr lang="zh-CN" altLang="en-US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第</a:t>
            </a:r>
            <a:r>
              <a:rPr lang="en-US" altLang="zh-CN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 3 </a:t>
            </a:r>
            <a:r>
              <a:rPr lang="zh-CN" altLang="en-US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个槽位固定为数字</a:t>
            </a:r>
            <a:r>
              <a:rPr lang="en-US" altLang="zh-CN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 1</a:t>
            </a:r>
            <a:r>
              <a:rPr lang="zh-CN" altLang="en-US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，第</a:t>
            </a:r>
            <a:r>
              <a:rPr lang="en-US" altLang="zh-CN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 4 </a:t>
            </a:r>
            <a:r>
              <a:rPr lang="zh-CN" altLang="en-US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个槽位固定为数字</a:t>
            </a:r>
            <a:r>
              <a:rPr lang="en-US" altLang="zh-CN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 2</a:t>
            </a:r>
            <a:r>
              <a:rPr lang="zh-CN" altLang="en-US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，其余槽位（</a:t>
            </a:r>
            <a:r>
              <a:rPr lang="en-US" altLang="zh-CN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1</a:t>
            </a:r>
            <a:r>
              <a:rPr lang="zh-CN" altLang="en-US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、</a:t>
            </a:r>
            <a:r>
              <a:rPr lang="en-US" altLang="zh-CN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2</a:t>
            </a:r>
            <a:r>
              <a:rPr lang="zh-CN" altLang="en-US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、</a:t>
            </a:r>
            <a:r>
              <a:rPr lang="en-US" altLang="zh-CN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5</a:t>
            </a:r>
            <a:r>
              <a:rPr lang="zh-CN" altLang="en-US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、</a:t>
            </a:r>
            <a:r>
              <a:rPr lang="en-US" altLang="zh-CN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6</a:t>
            </a:r>
            <a:r>
              <a:rPr lang="zh-CN" altLang="en-US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）待分配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r>
              <a:rPr lang="en-US" altLang="zh-CN" dirty="0"/>
              <a:t>2024210908 </a:t>
            </a:r>
            <a:r>
              <a:rPr lang="zh-CN" altLang="en-US" dirty="0"/>
              <a:t>曹蕊做题情况</a:t>
            </a:r>
          </a:p>
        </p:txBody>
      </p:sp>
      <p:sp>
        <p:nvSpPr>
          <p:cNvPr id="20483" name="Rectangle 3" descr="7b0a202020202262756c6c6574223a20227b5c2263617465676f727949645c223a5c225c222c5c2274656d706c61746549645c223a32303233313633317d220a7d0a"/>
          <p:cNvSpPr>
            <a:spLocks noGrp="1"/>
          </p:cNvSpPr>
          <p:nvPr>
            <p:ph idx="1"/>
          </p:nvPr>
        </p:nvSpPr>
        <p:spPr>
          <a:xfrm>
            <a:off x="539750" y="1341438"/>
            <a:ext cx="8207375" cy="4770438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题目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J 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清洁能源</a:t>
            </a:r>
          </a:p>
          <a:p>
            <a:pPr marL="469900" marR="0" lvl="0" indent="-469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charset="0"/>
              <a:buChar char="u"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代码实现：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     </a:t>
            </a:r>
          </a:p>
          <a:p>
            <a:pPr marL="0" marR="0" lvl="0" indent="0" algn="just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charset="0"/>
              <a:buNone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t="1887" r="4069"/>
          <a:stretch>
            <a:fillRect/>
          </a:stretch>
        </p:blipFill>
        <p:spPr>
          <a:xfrm>
            <a:off x="99695" y="2420620"/>
            <a:ext cx="4331970" cy="37630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l="1957" r="1949"/>
          <a:stretch>
            <a:fillRect/>
          </a:stretch>
        </p:blipFill>
        <p:spPr>
          <a:xfrm>
            <a:off x="4431665" y="2132965"/>
            <a:ext cx="4678045" cy="4050665"/>
          </a:xfrm>
          <a:prstGeom prst="rect">
            <a:avLst/>
          </a:prstGeom>
        </p:spPr>
      </p:pic>
    </p:spTree>
  </p:cSld>
  <p:clrMapOvr>
    <a:masterClrMapping/>
  </p:clrMapOvr>
  <p:transition spd="med">
    <p:zo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r>
              <a:rPr lang="en-US" altLang="zh-CN" dirty="0"/>
              <a:t>2024210908 </a:t>
            </a:r>
            <a:r>
              <a:rPr lang="zh-CN" altLang="en-US" dirty="0"/>
              <a:t>曹蕊做题情况</a:t>
            </a:r>
          </a:p>
        </p:txBody>
      </p:sp>
      <p:sp>
        <p:nvSpPr>
          <p:cNvPr id="20483" name="Rectangle 3" descr="7b0a202020202262756c6c6574223a20227b5c2263617465676f727949645c223a5c225c222c5c2274656d706c61746549645c223a32303233313633317d220a7d0a"/>
          <p:cNvSpPr>
            <a:spLocks noGrp="1"/>
          </p:cNvSpPr>
          <p:nvPr>
            <p:ph idx="1"/>
          </p:nvPr>
        </p:nvSpPr>
        <p:spPr>
          <a:xfrm>
            <a:off x="539750" y="1341438"/>
            <a:ext cx="8207375" cy="4770438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题目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J 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清洁能源</a:t>
            </a:r>
          </a:p>
          <a:p>
            <a:pPr marL="469900" marR="0" lvl="0" indent="-469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charset="0"/>
              <a:buChar char="u"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代码实现：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     </a:t>
            </a:r>
          </a:p>
          <a:p>
            <a:pPr marL="0" marR="0" lvl="0" indent="0" algn="just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charset="0"/>
              <a:buNone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2501265"/>
            <a:ext cx="4439920" cy="36106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755" y="2310765"/>
            <a:ext cx="4627245" cy="3790315"/>
          </a:xfrm>
          <a:prstGeom prst="rect">
            <a:avLst/>
          </a:prstGeom>
        </p:spPr>
      </p:pic>
    </p:spTree>
  </p:cSld>
  <p:clrMapOvr>
    <a:masterClrMapping/>
  </p:clrMapOvr>
  <p:transition spd="med">
    <p:zo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r>
              <a:rPr lang="en-US" altLang="zh-CN" dirty="0"/>
              <a:t>2024210908 </a:t>
            </a:r>
            <a:r>
              <a:rPr lang="zh-CN" altLang="en-US" dirty="0"/>
              <a:t>曹蕊做题情况</a:t>
            </a:r>
          </a:p>
        </p:txBody>
      </p:sp>
      <p:sp>
        <p:nvSpPr>
          <p:cNvPr id="20483" name="Rectangle 3" descr="7b0a202020202262756c6c6574223a20227b5c2263617465676f727949645c223a5c225c222c5c2274656d706c61746549645c223a32303233313633317d220a7d0a"/>
          <p:cNvSpPr>
            <a:spLocks noGrp="1"/>
          </p:cNvSpPr>
          <p:nvPr>
            <p:ph idx="1"/>
          </p:nvPr>
        </p:nvSpPr>
        <p:spPr>
          <a:xfrm>
            <a:off x="539750" y="1341438"/>
            <a:ext cx="8207375" cy="4770438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题目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J 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清洁能源</a:t>
            </a:r>
          </a:p>
          <a:p>
            <a:pPr marL="469900" marR="0" lvl="0" indent="-469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charset="0"/>
              <a:buChar char="u"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代码实现：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     </a:t>
            </a:r>
          </a:p>
          <a:p>
            <a:pPr marL="0" marR="0" lvl="0" indent="0" algn="just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charset="0"/>
              <a:buNone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" y="1340485"/>
            <a:ext cx="6918325" cy="47993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505" y="3860800"/>
            <a:ext cx="2887980" cy="22091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4120" y="2132330"/>
            <a:ext cx="4349115" cy="27527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30" y="1916430"/>
            <a:ext cx="4482465" cy="3358515"/>
          </a:xfrm>
          <a:prstGeom prst="rect">
            <a:avLst/>
          </a:prstGeom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r>
              <a:rPr lang="zh-CN" altLang="en-US" dirty="0"/>
              <a:t>朱铭做题情况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539750" y="1341438"/>
            <a:ext cx="8207375" cy="4770438"/>
          </a:xfrm>
        </p:spPr>
        <p:txBody>
          <a:bodyPr vert="horz" wrap="square" lIns="91440" tIns="45720" rIns="91440" bIns="45720" numCol="1" anchor="t" anchorCtr="0" compatLnSpc="1"/>
          <a:lstStyle/>
          <a:p>
            <a:pPr marL="469900" marR="0" lvl="0" indent="-469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题目难点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  循环条件，对边界条件的准确判断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469900" marR="0" lvl="0" indent="-469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流程图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74756" name="图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413" y="2338388"/>
            <a:ext cx="3097212" cy="37734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2" name="文本框 31"/>
          <p:cNvSpPr txBox="1"/>
          <p:nvPr/>
        </p:nvSpPr>
        <p:spPr>
          <a:xfrm>
            <a:off x="6948488" y="4724400"/>
            <a:ext cx="1944688" cy="10779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3200" kern="1200" cap="none" spc="0" normalizeH="0" baseline="0" noProof="0" dirty="0">
                <a:solidFill>
                  <a:srgbClr val="CC3300"/>
                </a:solidFill>
                <a:latin typeface="+mj-ea"/>
                <a:ea typeface="+mj-ea"/>
                <a:cs typeface="+mn-cs"/>
              </a:rPr>
              <a:t> 题目</a:t>
            </a:r>
            <a:r>
              <a:rPr kumimoji="0" lang="en-US" altLang="zh-CN" sz="3200" kern="1200" cap="none" spc="0" normalizeH="0" baseline="0" noProof="0" dirty="0">
                <a:solidFill>
                  <a:srgbClr val="CC3300"/>
                </a:solidFill>
                <a:latin typeface="+mj-ea"/>
                <a:ea typeface="+mj-ea"/>
                <a:cs typeface="+mn-cs"/>
              </a:rPr>
              <a:t>A</a:t>
            </a:r>
            <a:r>
              <a:rPr kumimoji="0" lang="zh-CN" altLang="en-US" sz="3200" kern="1200" cap="none" spc="0" normalizeH="0" baseline="0" noProof="0" dirty="0">
                <a:solidFill>
                  <a:srgbClr val="CC3300"/>
                </a:solidFill>
                <a:latin typeface="+mj-ea"/>
                <a:ea typeface="+mj-ea"/>
                <a:cs typeface="+mn-cs"/>
              </a:rPr>
              <a:t> </a:t>
            </a:r>
            <a:endParaRPr kumimoji="0" lang="en-US" altLang="zh-CN" sz="3200" kern="1200" cap="none" spc="0" normalizeH="0" baseline="0" noProof="0" dirty="0">
              <a:solidFill>
                <a:srgbClr val="CC3300"/>
              </a:solidFill>
              <a:latin typeface="+mj-ea"/>
              <a:ea typeface="+mj-ea"/>
              <a:cs typeface="+mn-cs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3200" kern="1200" cap="none" spc="0" normalizeH="0" baseline="0" noProof="0" dirty="0">
                <a:solidFill>
                  <a:srgbClr val="CC3300"/>
                </a:solidFill>
                <a:latin typeface="+mj-ea"/>
                <a:ea typeface="+mj-ea"/>
                <a:cs typeface="+mn-cs"/>
              </a:rPr>
              <a:t>植被保护</a:t>
            </a:r>
          </a:p>
        </p:txBody>
      </p:sp>
    </p:spTree>
  </p:cSld>
  <p:clrMapOvr>
    <a:masterClrMapping/>
  </p:clrMapOvr>
  <p:transition spd="med">
    <p:zo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ext Box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539750" y="1341438"/>
            <a:ext cx="8207375" cy="4770438"/>
          </a:xfrm>
        </p:spPr>
        <p:txBody>
          <a:bodyPr vert="horz" wrap="square" lIns="91440" tIns="45720" rIns="91440" bIns="45720" numCol="1" anchor="t" anchorCtr="0" compatLnSpc="1"/>
          <a:lstStyle/>
          <a:p>
            <a:pPr marL="469900" marR="0" lvl="0" indent="-469900" algn="l" defTabSz="914400" rtl="0" eaLnBrk="0" fontAlgn="base" latinLnBrk="0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测试数据介绍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N=1000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：第一年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H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市的植被覆盖数为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1000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平方千米；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M=1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：当植被覆盖数在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平方千米以下时，说明当地已经严重污染；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K=1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：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H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市的植被覆盖数每年减少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1%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。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469900" marR="0" lvl="0" indent="-469900" algn="l" defTabSz="914400" rtl="0" eaLnBrk="0" fontAlgn="base" latinLnBrk="0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代码演示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948488" y="4724400"/>
            <a:ext cx="1944688" cy="10779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3200" kern="1200" cap="none" spc="0" normalizeH="0" baseline="0" noProof="0" dirty="0">
                <a:solidFill>
                  <a:srgbClr val="CC3300"/>
                </a:solidFill>
                <a:latin typeface="+mj-ea"/>
                <a:ea typeface="+mj-ea"/>
                <a:cs typeface="+mn-cs"/>
              </a:rPr>
              <a:t> 题目</a:t>
            </a:r>
            <a:r>
              <a:rPr kumimoji="0" lang="en-US" altLang="zh-CN" sz="3200" kern="1200" cap="none" spc="0" normalizeH="0" baseline="0" noProof="0" dirty="0">
                <a:solidFill>
                  <a:srgbClr val="CC3300"/>
                </a:solidFill>
                <a:latin typeface="+mj-ea"/>
                <a:ea typeface="+mj-ea"/>
                <a:cs typeface="+mn-cs"/>
              </a:rPr>
              <a:t>A</a:t>
            </a:r>
            <a:r>
              <a:rPr kumimoji="0" lang="zh-CN" altLang="en-US" sz="3200" kern="1200" cap="none" spc="0" normalizeH="0" baseline="0" noProof="0" dirty="0">
                <a:solidFill>
                  <a:srgbClr val="CC3300"/>
                </a:solidFill>
                <a:latin typeface="+mj-ea"/>
                <a:ea typeface="+mj-ea"/>
                <a:cs typeface="+mn-cs"/>
              </a:rPr>
              <a:t> </a:t>
            </a:r>
            <a:endParaRPr kumimoji="0" lang="en-US" altLang="zh-CN" sz="3200" kern="1200" cap="none" spc="0" normalizeH="0" baseline="0" noProof="0" dirty="0">
              <a:solidFill>
                <a:srgbClr val="CC3300"/>
              </a:solidFill>
              <a:latin typeface="+mj-ea"/>
              <a:ea typeface="+mj-ea"/>
              <a:cs typeface="+mn-cs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3200" kern="1200" cap="none" spc="0" normalizeH="0" baseline="0" noProof="0" dirty="0">
                <a:solidFill>
                  <a:srgbClr val="CC3300"/>
                </a:solidFill>
                <a:latin typeface="+mj-ea"/>
                <a:ea typeface="+mj-ea"/>
                <a:cs typeface="+mn-cs"/>
              </a:rPr>
              <a:t>植被保护</a:t>
            </a:r>
          </a:p>
        </p:txBody>
      </p:sp>
      <p:graphicFrame>
        <p:nvGraphicFramePr>
          <p:cNvPr id="75780" name="对象 1"/>
          <p:cNvGraphicFramePr>
            <a:graphicFrameLocks noChangeAspect="1"/>
          </p:cNvGraphicFramePr>
          <p:nvPr/>
        </p:nvGraphicFramePr>
        <p:xfrm>
          <a:off x="1116013" y="4464050"/>
          <a:ext cx="128905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howAsIcon="1" r:id="rId2" imgW="986790" imgH="401320" progId="Package">
                  <p:embed/>
                </p:oleObj>
              </mc:Choice>
              <mc:Fallback>
                <p:oleObj showAsIcon="1" r:id="rId2" imgW="986790" imgH="401320" progId="Package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16013" y="4464050"/>
                        <a:ext cx="1289050" cy="520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2268538" y="4560888"/>
            <a:ext cx="1722438" cy="4016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2000" kern="1200" cap="none" spc="0" normalizeH="0" baseline="0" noProof="0" dirty="0">
                <a:solidFill>
                  <a:schemeClr val="tx1"/>
                </a:solidFill>
                <a:latin typeface="+mj-ea"/>
                <a:ea typeface="+mj-ea"/>
                <a:cs typeface="+mn-cs"/>
              </a:rPr>
              <a:t>（双击打开）</a:t>
            </a:r>
          </a:p>
        </p:txBody>
      </p:sp>
    </p:spTree>
  </p:cSld>
  <p:clrMapOvr>
    <a:masterClrMapping/>
  </p:clrMapOvr>
  <p:transition spd="med">
    <p:zo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8" y="1520825"/>
            <a:ext cx="4768850" cy="3816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680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725" y="1844675"/>
            <a:ext cx="3479800" cy="19065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>
    <p:zo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r>
              <a:rPr lang="zh-CN" altLang="en-US" dirty="0"/>
              <a:t>朱铭做题情况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539750" y="1341438"/>
            <a:ext cx="8207375" cy="4770438"/>
          </a:xfrm>
        </p:spPr>
        <p:txBody>
          <a:bodyPr vert="horz" wrap="square" lIns="91440" tIns="45720" rIns="91440" bIns="45720" numCol="1" anchor="t" anchorCtr="0" compatLnSpc="1"/>
          <a:lstStyle/>
          <a:p>
            <a:pPr marL="469900" marR="0" lvl="0" indent="-469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题目难点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BFS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状态转移的正确实现，无解情况的处理，多组数据的正确初始化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469900" marR="0" lvl="0" indent="-469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测试数据介绍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2      ---</a:t>
            </a:r>
            <a:r>
              <a:rPr kumimoji="0" lang="zh-CN" altLang="en-US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输入两组数据</a:t>
            </a:r>
            <a:endParaRPr kumimoji="0" lang="en-US" altLang="zh-CN" sz="17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3 1 2  ---</a:t>
            </a:r>
            <a:r>
              <a:rPr kumimoji="0" lang="zh-CN" altLang="en-US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总共</a:t>
            </a:r>
            <a:r>
              <a:rPr kumimoji="0" lang="en-US" altLang="zh-CN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3</a:t>
            </a:r>
            <a:r>
              <a:rPr kumimoji="0" lang="zh-CN" altLang="en-US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个路口，开始路口是路口</a:t>
            </a:r>
            <a:r>
              <a:rPr kumimoji="0" lang="en-US" altLang="zh-CN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</a:t>
            </a:r>
            <a:r>
              <a:rPr kumimoji="0" lang="zh-CN" altLang="en-US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，路口</a:t>
            </a:r>
            <a:r>
              <a:rPr kumimoji="0" lang="en-US" altLang="zh-CN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2</a:t>
            </a:r>
            <a:r>
              <a:rPr kumimoji="0" lang="zh-CN" altLang="en-US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（第</a:t>
            </a:r>
            <a:r>
              <a:rPr kumimoji="0" lang="en-US" altLang="zh-CN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</a:t>
            </a:r>
            <a:r>
              <a:rPr kumimoji="0" lang="zh-CN" altLang="en-US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组数据）</a:t>
            </a:r>
            <a:endParaRPr kumimoji="0" lang="en-US" altLang="zh-CN" sz="17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 2 1  ---</a:t>
            </a:r>
            <a:r>
              <a:rPr kumimoji="0" lang="zh-CN" altLang="en-US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路口</a:t>
            </a:r>
            <a:r>
              <a:rPr kumimoji="0" lang="en-US" altLang="zh-CN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0</a:t>
            </a:r>
            <a:r>
              <a:rPr kumimoji="0" lang="zh-CN" altLang="en-US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：沿</a:t>
            </a:r>
            <a:r>
              <a:rPr kumimoji="0" lang="en-US" altLang="zh-CN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x</a:t>
            </a:r>
            <a:r>
              <a:rPr kumimoji="0" lang="zh-CN" altLang="en-US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方向到达路口</a:t>
            </a:r>
            <a:r>
              <a:rPr kumimoji="0" lang="en-US" altLang="zh-CN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</a:t>
            </a:r>
            <a:r>
              <a:rPr kumimoji="0" lang="zh-CN" altLang="en-US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，沿</a:t>
            </a:r>
            <a:r>
              <a:rPr kumimoji="0" lang="en-US" altLang="zh-CN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y</a:t>
            </a:r>
            <a:r>
              <a:rPr kumimoji="0" lang="zh-CN" altLang="en-US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方向到达路口</a:t>
            </a:r>
            <a:r>
              <a:rPr kumimoji="0" lang="en-US" altLang="zh-CN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2</a:t>
            </a:r>
            <a:r>
              <a:rPr kumimoji="0" lang="zh-CN" altLang="en-US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，类型是</a:t>
            </a:r>
            <a:r>
              <a:rPr kumimoji="0" lang="en-US" altLang="zh-CN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0 2 0  ---</a:t>
            </a:r>
            <a:r>
              <a:rPr kumimoji="0" lang="zh-CN" altLang="en-US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路口</a:t>
            </a:r>
            <a:r>
              <a:rPr kumimoji="0" lang="en-US" altLang="zh-CN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</a:t>
            </a:r>
            <a:r>
              <a:rPr kumimoji="0" lang="zh-CN" altLang="en-US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：沿</a:t>
            </a:r>
            <a:r>
              <a:rPr kumimoji="0" lang="en-US" altLang="zh-CN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x</a:t>
            </a:r>
            <a:r>
              <a:rPr kumimoji="0" lang="zh-CN" altLang="en-US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方向到达路口</a:t>
            </a:r>
            <a:r>
              <a:rPr kumimoji="0" lang="en-US" altLang="zh-CN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0</a:t>
            </a:r>
            <a:r>
              <a:rPr kumimoji="0" lang="zh-CN" altLang="en-US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，沿</a:t>
            </a:r>
            <a:r>
              <a:rPr kumimoji="0" lang="en-US" altLang="zh-CN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y</a:t>
            </a:r>
            <a:r>
              <a:rPr kumimoji="0" lang="zh-CN" altLang="en-US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方向到达路口</a:t>
            </a:r>
            <a:r>
              <a:rPr kumimoji="0" lang="en-US" altLang="zh-CN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2</a:t>
            </a:r>
            <a:r>
              <a:rPr kumimoji="0" lang="zh-CN" altLang="en-US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，类型是</a:t>
            </a:r>
            <a:r>
              <a:rPr kumimoji="0" lang="en-US" altLang="zh-CN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0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0 1 0  ---</a:t>
            </a:r>
            <a:r>
              <a:rPr kumimoji="0" lang="zh-CN" altLang="en-US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路口</a:t>
            </a:r>
            <a:r>
              <a:rPr kumimoji="0" lang="en-US" altLang="zh-CN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2</a:t>
            </a:r>
            <a:r>
              <a:rPr kumimoji="0" lang="zh-CN" altLang="en-US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：沿</a:t>
            </a:r>
            <a:r>
              <a:rPr kumimoji="0" lang="en-US" altLang="zh-CN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x</a:t>
            </a:r>
            <a:r>
              <a:rPr kumimoji="0" lang="zh-CN" altLang="en-US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方向到达路口</a:t>
            </a:r>
            <a:r>
              <a:rPr kumimoji="0" lang="en-US" altLang="zh-CN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0</a:t>
            </a:r>
            <a:r>
              <a:rPr kumimoji="0" lang="zh-CN" altLang="en-US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，沿</a:t>
            </a:r>
            <a:r>
              <a:rPr kumimoji="0" lang="en-US" altLang="zh-CN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y</a:t>
            </a:r>
            <a:r>
              <a:rPr kumimoji="0" lang="zh-CN" altLang="en-US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方向到达路口</a:t>
            </a:r>
            <a:r>
              <a:rPr kumimoji="0" lang="en-US" altLang="zh-CN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</a:t>
            </a:r>
            <a:r>
              <a:rPr kumimoji="0" lang="zh-CN" altLang="en-US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，类型是</a:t>
            </a:r>
            <a:r>
              <a:rPr kumimoji="0" lang="en-US" altLang="zh-CN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0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3 1 2  ---</a:t>
            </a:r>
            <a:r>
              <a:rPr kumimoji="0" lang="zh-CN" altLang="en-US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总共</a:t>
            </a:r>
            <a:r>
              <a:rPr kumimoji="0" lang="en-US" altLang="zh-CN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3</a:t>
            </a:r>
            <a:r>
              <a:rPr kumimoji="0" lang="zh-CN" altLang="en-US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个路口，开始路口是路口</a:t>
            </a:r>
            <a:r>
              <a:rPr kumimoji="0" lang="en-US" altLang="zh-CN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</a:t>
            </a:r>
            <a:r>
              <a:rPr kumimoji="0" lang="zh-CN" altLang="en-US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，路口</a:t>
            </a:r>
            <a:r>
              <a:rPr kumimoji="0" lang="en-US" altLang="zh-CN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2</a:t>
            </a:r>
            <a:r>
              <a:rPr kumimoji="0" lang="zh-CN" altLang="en-US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（第</a:t>
            </a:r>
            <a:r>
              <a:rPr kumimoji="0" lang="en-US" altLang="zh-CN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2</a:t>
            </a:r>
            <a:r>
              <a:rPr kumimoji="0" lang="zh-CN" altLang="en-US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组数据）</a:t>
            </a:r>
            <a:endParaRPr kumimoji="0" lang="en-US" altLang="zh-CN" sz="17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 2 0  ---</a:t>
            </a:r>
            <a:r>
              <a:rPr kumimoji="0" lang="zh-CN" altLang="en-US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路口</a:t>
            </a:r>
            <a:r>
              <a:rPr kumimoji="0" lang="en-US" altLang="zh-CN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0</a:t>
            </a:r>
            <a:r>
              <a:rPr kumimoji="0" lang="zh-CN" altLang="en-US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：沿</a:t>
            </a:r>
            <a:r>
              <a:rPr kumimoji="0" lang="en-US" altLang="zh-CN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x</a:t>
            </a:r>
            <a:r>
              <a:rPr kumimoji="0" lang="zh-CN" altLang="en-US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方向到达路口</a:t>
            </a:r>
            <a:r>
              <a:rPr kumimoji="0" lang="en-US" altLang="zh-CN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</a:t>
            </a:r>
            <a:r>
              <a:rPr kumimoji="0" lang="zh-CN" altLang="en-US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，沿</a:t>
            </a:r>
            <a:r>
              <a:rPr kumimoji="0" lang="en-US" altLang="zh-CN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y</a:t>
            </a:r>
            <a:r>
              <a:rPr kumimoji="0" lang="zh-CN" altLang="en-US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方向到达路口</a:t>
            </a:r>
            <a:r>
              <a:rPr kumimoji="0" lang="en-US" altLang="zh-CN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2</a:t>
            </a:r>
            <a:r>
              <a:rPr kumimoji="0" lang="zh-CN" altLang="en-US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，类型是</a:t>
            </a:r>
            <a:r>
              <a:rPr kumimoji="0" lang="en-US" altLang="zh-CN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0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2 0 1  ---</a:t>
            </a:r>
            <a:r>
              <a:rPr kumimoji="0" lang="zh-CN" altLang="en-US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路口</a:t>
            </a:r>
            <a:r>
              <a:rPr kumimoji="0" lang="en-US" altLang="zh-CN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</a:t>
            </a:r>
            <a:r>
              <a:rPr kumimoji="0" lang="zh-CN" altLang="en-US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：沿</a:t>
            </a:r>
            <a:r>
              <a:rPr kumimoji="0" lang="en-US" altLang="zh-CN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x</a:t>
            </a:r>
            <a:r>
              <a:rPr kumimoji="0" lang="zh-CN" altLang="en-US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方向到达路口</a:t>
            </a:r>
            <a:r>
              <a:rPr kumimoji="0" lang="en-US" altLang="zh-CN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2</a:t>
            </a:r>
            <a:r>
              <a:rPr kumimoji="0" lang="zh-CN" altLang="en-US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，沿</a:t>
            </a:r>
            <a:r>
              <a:rPr kumimoji="0" lang="en-US" altLang="zh-CN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y</a:t>
            </a:r>
            <a:r>
              <a:rPr kumimoji="0" lang="zh-CN" altLang="en-US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方向到达路口</a:t>
            </a:r>
            <a:r>
              <a:rPr kumimoji="0" lang="en-US" altLang="zh-CN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0</a:t>
            </a:r>
            <a:r>
              <a:rPr kumimoji="0" lang="zh-CN" altLang="en-US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，类型是</a:t>
            </a:r>
            <a:r>
              <a:rPr kumimoji="0" lang="en-US" altLang="zh-CN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0 1 1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</a:t>
            </a:r>
            <a:r>
              <a:rPr kumimoji="0" lang="en-US" altLang="zh-CN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---</a:t>
            </a:r>
            <a:r>
              <a:rPr kumimoji="0" lang="zh-CN" altLang="en-US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路口</a:t>
            </a:r>
            <a:r>
              <a:rPr kumimoji="0" lang="en-US" altLang="zh-CN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2</a:t>
            </a:r>
            <a:r>
              <a:rPr kumimoji="0" lang="zh-CN" altLang="en-US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：沿</a:t>
            </a:r>
            <a:r>
              <a:rPr kumimoji="0" lang="en-US" altLang="zh-CN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x</a:t>
            </a:r>
            <a:r>
              <a:rPr kumimoji="0" lang="zh-CN" altLang="en-US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方向到达路口</a:t>
            </a:r>
            <a:r>
              <a:rPr kumimoji="0" lang="en-US" altLang="zh-CN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0</a:t>
            </a:r>
            <a:r>
              <a:rPr kumimoji="0" lang="zh-CN" altLang="en-US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，沿</a:t>
            </a:r>
            <a:r>
              <a:rPr kumimoji="0" lang="en-US" altLang="zh-CN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y</a:t>
            </a:r>
            <a:r>
              <a:rPr kumimoji="0" lang="zh-CN" altLang="en-US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方向到达路口</a:t>
            </a:r>
            <a:r>
              <a:rPr kumimoji="0" lang="en-US" altLang="zh-CN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</a:t>
            </a:r>
            <a:r>
              <a:rPr kumimoji="0" lang="zh-CN" altLang="en-US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，类型是</a:t>
            </a:r>
            <a:r>
              <a:rPr kumimoji="0" lang="en-US" altLang="zh-CN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99313" y="4724400"/>
            <a:ext cx="1944688" cy="10779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3200" kern="1200" cap="none" spc="0" normalizeH="0" baseline="0" noProof="0" dirty="0">
                <a:solidFill>
                  <a:srgbClr val="CC3300"/>
                </a:solidFill>
                <a:latin typeface="+mj-ea"/>
                <a:ea typeface="+mj-ea"/>
                <a:cs typeface="+mn-cs"/>
              </a:rPr>
              <a:t> 题目</a:t>
            </a:r>
            <a:r>
              <a:rPr kumimoji="0" lang="en-US" altLang="zh-CN" sz="3200" kern="1200" cap="none" spc="0" normalizeH="0" baseline="0" noProof="0" dirty="0">
                <a:solidFill>
                  <a:srgbClr val="CC3300"/>
                </a:solidFill>
                <a:latin typeface="+mj-ea"/>
                <a:ea typeface="+mj-ea"/>
                <a:cs typeface="+mn-cs"/>
              </a:rPr>
              <a:t>E</a:t>
            </a:r>
            <a:r>
              <a:rPr kumimoji="0" lang="zh-CN" altLang="en-US" sz="3200" kern="1200" cap="none" spc="0" normalizeH="0" baseline="0" noProof="0" dirty="0">
                <a:solidFill>
                  <a:srgbClr val="CC3300"/>
                </a:solidFill>
                <a:latin typeface="+mj-ea"/>
                <a:ea typeface="+mj-ea"/>
                <a:cs typeface="+mn-cs"/>
              </a:rPr>
              <a:t> </a:t>
            </a:r>
            <a:endParaRPr kumimoji="0" lang="en-US" altLang="zh-CN" sz="3200" kern="1200" cap="none" spc="0" normalizeH="0" baseline="0" noProof="0" dirty="0">
              <a:solidFill>
                <a:srgbClr val="CC3300"/>
              </a:solidFill>
              <a:latin typeface="+mj-ea"/>
              <a:ea typeface="+mj-ea"/>
              <a:cs typeface="+mn-cs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3200" kern="1200" cap="none" spc="0" normalizeH="0" baseline="0" noProof="0" dirty="0">
                <a:solidFill>
                  <a:srgbClr val="CC3300"/>
                </a:solidFill>
                <a:latin typeface="+mj-ea"/>
                <a:ea typeface="+mj-ea"/>
                <a:cs typeface="+mn-cs"/>
              </a:rPr>
              <a:t>城市规划</a:t>
            </a:r>
          </a:p>
        </p:txBody>
      </p:sp>
    </p:spTree>
  </p:cSld>
  <p:clrMapOvr>
    <a:masterClrMapping/>
  </p:clrMapOvr>
  <p:transition spd="med"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r>
              <a:rPr lang="zh-CN" altLang="en-US" dirty="0">
                <a:sym typeface="+mn-ea"/>
              </a:rPr>
              <a:t>题目</a:t>
            </a:r>
            <a:r>
              <a:rPr lang="en-US" altLang="zh-CN" dirty="0">
                <a:sym typeface="+mn-ea"/>
              </a:rPr>
              <a:t>B </a:t>
            </a:r>
            <a:r>
              <a:rPr lang="zh-CN" altLang="en-US" dirty="0">
                <a:sym typeface="+mn-ea"/>
              </a:rPr>
              <a:t>环保数列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14375" y="1268413"/>
            <a:ext cx="2663825" cy="8921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枚举法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795963" y="1247775"/>
            <a:ext cx="2447925" cy="8921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数学法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2203450"/>
            <a:ext cx="8331200" cy="38179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" y="2160588"/>
            <a:ext cx="7651750" cy="3965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666048" y="414269"/>
            <a:ext cx="4415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贺雨萱（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2024210861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zh-CN" altLang="en-US" sz="3200" dirty="0"/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ext Box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539750" y="1341438"/>
            <a:ext cx="8207375" cy="4770438"/>
          </a:xfrm>
        </p:spPr>
        <p:txBody>
          <a:bodyPr vert="horz" wrap="square" lIns="91440" tIns="45720" rIns="91440" bIns="45720" numCol="1" anchor="t" anchorCtr="0" compatLnSpc="1"/>
          <a:lstStyle/>
          <a:p>
            <a:pPr marL="469900" marR="0" lvl="0" indent="-469900" algn="l" defTabSz="914400" rtl="0" eaLnBrk="0" fontAlgn="base" latinLnBrk="0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流程图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469900" marR="0" lvl="0" indent="-469900" algn="l" defTabSz="914400" rtl="0" eaLnBrk="0" fontAlgn="base" latinLnBrk="0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代码演示</a:t>
            </a:r>
          </a:p>
          <a:p>
            <a:pPr marL="0" marR="0" lvl="0" indent="0" algn="l" defTabSz="914400" rtl="0" eaLnBrk="0" fontAlgn="base" latinLnBrk="0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124700" y="4724400"/>
            <a:ext cx="1944688" cy="10779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3200" kern="1200" cap="none" spc="0" normalizeH="0" baseline="0" noProof="0" dirty="0">
                <a:solidFill>
                  <a:srgbClr val="CC3300"/>
                </a:solidFill>
                <a:latin typeface="+mj-ea"/>
                <a:ea typeface="+mj-ea"/>
                <a:cs typeface="+mn-cs"/>
              </a:rPr>
              <a:t> 题目</a:t>
            </a:r>
            <a:r>
              <a:rPr kumimoji="0" lang="en-US" altLang="zh-CN" sz="3200" kern="1200" cap="none" spc="0" normalizeH="0" baseline="0" noProof="0" dirty="0">
                <a:solidFill>
                  <a:srgbClr val="CC3300"/>
                </a:solidFill>
                <a:latin typeface="+mj-ea"/>
                <a:ea typeface="+mj-ea"/>
                <a:cs typeface="+mn-cs"/>
              </a:rPr>
              <a:t>E</a:t>
            </a:r>
            <a:r>
              <a:rPr kumimoji="0" lang="zh-CN" altLang="en-US" sz="3200" kern="1200" cap="none" spc="0" normalizeH="0" baseline="0" noProof="0" dirty="0">
                <a:solidFill>
                  <a:srgbClr val="CC3300"/>
                </a:solidFill>
                <a:latin typeface="+mj-ea"/>
                <a:ea typeface="+mj-ea"/>
                <a:cs typeface="+mn-cs"/>
              </a:rPr>
              <a:t> </a:t>
            </a:r>
            <a:endParaRPr kumimoji="0" lang="en-US" altLang="zh-CN" sz="3200" kern="1200" cap="none" spc="0" normalizeH="0" baseline="0" noProof="0" dirty="0">
              <a:solidFill>
                <a:srgbClr val="CC3300"/>
              </a:solidFill>
              <a:latin typeface="+mj-ea"/>
              <a:ea typeface="+mj-ea"/>
              <a:cs typeface="+mn-cs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3200" kern="1200" cap="none" spc="0" normalizeH="0" baseline="0" noProof="0" dirty="0">
                <a:solidFill>
                  <a:srgbClr val="CC3300"/>
                </a:solidFill>
                <a:latin typeface="+mj-ea"/>
                <a:ea typeface="+mj-ea"/>
                <a:cs typeface="+mn-cs"/>
              </a:rPr>
              <a:t>城市规划</a:t>
            </a:r>
          </a:p>
        </p:txBody>
      </p:sp>
      <p:pic>
        <p:nvPicPr>
          <p:cNvPr id="78852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675" y="1258888"/>
            <a:ext cx="4105275" cy="48529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3276600" y="2957513"/>
            <a:ext cx="846138" cy="3222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</a:rPr>
              <a:t>Front-&gt;</a:t>
            </a:r>
            <a:endParaRPr lang="zh-CN" altLang="en-US" sz="1500" dirty="0">
              <a:latin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43438" y="2954338"/>
            <a:ext cx="936625" cy="323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</a:rPr>
              <a:t>&lt;-rear</a:t>
            </a:r>
            <a:endParaRPr lang="zh-CN" altLang="en-US" sz="1500" dirty="0">
              <a:latin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32325" y="3198813"/>
            <a:ext cx="936625" cy="323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</a:rPr>
              <a:t>&lt;-rear</a:t>
            </a:r>
            <a:endParaRPr lang="zh-CN" altLang="en-US" sz="1500" dirty="0">
              <a:latin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43438" y="3429000"/>
            <a:ext cx="936625" cy="323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</a:rPr>
              <a:t>&lt;-rear</a:t>
            </a:r>
            <a:endParaRPr lang="zh-CN" altLang="en-US" sz="1500" dirty="0">
              <a:latin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276600" y="3198813"/>
            <a:ext cx="846138" cy="323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</a:rPr>
              <a:t>Front-&gt;</a:t>
            </a:r>
            <a:endParaRPr lang="zh-CN" altLang="en-US" sz="1500" dirty="0">
              <a:latin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59313" y="3649663"/>
            <a:ext cx="936625" cy="3222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</a:rPr>
              <a:t>&lt;-rear</a:t>
            </a:r>
            <a:endParaRPr lang="zh-CN" altLang="en-US" sz="1500" dirty="0">
              <a:latin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659313" y="3862388"/>
            <a:ext cx="936625" cy="323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</a:rPr>
              <a:t>&lt;-rear</a:t>
            </a:r>
            <a:endParaRPr lang="zh-CN" altLang="en-US" sz="1500" dirty="0">
              <a:latin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276600" y="3416300"/>
            <a:ext cx="846138" cy="3222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</a:rPr>
              <a:t>Front-&gt;</a:t>
            </a:r>
            <a:endParaRPr lang="zh-CN" altLang="en-US" sz="1500" dirty="0">
              <a:latin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92475" y="3649663"/>
            <a:ext cx="846138" cy="3222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</a:rPr>
              <a:t>Front-&gt;</a:t>
            </a:r>
            <a:endParaRPr lang="zh-CN" altLang="en-US" sz="1500" dirty="0">
              <a:latin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292475" y="3862388"/>
            <a:ext cx="846138" cy="323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</a:rPr>
              <a:t>Front-&gt;</a:t>
            </a:r>
            <a:endParaRPr lang="zh-CN" altLang="en-US" sz="1500" dirty="0">
              <a:latin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292475" y="4106863"/>
            <a:ext cx="846138" cy="323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</a:rPr>
              <a:t>Front-&gt;</a:t>
            </a:r>
            <a:endParaRPr lang="zh-CN" altLang="en-US" sz="1500" dirty="0">
              <a:latin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75250" y="3005138"/>
            <a:ext cx="847725" cy="2460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</a:rPr>
              <a:t>Front-&gt;</a:t>
            </a:r>
            <a:endParaRPr lang="zh-CN" altLang="en-US" sz="1000" dirty="0">
              <a:latin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376988" y="2954338"/>
            <a:ext cx="936625" cy="323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</a:rPr>
              <a:t>&lt;-rear</a:t>
            </a:r>
            <a:endParaRPr lang="zh-CN" altLang="en-US" sz="1500" dirty="0">
              <a:latin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373813" y="3198813"/>
            <a:ext cx="936625" cy="323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</a:rPr>
              <a:t>&lt;-rear</a:t>
            </a:r>
            <a:endParaRPr lang="zh-CN" altLang="en-US" sz="15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78867" name="对象 1"/>
          <p:cNvGraphicFramePr>
            <a:graphicFrameLocks noChangeAspect="1"/>
          </p:cNvGraphicFramePr>
          <p:nvPr/>
        </p:nvGraphicFramePr>
        <p:xfrm>
          <a:off x="1128713" y="4365625"/>
          <a:ext cx="12700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howAsIcon="1" r:id="rId3" imgW="972185" imgH="401320" progId="Package">
                  <p:embed/>
                </p:oleObj>
              </mc:Choice>
              <mc:Fallback>
                <p:oleObj showAsIcon="1" r:id="rId3" imgW="972185" imgH="401320" progId="Package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8713" y="4365625"/>
                        <a:ext cx="1270000" cy="520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969963" y="4905375"/>
            <a:ext cx="172402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2000" kern="1200" cap="none" spc="0" normalizeH="0" baseline="0" noProof="0" dirty="0">
                <a:solidFill>
                  <a:schemeClr val="tx1"/>
                </a:solidFill>
                <a:latin typeface="+mj-ea"/>
                <a:ea typeface="+mj-ea"/>
                <a:cs typeface="+mn-cs"/>
              </a:rPr>
              <a:t>（双击打开）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417638"/>
            <a:ext cx="3230563" cy="43195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9875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313" y="1417638"/>
            <a:ext cx="3492500" cy="43195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9876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8088" y="1700213"/>
            <a:ext cx="2532062" cy="21605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>
    <p:zoom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r>
              <a:rPr lang="zh-CN" altLang="en-US" dirty="0"/>
              <a:t>朱铭做题情况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539750" y="1341438"/>
            <a:ext cx="8207375" cy="4770438"/>
          </a:xfrm>
        </p:spPr>
        <p:txBody>
          <a:bodyPr vert="horz" wrap="square" lIns="91440" tIns="45720" rIns="91440" bIns="45720" numCol="1" anchor="t" anchorCtr="0" compatLnSpc="1"/>
          <a:lstStyle/>
          <a:p>
            <a:pPr marL="469900" marR="0" lvl="0" indent="-469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题目难点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  从抽象问题抽象为图论问题，树形动态规划的双状态设计，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  节点互斥性的处理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469900" marR="0" lvl="0" indent="-469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测试数据介绍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5    ---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总共有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5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个仓库，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5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种原料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 3  ---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仓库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与仓库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3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相连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 2  ---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仓库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与仓库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2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相连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3 4  ---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仓库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3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与仓库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4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相连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3 5  ---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仓库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3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与仓库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5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相连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 2 3 4 5 ---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仓库中原料的吸光能力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948488" y="4724400"/>
            <a:ext cx="1944688" cy="10779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3200" kern="1200" cap="none" spc="0" normalizeH="0" baseline="0" noProof="0" dirty="0">
                <a:solidFill>
                  <a:srgbClr val="CC3300"/>
                </a:solidFill>
                <a:latin typeface="+mj-ea"/>
                <a:ea typeface="+mj-ea"/>
                <a:cs typeface="+mn-cs"/>
              </a:rPr>
              <a:t> 题目</a:t>
            </a:r>
            <a:r>
              <a:rPr kumimoji="0" lang="en-US" altLang="zh-CN" sz="3200" kern="1200" cap="none" spc="0" normalizeH="0" baseline="0" noProof="0" dirty="0">
                <a:solidFill>
                  <a:srgbClr val="CC3300"/>
                </a:solidFill>
                <a:latin typeface="+mj-ea"/>
                <a:ea typeface="+mj-ea"/>
                <a:cs typeface="+mn-cs"/>
              </a:rPr>
              <a:t>F</a:t>
            </a:r>
            <a:r>
              <a:rPr kumimoji="0" lang="zh-CN" altLang="en-US" sz="3200" kern="1200" cap="none" spc="0" normalizeH="0" baseline="0" noProof="0" dirty="0">
                <a:solidFill>
                  <a:srgbClr val="CC3300"/>
                </a:solidFill>
                <a:latin typeface="+mj-ea"/>
                <a:ea typeface="+mj-ea"/>
                <a:cs typeface="+mn-cs"/>
              </a:rPr>
              <a:t> </a:t>
            </a:r>
            <a:endParaRPr kumimoji="0" lang="en-US" altLang="zh-CN" sz="3200" kern="1200" cap="none" spc="0" normalizeH="0" baseline="0" noProof="0" dirty="0">
              <a:solidFill>
                <a:srgbClr val="CC3300"/>
              </a:solidFill>
              <a:latin typeface="+mj-ea"/>
              <a:ea typeface="+mj-ea"/>
              <a:cs typeface="+mn-cs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3200" kern="1200" cap="none" spc="0" normalizeH="0" baseline="0" noProof="0" dirty="0">
                <a:solidFill>
                  <a:srgbClr val="CC3300"/>
                </a:solidFill>
                <a:latin typeface="+mj-ea"/>
                <a:ea typeface="+mj-ea"/>
                <a:cs typeface="+mn-cs"/>
              </a:rPr>
              <a:t>太阳能板</a:t>
            </a:r>
          </a:p>
        </p:txBody>
      </p:sp>
    </p:spTree>
  </p:cSld>
  <p:clrMapOvr>
    <a:masterClrMapping/>
  </p:clrMapOvr>
  <p:transition spd="med">
    <p:zoom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r>
              <a:rPr lang="zh-CN" altLang="en-US" dirty="0"/>
              <a:t>朱铭做题情况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539750" y="1341438"/>
            <a:ext cx="8207375" cy="4770438"/>
          </a:xfrm>
        </p:spPr>
        <p:txBody>
          <a:bodyPr vert="horz" wrap="square" lIns="91440" tIns="45720" rIns="91440" bIns="45720" numCol="1" anchor="t" anchorCtr="0" compatLnSpc="1"/>
          <a:lstStyle/>
          <a:p>
            <a:pPr marL="469900" marR="0" lvl="0" indent="-469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流程图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DFS(1, -1)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│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├─ 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发现子节点 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3 → 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调用 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DFS(3, 1)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│   │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│   ├─ 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发现子节点 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5 → 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调用 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DFS(5, 3)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│   │   │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│   │   ├─ 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子节点只有父节点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3 → 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返回 </a:t>
            </a: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dp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[5]=[0,0]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│   │   │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│   │   └─ 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回到 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DFS(3,1)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│   │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│   ├─ 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发现子节点 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4 → 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调用 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DFS(4, 3)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│   │   │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│   │   ├─ 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子节点只有父节点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3 → 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返回 </a:t>
            </a: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dp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[4]=[0,0]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│   │   │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│   │   └─ 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回到 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DFS(3,1)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516688" y="0"/>
            <a:ext cx="1944688" cy="10779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3200" kern="1200" cap="none" spc="0" normalizeH="0" baseline="0" noProof="0" dirty="0">
                <a:solidFill>
                  <a:srgbClr val="CC3300"/>
                </a:solidFill>
                <a:latin typeface="+mj-ea"/>
                <a:ea typeface="+mj-ea"/>
                <a:cs typeface="+mn-cs"/>
              </a:rPr>
              <a:t> 题目</a:t>
            </a:r>
            <a:r>
              <a:rPr kumimoji="0" lang="en-US" altLang="zh-CN" sz="3200" kern="1200" cap="none" spc="0" normalizeH="0" baseline="0" noProof="0" dirty="0">
                <a:solidFill>
                  <a:srgbClr val="CC3300"/>
                </a:solidFill>
                <a:latin typeface="+mj-ea"/>
                <a:ea typeface="+mj-ea"/>
                <a:cs typeface="+mn-cs"/>
              </a:rPr>
              <a:t>F</a:t>
            </a:r>
            <a:r>
              <a:rPr kumimoji="0" lang="zh-CN" altLang="en-US" sz="3200" kern="1200" cap="none" spc="0" normalizeH="0" baseline="0" noProof="0" dirty="0">
                <a:solidFill>
                  <a:srgbClr val="CC3300"/>
                </a:solidFill>
                <a:latin typeface="+mj-ea"/>
                <a:ea typeface="+mj-ea"/>
                <a:cs typeface="+mn-cs"/>
              </a:rPr>
              <a:t> </a:t>
            </a:r>
            <a:endParaRPr kumimoji="0" lang="en-US" altLang="zh-CN" sz="3200" kern="1200" cap="none" spc="0" normalizeH="0" baseline="0" noProof="0" dirty="0">
              <a:solidFill>
                <a:srgbClr val="CC3300"/>
              </a:solidFill>
              <a:latin typeface="+mj-ea"/>
              <a:ea typeface="+mj-ea"/>
              <a:cs typeface="+mn-cs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3200" kern="1200" cap="none" spc="0" normalizeH="0" baseline="0" noProof="0" dirty="0">
                <a:solidFill>
                  <a:srgbClr val="CC3300"/>
                </a:solidFill>
                <a:latin typeface="+mj-ea"/>
                <a:ea typeface="+mj-ea"/>
                <a:cs typeface="+mn-cs"/>
              </a:rPr>
              <a:t>太阳能板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643438" y="1458913"/>
            <a:ext cx="4175125" cy="41544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1200" kern="1200" cap="none" spc="0" normalizeH="0" baseline="0" noProof="0" dirty="0">
                <a:solidFill>
                  <a:schemeClr val="tx1"/>
                </a:solidFill>
                <a:latin typeface="+mj-ea"/>
                <a:ea typeface="+mj-ea"/>
                <a:cs typeface="+mn-cs"/>
              </a:rPr>
              <a:t>│   │</a:t>
            </a: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1200" kern="1200" cap="none" spc="0" normalizeH="0" baseline="0" noProof="0" dirty="0">
                <a:solidFill>
                  <a:schemeClr val="tx1"/>
                </a:solidFill>
                <a:latin typeface="+mj-ea"/>
                <a:ea typeface="+mj-ea"/>
                <a:cs typeface="+mn-cs"/>
              </a:rPr>
              <a:t>│   ├─ 计算 </a:t>
            </a:r>
            <a:r>
              <a:rPr kumimoji="0" lang="en-US" altLang="zh-CN" sz="1200" kern="1200" cap="none" spc="0" normalizeH="0" baseline="0" noProof="0" dirty="0">
                <a:solidFill>
                  <a:schemeClr val="tx1"/>
                </a:solidFill>
                <a:latin typeface="+mj-ea"/>
                <a:ea typeface="+mj-ea"/>
                <a:cs typeface="+mn-cs"/>
              </a:rPr>
              <a:t>sum = max(0,0)+max(0,0) = 0</a:t>
            </a: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1200" kern="1200" cap="none" spc="0" normalizeH="0" baseline="0" noProof="0" dirty="0">
                <a:solidFill>
                  <a:schemeClr val="tx1"/>
                </a:solidFill>
                <a:latin typeface="+mj-ea"/>
                <a:ea typeface="+mj-ea"/>
                <a:cs typeface="+mn-cs"/>
              </a:rPr>
              <a:t>│   ├─ </a:t>
            </a:r>
            <a:r>
              <a:rPr kumimoji="0" lang="en-US" altLang="zh-CN" sz="1200" kern="1200" cap="none" spc="0" normalizeH="0" baseline="0" noProof="0" dirty="0" err="1">
                <a:solidFill>
                  <a:schemeClr val="tx1"/>
                </a:solidFill>
                <a:latin typeface="+mj-ea"/>
                <a:ea typeface="+mj-ea"/>
                <a:cs typeface="+mn-cs"/>
              </a:rPr>
              <a:t>dp</a:t>
            </a:r>
            <a:r>
              <a:rPr kumimoji="0" lang="en-US" altLang="zh-CN" sz="1200" kern="1200" cap="none" spc="0" normalizeH="0" baseline="0" noProof="0" dirty="0">
                <a:solidFill>
                  <a:schemeClr val="tx1"/>
                </a:solidFill>
                <a:latin typeface="+mj-ea"/>
                <a:ea typeface="+mj-ea"/>
                <a:cs typeface="+mn-cs"/>
              </a:rPr>
              <a:t>[3][0] = 0</a:t>
            </a: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1200" kern="1200" cap="none" spc="0" normalizeH="0" baseline="0" noProof="0" dirty="0">
                <a:solidFill>
                  <a:schemeClr val="tx1"/>
                </a:solidFill>
                <a:latin typeface="+mj-ea"/>
                <a:ea typeface="+mj-ea"/>
                <a:cs typeface="+mn-cs"/>
              </a:rPr>
              <a:t>│   ├─ </a:t>
            </a:r>
            <a:r>
              <a:rPr kumimoji="0" lang="zh-CN" altLang="en-US" sz="1200" kern="1200" cap="none" spc="0" normalizeH="0" baseline="0" noProof="0" dirty="0">
                <a:solidFill>
                  <a:schemeClr val="tx1"/>
                </a:solidFill>
                <a:latin typeface="+mj-ea"/>
                <a:ea typeface="+mj-ea"/>
                <a:cs typeface="+mn-cs"/>
              </a:rPr>
              <a:t>尝试匹配 </a:t>
            </a:r>
            <a:r>
              <a:rPr kumimoji="0" lang="en-US" altLang="zh-CN" sz="1200" kern="1200" cap="none" spc="0" normalizeH="0" baseline="0" noProof="0" dirty="0">
                <a:solidFill>
                  <a:schemeClr val="tx1"/>
                </a:solidFill>
                <a:latin typeface="+mj-ea"/>
                <a:ea typeface="+mj-ea"/>
                <a:cs typeface="+mn-cs"/>
              </a:rPr>
              <a:t>3-5: 3×5+0+(0-0)=15 → </a:t>
            </a:r>
            <a:r>
              <a:rPr kumimoji="0" lang="en-US" altLang="zh-CN" sz="1200" kern="1200" cap="none" spc="0" normalizeH="0" baseline="0" noProof="0" dirty="0" err="1">
                <a:solidFill>
                  <a:schemeClr val="tx1"/>
                </a:solidFill>
                <a:latin typeface="+mj-ea"/>
                <a:ea typeface="+mj-ea"/>
                <a:cs typeface="+mn-cs"/>
              </a:rPr>
              <a:t>dp</a:t>
            </a:r>
            <a:r>
              <a:rPr kumimoji="0" lang="en-US" altLang="zh-CN" sz="1200" kern="1200" cap="none" spc="0" normalizeH="0" baseline="0" noProof="0" dirty="0">
                <a:solidFill>
                  <a:schemeClr val="tx1"/>
                </a:solidFill>
                <a:latin typeface="+mj-ea"/>
                <a:ea typeface="+mj-ea"/>
                <a:cs typeface="+mn-cs"/>
              </a:rPr>
              <a:t>[3][1]=15</a:t>
            </a: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1200" kern="1200" cap="none" spc="0" normalizeH="0" baseline="0" noProof="0" dirty="0">
                <a:solidFill>
                  <a:schemeClr val="tx1"/>
                </a:solidFill>
                <a:latin typeface="+mj-ea"/>
                <a:ea typeface="+mj-ea"/>
                <a:cs typeface="+mn-cs"/>
              </a:rPr>
              <a:t>│   ├─ </a:t>
            </a:r>
            <a:r>
              <a:rPr kumimoji="0" lang="zh-CN" altLang="en-US" sz="1200" kern="1200" cap="none" spc="0" normalizeH="0" baseline="0" noProof="0" dirty="0">
                <a:solidFill>
                  <a:schemeClr val="tx1"/>
                </a:solidFill>
                <a:latin typeface="+mj-ea"/>
                <a:ea typeface="+mj-ea"/>
                <a:cs typeface="+mn-cs"/>
              </a:rPr>
              <a:t>尝试匹配 </a:t>
            </a:r>
            <a:r>
              <a:rPr kumimoji="0" lang="en-US" altLang="zh-CN" sz="1200" kern="1200" cap="none" spc="0" normalizeH="0" baseline="0" noProof="0" dirty="0">
                <a:solidFill>
                  <a:schemeClr val="tx1"/>
                </a:solidFill>
                <a:latin typeface="+mj-ea"/>
                <a:ea typeface="+mj-ea"/>
                <a:cs typeface="+mn-cs"/>
              </a:rPr>
              <a:t>3-4: 3×4+0+(0-0)=12 → </a:t>
            </a:r>
            <a:r>
              <a:rPr kumimoji="0" lang="en-US" altLang="zh-CN" sz="1200" kern="1200" cap="none" spc="0" normalizeH="0" baseline="0" noProof="0" dirty="0" err="1">
                <a:solidFill>
                  <a:schemeClr val="tx1"/>
                </a:solidFill>
                <a:latin typeface="+mj-ea"/>
                <a:ea typeface="+mj-ea"/>
                <a:cs typeface="+mn-cs"/>
              </a:rPr>
              <a:t>dp</a:t>
            </a:r>
            <a:r>
              <a:rPr kumimoji="0" lang="en-US" altLang="zh-CN" sz="1200" kern="1200" cap="none" spc="0" normalizeH="0" baseline="0" noProof="0" dirty="0">
                <a:solidFill>
                  <a:schemeClr val="tx1"/>
                </a:solidFill>
                <a:latin typeface="+mj-ea"/>
                <a:ea typeface="+mj-ea"/>
                <a:cs typeface="+mn-cs"/>
              </a:rPr>
              <a:t>[3][1]</a:t>
            </a:r>
            <a:r>
              <a:rPr kumimoji="0" lang="zh-CN" altLang="en-US" sz="1200" kern="1200" cap="none" spc="0" normalizeH="0" baseline="0" noProof="0" dirty="0">
                <a:solidFill>
                  <a:schemeClr val="tx1"/>
                </a:solidFill>
                <a:latin typeface="+mj-ea"/>
                <a:ea typeface="+mj-ea"/>
                <a:cs typeface="+mn-cs"/>
              </a:rPr>
              <a:t>保持</a:t>
            </a:r>
            <a:r>
              <a:rPr kumimoji="0" lang="en-US" altLang="zh-CN" sz="1200" kern="1200" cap="none" spc="0" normalizeH="0" baseline="0" noProof="0" dirty="0">
                <a:solidFill>
                  <a:schemeClr val="tx1"/>
                </a:solidFill>
                <a:latin typeface="+mj-ea"/>
                <a:ea typeface="+mj-ea"/>
                <a:cs typeface="+mn-cs"/>
              </a:rPr>
              <a:t>15</a:t>
            </a: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1200" kern="1200" cap="none" spc="0" normalizeH="0" baseline="0" noProof="0" dirty="0">
                <a:solidFill>
                  <a:schemeClr val="tx1"/>
                </a:solidFill>
                <a:latin typeface="+mj-ea"/>
                <a:ea typeface="+mj-ea"/>
                <a:cs typeface="+mn-cs"/>
              </a:rPr>
              <a:t>│   │</a:t>
            </a: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1200" kern="1200" cap="none" spc="0" normalizeH="0" baseline="0" noProof="0" dirty="0">
                <a:solidFill>
                  <a:schemeClr val="tx1"/>
                </a:solidFill>
                <a:latin typeface="+mj-ea"/>
                <a:ea typeface="+mj-ea"/>
                <a:cs typeface="+mn-cs"/>
              </a:rPr>
              <a:t>│   └─ </a:t>
            </a:r>
            <a:r>
              <a:rPr kumimoji="0" lang="zh-CN" altLang="en-US" sz="1200" kern="1200" cap="none" spc="0" normalizeH="0" baseline="0" noProof="0" dirty="0">
                <a:solidFill>
                  <a:schemeClr val="tx1"/>
                </a:solidFill>
                <a:latin typeface="+mj-ea"/>
                <a:ea typeface="+mj-ea"/>
                <a:cs typeface="+mn-cs"/>
              </a:rPr>
              <a:t>返回 </a:t>
            </a:r>
            <a:r>
              <a:rPr kumimoji="0" lang="en-US" altLang="zh-CN" sz="1200" kern="1200" cap="none" spc="0" normalizeH="0" baseline="0" noProof="0" dirty="0" err="1">
                <a:solidFill>
                  <a:schemeClr val="tx1"/>
                </a:solidFill>
                <a:latin typeface="+mj-ea"/>
                <a:ea typeface="+mj-ea"/>
                <a:cs typeface="+mn-cs"/>
              </a:rPr>
              <a:t>dp</a:t>
            </a:r>
            <a:r>
              <a:rPr kumimoji="0" lang="en-US" altLang="zh-CN" sz="1200" kern="1200" cap="none" spc="0" normalizeH="0" baseline="0" noProof="0" dirty="0">
                <a:solidFill>
                  <a:schemeClr val="tx1"/>
                </a:solidFill>
                <a:latin typeface="+mj-ea"/>
                <a:ea typeface="+mj-ea"/>
                <a:cs typeface="+mn-cs"/>
              </a:rPr>
              <a:t>[3]=[0,15]</a:t>
            </a: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1200" kern="1200" cap="none" spc="0" normalizeH="0" baseline="0" noProof="0" dirty="0">
                <a:solidFill>
                  <a:schemeClr val="tx1"/>
                </a:solidFill>
                <a:latin typeface="+mj-ea"/>
                <a:ea typeface="+mj-ea"/>
                <a:cs typeface="+mn-cs"/>
              </a:rPr>
              <a:t>│</a:t>
            </a: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1200" kern="1200" cap="none" spc="0" normalizeH="0" baseline="0" noProof="0" dirty="0">
                <a:solidFill>
                  <a:schemeClr val="tx1"/>
                </a:solidFill>
                <a:latin typeface="+mj-ea"/>
                <a:ea typeface="+mj-ea"/>
                <a:cs typeface="+mn-cs"/>
              </a:rPr>
              <a:t>├─ </a:t>
            </a:r>
            <a:r>
              <a:rPr kumimoji="0" lang="zh-CN" altLang="en-US" sz="1200" kern="1200" cap="none" spc="0" normalizeH="0" baseline="0" noProof="0" dirty="0">
                <a:solidFill>
                  <a:schemeClr val="tx1"/>
                </a:solidFill>
                <a:latin typeface="+mj-ea"/>
                <a:ea typeface="+mj-ea"/>
                <a:cs typeface="+mn-cs"/>
              </a:rPr>
              <a:t>发现子节点 </a:t>
            </a:r>
            <a:r>
              <a:rPr kumimoji="0" lang="en-US" altLang="zh-CN" sz="1200" kern="1200" cap="none" spc="0" normalizeH="0" baseline="0" noProof="0" dirty="0">
                <a:solidFill>
                  <a:schemeClr val="tx1"/>
                </a:solidFill>
                <a:latin typeface="+mj-ea"/>
                <a:ea typeface="+mj-ea"/>
                <a:cs typeface="+mn-cs"/>
              </a:rPr>
              <a:t>2 → </a:t>
            </a:r>
            <a:r>
              <a:rPr kumimoji="0" lang="zh-CN" altLang="en-US" sz="1200" kern="1200" cap="none" spc="0" normalizeH="0" baseline="0" noProof="0" dirty="0">
                <a:solidFill>
                  <a:schemeClr val="tx1"/>
                </a:solidFill>
                <a:latin typeface="+mj-ea"/>
                <a:ea typeface="+mj-ea"/>
                <a:cs typeface="+mn-cs"/>
              </a:rPr>
              <a:t>调用 </a:t>
            </a:r>
            <a:r>
              <a:rPr kumimoji="0" lang="en-US" altLang="zh-CN" sz="1200" kern="1200" cap="none" spc="0" normalizeH="0" baseline="0" noProof="0" dirty="0">
                <a:solidFill>
                  <a:schemeClr val="tx1"/>
                </a:solidFill>
                <a:latin typeface="+mj-ea"/>
                <a:ea typeface="+mj-ea"/>
                <a:cs typeface="+mn-cs"/>
              </a:rPr>
              <a:t>DFS(2, 1)</a:t>
            </a: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1200" kern="1200" cap="none" spc="0" normalizeH="0" baseline="0" noProof="0" dirty="0">
                <a:solidFill>
                  <a:schemeClr val="tx1"/>
                </a:solidFill>
                <a:latin typeface="+mj-ea"/>
                <a:ea typeface="+mj-ea"/>
                <a:cs typeface="+mn-cs"/>
              </a:rPr>
              <a:t>│   │</a:t>
            </a: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1200" kern="1200" cap="none" spc="0" normalizeH="0" baseline="0" noProof="0" dirty="0">
                <a:solidFill>
                  <a:schemeClr val="tx1"/>
                </a:solidFill>
                <a:latin typeface="+mj-ea"/>
                <a:ea typeface="+mj-ea"/>
                <a:cs typeface="+mn-cs"/>
              </a:rPr>
              <a:t>│   ├─ </a:t>
            </a:r>
            <a:r>
              <a:rPr kumimoji="0" lang="zh-CN" altLang="en-US" sz="1200" kern="1200" cap="none" spc="0" normalizeH="0" baseline="0" noProof="0" dirty="0">
                <a:solidFill>
                  <a:schemeClr val="tx1"/>
                </a:solidFill>
                <a:latin typeface="+mj-ea"/>
                <a:ea typeface="+mj-ea"/>
                <a:cs typeface="+mn-cs"/>
              </a:rPr>
              <a:t>子节点只有父节点</a:t>
            </a:r>
            <a:r>
              <a:rPr kumimoji="0" lang="en-US" altLang="zh-CN" sz="1200" kern="1200" cap="none" spc="0" normalizeH="0" baseline="0" noProof="0" dirty="0">
                <a:solidFill>
                  <a:schemeClr val="tx1"/>
                </a:solidFill>
                <a:latin typeface="+mj-ea"/>
                <a:ea typeface="+mj-ea"/>
                <a:cs typeface="+mn-cs"/>
              </a:rPr>
              <a:t>1 → </a:t>
            </a:r>
            <a:r>
              <a:rPr kumimoji="0" lang="zh-CN" altLang="en-US" sz="1200" kern="1200" cap="none" spc="0" normalizeH="0" baseline="0" noProof="0" dirty="0">
                <a:solidFill>
                  <a:schemeClr val="tx1"/>
                </a:solidFill>
                <a:latin typeface="+mj-ea"/>
                <a:ea typeface="+mj-ea"/>
                <a:cs typeface="+mn-cs"/>
              </a:rPr>
              <a:t>返回 </a:t>
            </a:r>
            <a:r>
              <a:rPr kumimoji="0" lang="en-US" altLang="zh-CN" sz="1200" kern="1200" cap="none" spc="0" normalizeH="0" baseline="0" noProof="0" dirty="0" err="1">
                <a:solidFill>
                  <a:schemeClr val="tx1"/>
                </a:solidFill>
                <a:latin typeface="+mj-ea"/>
                <a:ea typeface="+mj-ea"/>
                <a:cs typeface="+mn-cs"/>
              </a:rPr>
              <a:t>dp</a:t>
            </a:r>
            <a:r>
              <a:rPr kumimoji="0" lang="en-US" altLang="zh-CN" sz="1200" kern="1200" cap="none" spc="0" normalizeH="0" baseline="0" noProof="0" dirty="0">
                <a:solidFill>
                  <a:schemeClr val="tx1"/>
                </a:solidFill>
                <a:latin typeface="+mj-ea"/>
                <a:ea typeface="+mj-ea"/>
                <a:cs typeface="+mn-cs"/>
              </a:rPr>
              <a:t>[2]=[0,0]</a:t>
            </a: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1200" kern="1200" cap="none" spc="0" normalizeH="0" baseline="0" noProof="0" dirty="0">
                <a:solidFill>
                  <a:schemeClr val="tx1"/>
                </a:solidFill>
                <a:latin typeface="+mj-ea"/>
                <a:ea typeface="+mj-ea"/>
                <a:cs typeface="+mn-cs"/>
              </a:rPr>
              <a:t>│   │</a:t>
            </a: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1200" kern="1200" cap="none" spc="0" normalizeH="0" baseline="0" noProof="0" dirty="0">
                <a:solidFill>
                  <a:schemeClr val="tx1"/>
                </a:solidFill>
                <a:latin typeface="+mj-ea"/>
                <a:ea typeface="+mj-ea"/>
                <a:cs typeface="+mn-cs"/>
              </a:rPr>
              <a:t>│   └─ </a:t>
            </a:r>
            <a:r>
              <a:rPr kumimoji="0" lang="zh-CN" altLang="en-US" sz="1200" kern="1200" cap="none" spc="0" normalizeH="0" baseline="0" noProof="0" dirty="0">
                <a:solidFill>
                  <a:schemeClr val="tx1"/>
                </a:solidFill>
                <a:latin typeface="+mj-ea"/>
                <a:ea typeface="+mj-ea"/>
                <a:cs typeface="+mn-cs"/>
              </a:rPr>
              <a:t>回到 </a:t>
            </a:r>
            <a:r>
              <a:rPr kumimoji="0" lang="en-US" altLang="zh-CN" sz="1200" kern="1200" cap="none" spc="0" normalizeH="0" baseline="0" noProof="0" dirty="0">
                <a:solidFill>
                  <a:schemeClr val="tx1"/>
                </a:solidFill>
                <a:latin typeface="+mj-ea"/>
                <a:ea typeface="+mj-ea"/>
                <a:cs typeface="+mn-cs"/>
              </a:rPr>
              <a:t>DFS(1,-1)</a:t>
            </a: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1200" kern="1200" cap="none" spc="0" normalizeH="0" baseline="0" noProof="0" dirty="0">
                <a:solidFill>
                  <a:schemeClr val="tx1"/>
                </a:solidFill>
                <a:latin typeface="+mj-ea"/>
                <a:ea typeface="+mj-ea"/>
                <a:cs typeface="+mn-cs"/>
              </a:rPr>
              <a:t>│</a:t>
            </a: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1200" kern="1200" cap="none" spc="0" normalizeH="0" baseline="0" noProof="0" dirty="0">
                <a:solidFill>
                  <a:schemeClr val="tx1"/>
                </a:solidFill>
                <a:latin typeface="+mj-ea"/>
                <a:ea typeface="+mj-ea"/>
                <a:cs typeface="+mn-cs"/>
              </a:rPr>
              <a:t>├─ </a:t>
            </a:r>
            <a:r>
              <a:rPr kumimoji="0" lang="zh-CN" altLang="en-US" sz="1200" kern="1200" cap="none" spc="0" normalizeH="0" baseline="0" noProof="0" dirty="0">
                <a:solidFill>
                  <a:schemeClr val="tx1"/>
                </a:solidFill>
                <a:latin typeface="+mj-ea"/>
                <a:ea typeface="+mj-ea"/>
                <a:cs typeface="+mn-cs"/>
              </a:rPr>
              <a:t>计算 </a:t>
            </a:r>
            <a:r>
              <a:rPr kumimoji="0" lang="en-US" altLang="zh-CN" sz="1200" kern="1200" cap="none" spc="0" normalizeH="0" baseline="0" noProof="0" dirty="0">
                <a:solidFill>
                  <a:schemeClr val="tx1"/>
                </a:solidFill>
                <a:latin typeface="+mj-ea"/>
                <a:ea typeface="+mj-ea"/>
                <a:cs typeface="+mn-cs"/>
              </a:rPr>
              <a:t>sum = max(0,15)+max(0,0) = 15+0 = 15</a:t>
            </a: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1200" kern="1200" cap="none" spc="0" normalizeH="0" baseline="0" noProof="0" dirty="0">
                <a:solidFill>
                  <a:schemeClr val="tx1"/>
                </a:solidFill>
                <a:latin typeface="+mj-ea"/>
                <a:ea typeface="+mj-ea"/>
                <a:cs typeface="+mn-cs"/>
              </a:rPr>
              <a:t>├─ </a:t>
            </a:r>
            <a:r>
              <a:rPr kumimoji="0" lang="en-US" altLang="zh-CN" sz="1200" kern="1200" cap="none" spc="0" normalizeH="0" baseline="0" noProof="0" dirty="0" err="1">
                <a:solidFill>
                  <a:schemeClr val="tx1"/>
                </a:solidFill>
                <a:latin typeface="+mj-ea"/>
                <a:ea typeface="+mj-ea"/>
                <a:cs typeface="+mn-cs"/>
              </a:rPr>
              <a:t>dp</a:t>
            </a:r>
            <a:r>
              <a:rPr kumimoji="0" lang="en-US" altLang="zh-CN" sz="1200" kern="1200" cap="none" spc="0" normalizeH="0" baseline="0" noProof="0" dirty="0">
                <a:solidFill>
                  <a:schemeClr val="tx1"/>
                </a:solidFill>
                <a:latin typeface="+mj-ea"/>
                <a:ea typeface="+mj-ea"/>
                <a:cs typeface="+mn-cs"/>
              </a:rPr>
              <a:t>[1][0] = 15</a:t>
            </a: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1200" kern="1200" cap="none" spc="0" normalizeH="0" baseline="0" noProof="0" dirty="0">
                <a:solidFill>
                  <a:schemeClr val="tx1"/>
                </a:solidFill>
                <a:latin typeface="+mj-ea"/>
                <a:ea typeface="+mj-ea"/>
                <a:cs typeface="+mn-cs"/>
              </a:rPr>
              <a:t>├─ </a:t>
            </a:r>
            <a:r>
              <a:rPr kumimoji="0" lang="zh-CN" altLang="en-US" sz="1200" kern="1200" cap="none" spc="0" normalizeH="0" baseline="0" noProof="0" dirty="0">
                <a:solidFill>
                  <a:schemeClr val="tx1"/>
                </a:solidFill>
                <a:latin typeface="+mj-ea"/>
                <a:ea typeface="+mj-ea"/>
                <a:cs typeface="+mn-cs"/>
              </a:rPr>
              <a:t>尝试匹配 </a:t>
            </a:r>
            <a:r>
              <a:rPr kumimoji="0" lang="en-US" altLang="zh-CN" sz="1200" kern="1200" cap="none" spc="0" normalizeH="0" baseline="0" noProof="0" dirty="0">
                <a:solidFill>
                  <a:schemeClr val="tx1"/>
                </a:solidFill>
                <a:latin typeface="+mj-ea"/>
                <a:ea typeface="+mj-ea"/>
                <a:cs typeface="+mn-cs"/>
              </a:rPr>
              <a:t>1-3: 1×3+0+(15-15)=3 → </a:t>
            </a:r>
            <a:r>
              <a:rPr kumimoji="0" lang="en-US" altLang="zh-CN" sz="1200" kern="1200" cap="none" spc="0" normalizeH="0" baseline="0" noProof="0" dirty="0" err="1">
                <a:solidFill>
                  <a:schemeClr val="tx1"/>
                </a:solidFill>
                <a:latin typeface="+mj-ea"/>
                <a:ea typeface="+mj-ea"/>
                <a:cs typeface="+mn-cs"/>
              </a:rPr>
              <a:t>dp</a:t>
            </a:r>
            <a:r>
              <a:rPr kumimoji="0" lang="en-US" altLang="zh-CN" sz="1200" kern="1200" cap="none" spc="0" normalizeH="0" baseline="0" noProof="0" dirty="0">
                <a:solidFill>
                  <a:schemeClr val="tx1"/>
                </a:solidFill>
                <a:latin typeface="+mj-ea"/>
                <a:ea typeface="+mj-ea"/>
                <a:cs typeface="+mn-cs"/>
              </a:rPr>
              <a:t>[1][1]=3</a:t>
            </a: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1200" kern="1200" cap="none" spc="0" normalizeH="0" baseline="0" noProof="0" dirty="0">
                <a:solidFill>
                  <a:schemeClr val="tx1"/>
                </a:solidFill>
                <a:latin typeface="+mj-ea"/>
                <a:ea typeface="+mj-ea"/>
                <a:cs typeface="+mn-cs"/>
              </a:rPr>
              <a:t>├─ </a:t>
            </a:r>
            <a:r>
              <a:rPr kumimoji="0" lang="zh-CN" altLang="en-US" sz="1200" kern="1200" cap="none" spc="0" normalizeH="0" baseline="0" noProof="0" dirty="0">
                <a:solidFill>
                  <a:schemeClr val="tx1"/>
                </a:solidFill>
                <a:latin typeface="+mj-ea"/>
                <a:ea typeface="+mj-ea"/>
                <a:cs typeface="+mn-cs"/>
              </a:rPr>
              <a:t>尝试匹配 </a:t>
            </a:r>
            <a:r>
              <a:rPr kumimoji="0" lang="en-US" altLang="zh-CN" sz="1200" kern="1200" cap="none" spc="0" normalizeH="0" baseline="0" noProof="0" dirty="0">
                <a:solidFill>
                  <a:schemeClr val="tx1"/>
                </a:solidFill>
                <a:latin typeface="+mj-ea"/>
                <a:ea typeface="+mj-ea"/>
                <a:cs typeface="+mn-cs"/>
              </a:rPr>
              <a:t>1-2: 1×2+0+(15-0)=17 → </a:t>
            </a:r>
            <a:r>
              <a:rPr kumimoji="0" lang="en-US" altLang="zh-CN" sz="1200" kern="1200" cap="none" spc="0" normalizeH="0" baseline="0" noProof="0" dirty="0" err="1">
                <a:solidFill>
                  <a:schemeClr val="tx1"/>
                </a:solidFill>
                <a:latin typeface="+mj-ea"/>
                <a:ea typeface="+mj-ea"/>
                <a:cs typeface="+mn-cs"/>
              </a:rPr>
              <a:t>dp</a:t>
            </a:r>
            <a:r>
              <a:rPr kumimoji="0" lang="en-US" altLang="zh-CN" sz="1200" kern="1200" cap="none" spc="0" normalizeH="0" baseline="0" noProof="0" dirty="0">
                <a:solidFill>
                  <a:schemeClr val="tx1"/>
                </a:solidFill>
                <a:latin typeface="+mj-ea"/>
                <a:ea typeface="+mj-ea"/>
                <a:cs typeface="+mn-cs"/>
              </a:rPr>
              <a:t>[1][1]=17</a:t>
            </a: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1200" kern="1200" cap="none" spc="0" normalizeH="0" baseline="0" noProof="0" dirty="0">
                <a:solidFill>
                  <a:schemeClr val="tx1"/>
                </a:solidFill>
                <a:latin typeface="+mj-ea"/>
                <a:ea typeface="+mj-ea"/>
                <a:cs typeface="+mn-cs"/>
              </a:rPr>
              <a:t>│</a:t>
            </a: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1200" kern="1200" cap="none" spc="0" normalizeH="0" baseline="0" noProof="0" dirty="0">
                <a:solidFill>
                  <a:schemeClr val="tx1"/>
                </a:solidFill>
                <a:latin typeface="+mj-ea"/>
                <a:ea typeface="+mj-ea"/>
                <a:cs typeface="+mn-cs"/>
              </a:rPr>
              <a:t>└─ </a:t>
            </a:r>
            <a:r>
              <a:rPr kumimoji="0" lang="zh-CN" altLang="en-US" sz="1200" kern="1200" cap="none" spc="0" normalizeH="0" baseline="0" noProof="0" dirty="0">
                <a:solidFill>
                  <a:schemeClr val="tx1"/>
                </a:solidFill>
                <a:latin typeface="+mj-ea"/>
                <a:ea typeface="+mj-ea"/>
                <a:cs typeface="+mn-cs"/>
              </a:rPr>
              <a:t>返回 </a:t>
            </a:r>
            <a:r>
              <a:rPr kumimoji="0" lang="en-US" altLang="zh-CN" sz="1200" kern="1200" cap="none" spc="0" normalizeH="0" baseline="0" noProof="0" dirty="0">
                <a:solidFill>
                  <a:schemeClr val="tx1"/>
                </a:solidFill>
                <a:latin typeface="+mj-ea"/>
                <a:ea typeface="+mj-ea"/>
                <a:cs typeface="+mn-cs"/>
              </a:rPr>
              <a:t>max(15,17)=17</a:t>
            </a:r>
            <a:endParaRPr kumimoji="0" lang="zh-CN" altLang="en-US" sz="1200" kern="1200" cap="none" spc="0" normalizeH="0" baseline="0" noProof="0" dirty="0">
              <a:solidFill>
                <a:schemeClr val="tx1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16463" y="5632450"/>
            <a:ext cx="3744913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2000" kern="1200" cap="none" spc="0" normalizeH="0" baseline="0" noProof="0" dirty="0">
                <a:solidFill>
                  <a:schemeClr val="tx1"/>
                </a:solidFill>
                <a:latin typeface="+mj-ea"/>
                <a:ea typeface="+mj-ea"/>
                <a:cs typeface="+mn-cs"/>
              </a:rPr>
              <a:t>代码演示 </a:t>
            </a:r>
          </a:p>
        </p:txBody>
      </p:sp>
      <p:sp>
        <p:nvSpPr>
          <p:cNvPr id="4" name="图文框 3"/>
          <p:cNvSpPr/>
          <p:nvPr/>
        </p:nvSpPr>
        <p:spPr bwMode="auto">
          <a:xfrm>
            <a:off x="4397375" y="5719763"/>
            <a:ext cx="214313" cy="227013"/>
          </a:xfrm>
          <a:prstGeom prst="fram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812800" marR="0" lvl="0" indent="-812800" algn="ctr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5200" b="1" i="0" u="none" strike="noStrike" kern="1200" cap="none" spc="0" normalizeH="0" baseline="0" noProof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+mn-lt"/>
              <a:ea typeface="华文新魏" panose="02010800040101010101" pitchFamily="2" charset="-122"/>
              <a:cs typeface="+mn-cs"/>
            </a:endParaRPr>
          </a:p>
        </p:txBody>
      </p:sp>
      <p:graphicFrame>
        <p:nvGraphicFramePr>
          <p:cNvPr id="81928" name="对象 4"/>
          <p:cNvGraphicFramePr>
            <a:graphicFrameLocks noChangeAspect="1"/>
          </p:cNvGraphicFramePr>
          <p:nvPr/>
        </p:nvGraphicFramePr>
        <p:xfrm>
          <a:off x="5954713" y="5572125"/>
          <a:ext cx="12700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howAsIcon="1" r:id="rId2" imgW="972185" imgH="401320" progId="Package">
                  <p:embed/>
                </p:oleObj>
              </mc:Choice>
              <mc:Fallback>
                <p:oleObj showAsIcon="1" r:id="rId2" imgW="972185" imgH="401320" progId="Package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54713" y="5572125"/>
                        <a:ext cx="1270000" cy="520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7059613" y="5583238"/>
            <a:ext cx="172402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2000" kern="1200" cap="none" spc="0" normalizeH="0" baseline="0" noProof="0" dirty="0">
                <a:solidFill>
                  <a:schemeClr val="tx1"/>
                </a:solidFill>
                <a:latin typeface="+mj-ea"/>
                <a:ea typeface="+mj-ea"/>
                <a:cs typeface="+mn-cs"/>
              </a:rPr>
              <a:t>（双击打开）</a:t>
            </a:r>
          </a:p>
        </p:txBody>
      </p:sp>
    </p:spTree>
  </p:cSld>
  <p:clrMapOvr>
    <a:masterClrMapping/>
  </p:clrMapOvr>
  <p:transition spd="med">
    <p:zoom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333375"/>
            <a:ext cx="5451475" cy="2879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2947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" y="3213100"/>
            <a:ext cx="4164013" cy="2879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2948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800" y="3357563"/>
            <a:ext cx="3748088" cy="26638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>
    <p:zoom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68313" y="476250"/>
            <a:ext cx="8001000" cy="74771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总结</a:t>
            </a:r>
          </a:p>
        </p:txBody>
      </p:sp>
      <p:sp>
        <p:nvSpPr>
          <p:cNvPr id="3" name="任意多边形: 形状 2"/>
          <p:cNvSpPr/>
          <p:nvPr/>
        </p:nvSpPr>
        <p:spPr>
          <a:xfrm flipV="1">
            <a:off x="2305050" y="4391025"/>
            <a:ext cx="1481138" cy="585788"/>
          </a:xfrm>
          <a:custGeom>
            <a:avLst/>
            <a:gdLst>
              <a:gd name="connsiteX0" fmla="*/ 2213426 w 2293257"/>
              <a:gd name="connsiteY0" fmla="*/ 516873 h 516873"/>
              <a:gd name="connsiteX1" fmla="*/ 79831 w 2293257"/>
              <a:gd name="connsiteY1" fmla="*/ 516873 h 516873"/>
              <a:gd name="connsiteX2" fmla="*/ 0 w 2293257"/>
              <a:gd name="connsiteY2" fmla="*/ 437042 h 516873"/>
              <a:gd name="connsiteX3" fmla="*/ 0 w 2293257"/>
              <a:gd name="connsiteY3" fmla="*/ 204819 h 516873"/>
              <a:gd name="connsiteX4" fmla="*/ 79831 w 2293257"/>
              <a:gd name="connsiteY4" fmla="*/ 124988 h 516873"/>
              <a:gd name="connsiteX5" fmla="*/ 129960 w 2293257"/>
              <a:gd name="connsiteY5" fmla="*/ 124988 h 516873"/>
              <a:gd name="connsiteX6" fmla="*/ 151362 w 2293257"/>
              <a:gd name="connsiteY6" fmla="*/ 0 h 516873"/>
              <a:gd name="connsiteX7" fmla="*/ 293395 w 2293257"/>
              <a:gd name="connsiteY7" fmla="*/ 124988 h 516873"/>
              <a:gd name="connsiteX8" fmla="*/ 2213426 w 2293257"/>
              <a:gd name="connsiteY8" fmla="*/ 124988 h 516873"/>
              <a:gd name="connsiteX9" fmla="*/ 2293257 w 2293257"/>
              <a:gd name="connsiteY9" fmla="*/ 204819 h 516873"/>
              <a:gd name="connsiteX10" fmla="*/ 2293257 w 2293257"/>
              <a:gd name="connsiteY10" fmla="*/ 437042 h 516873"/>
              <a:gd name="connsiteX11" fmla="*/ 2213426 w 2293257"/>
              <a:gd name="connsiteY11" fmla="*/ 516873 h 516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93257" h="516873">
                <a:moveTo>
                  <a:pt x="2213426" y="516873"/>
                </a:moveTo>
                <a:lnTo>
                  <a:pt x="79831" y="516873"/>
                </a:lnTo>
                <a:cubicBezTo>
                  <a:pt x="35742" y="516873"/>
                  <a:pt x="0" y="481131"/>
                  <a:pt x="0" y="437042"/>
                </a:cubicBezTo>
                <a:lnTo>
                  <a:pt x="0" y="204819"/>
                </a:lnTo>
                <a:cubicBezTo>
                  <a:pt x="0" y="160730"/>
                  <a:pt x="35742" y="124988"/>
                  <a:pt x="79831" y="124988"/>
                </a:cubicBezTo>
                <a:lnTo>
                  <a:pt x="129960" y="124988"/>
                </a:lnTo>
                <a:lnTo>
                  <a:pt x="151362" y="0"/>
                </a:lnTo>
                <a:lnTo>
                  <a:pt x="293395" y="124988"/>
                </a:lnTo>
                <a:lnTo>
                  <a:pt x="2213426" y="124988"/>
                </a:lnTo>
                <a:cubicBezTo>
                  <a:pt x="2257515" y="124988"/>
                  <a:pt x="2293257" y="160730"/>
                  <a:pt x="2293257" y="204819"/>
                </a:cubicBezTo>
                <a:lnTo>
                  <a:pt x="2293257" y="437042"/>
                </a:lnTo>
                <a:cubicBezTo>
                  <a:pt x="2293257" y="481131"/>
                  <a:pt x="2257515" y="516873"/>
                  <a:pt x="2213426" y="516873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52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任意多边形: 形状 3"/>
          <p:cNvSpPr/>
          <p:nvPr/>
        </p:nvSpPr>
        <p:spPr>
          <a:xfrm flipH="1" flipV="1">
            <a:off x="7643813" y="4435475"/>
            <a:ext cx="2033588" cy="544513"/>
          </a:xfrm>
          <a:custGeom>
            <a:avLst/>
            <a:gdLst>
              <a:gd name="connsiteX0" fmla="*/ 2213426 w 2293257"/>
              <a:gd name="connsiteY0" fmla="*/ 516873 h 516873"/>
              <a:gd name="connsiteX1" fmla="*/ 79831 w 2293257"/>
              <a:gd name="connsiteY1" fmla="*/ 516873 h 516873"/>
              <a:gd name="connsiteX2" fmla="*/ 0 w 2293257"/>
              <a:gd name="connsiteY2" fmla="*/ 437042 h 516873"/>
              <a:gd name="connsiteX3" fmla="*/ 0 w 2293257"/>
              <a:gd name="connsiteY3" fmla="*/ 204819 h 516873"/>
              <a:gd name="connsiteX4" fmla="*/ 79831 w 2293257"/>
              <a:gd name="connsiteY4" fmla="*/ 124988 h 516873"/>
              <a:gd name="connsiteX5" fmla="*/ 129960 w 2293257"/>
              <a:gd name="connsiteY5" fmla="*/ 124988 h 516873"/>
              <a:gd name="connsiteX6" fmla="*/ 151362 w 2293257"/>
              <a:gd name="connsiteY6" fmla="*/ 0 h 516873"/>
              <a:gd name="connsiteX7" fmla="*/ 293395 w 2293257"/>
              <a:gd name="connsiteY7" fmla="*/ 124988 h 516873"/>
              <a:gd name="connsiteX8" fmla="*/ 2213426 w 2293257"/>
              <a:gd name="connsiteY8" fmla="*/ 124988 h 516873"/>
              <a:gd name="connsiteX9" fmla="*/ 2293257 w 2293257"/>
              <a:gd name="connsiteY9" fmla="*/ 204819 h 516873"/>
              <a:gd name="connsiteX10" fmla="*/ 2293257 w 2293257"/>
              <a:gd name="connsiteY10" fmla="*/ 437042 h 516873"/>
              <a:gd name="connsiteX11" fmla="*/ 2213426 w 2293257"/>
              <a:gd name="connsiteY11" fmla="*/ 516873 h 516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93257" h="516873">
                <a:moveTo>
                  <a:pt x="2213426" y="516873"/>
                </a:moveTo>
                <a:lnTo>
                  <a:pt x="79831" y="516873"/>
                </a:lnTo>
                <a:cubicBezTo>
                  <a:pt x="35742" y="516873"/>
                  <a:pt x="0" y="481131"/>
                  <a:pt x="0" y="437042"/>
                </a:cubicBezTo>
                <a:lnTo>
                  <a:pt x="0" y="204819"/>
                </a:lnTo>
                <a:cubicBezTo>
                  <a:pt x="0" y="160730"/>
                  <a:pt x="35742" y="124988"/>
                  <a:pt x="79831" y="124988"/>
                </a:cubicBezTo>
                <a:lnTo>
                  <a:pt x="129960" y="124988"/>
                </a:lnTo>
                <a:lnTo>
                  <a:pt x="151362" y="0"/>
                </a:lnTo>
                <a:lnTo>
                  <a:pt x="293395" y="124988"/>
                </a:lnTo>
                <a:lnTo>
                  <a:pt x="2213426" y="124988"/>
                </a:lnTo>
                <a:cubicBezTo>
                  <a:pt x="2257515" y="124988"/>
                  <a:pt x="2293257" y="160730"/>
                  <a:pt x="2293257" y="204819"/>
                </a:cubicBezTo>
                <a:lnTo>
                  <a:pt x="2293257" y="437042"/>
                </a:lnTo>
                <a:cubicBezTo>
                  <a:pt x="2293257" y="481131"/>
                  <a:pt x="2257515" y="516873"/>
                  <a:pt x="2213426" y="516873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52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任意多边形: 形状 4"/>
          <p:cNvSpPr/>
          <p:nvPr/>
        </p:nvSpPr>
        <p:spPr>
          <a:xfrm flipH="1" flipV="1">
            <a:off x="4929188" y="4903788"/>
            <a:ext cx="2252663" cy="830263"/>
          </a:xfrm>
          <a:custGeom>
            <a:avLst/>
            <a:gdLst>
              <a:gd name="connsiteX0" fmla="*/ 2213426 w 2293257"/>
              <a:gd name="connsiteY0" fmla="*/ 516873 h 516873"/>
              <a:gd name="connsiteX1" fmla="*/ 79831 w 2293257"/>
              <a:gd name="connsiteY1" fmla="*/ 516873 h 516873"/>
              <a:gd name="connsiteX2" fmla="*/ 0 w 2293257"/>
              <a:gd name="connsiteY2" fmla="*/ 437042 h 516873"/>
              <a:gd name="connsiteX3" fmla="*/ 0 w 2293257"/>
              <a:gd name="connsiteY3" fmla="*/ 204819 h 516873"/>
              <a:gd name="connsiteX4" fmla="*/ 79831 w 2293257"/>
              <a:gd name="connsiteY4" fmla="*/ 124988 h 516873"/>
              <a:gd name="connsiteX5" fmla="*/ 129960 w 2293257"/>
              <a:gd name="connsiteY5" fmla="*/ 124988 h 516873"/>
              <a:gd name="connsiteX6" fmla="*/ 151362 w 2293257"/>
              <a:gd name="connsiteY6" fmla="*/ 0 h 516873"/>
              <a:gd name="connsiteX7" fmla="*/ 293395 w 2293257"/>
              <a:gd name="connsiteY7" fmla="*/ 124988 h 516873"/>
              <a:gd name="connsiteX8" fmla="*/ 2213426 w 2293257"/>
              <a:gd name="connsiteY8" fmla="*/ 124988 h 516873"/>
              <a:gd name="connsiteX9" fmla="*/ 2293257 w 2293257"/>
              <a:gd name="connsiteY9" fmla="*/ 204819 h 516873"/>
              <a:gd name="connsiteX10" fmla="*/ 2293257 w 2293257"/>
              <a:gd name="connsiteY10" fmla="*/ 437042 h 516873"/>
              <a:gd name="connsiteX11" fmla="*/ 2213426 w 2293257"/>
              <a:gd name="connsiteY11" fmla="*/ 516873 h 516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93257" h="516873">
                <a:moveTo>
                  <a:pt x="2213426" y="516873"/>
                </a:moveTo>
                <a:lnTo>
                  <a:pt x="79831" y="516873"/>
                </a:lnTo>
                <a:cubicBezTo>
                  <a:pt x="35742" y="516873"/>
                  <a:pt x="0" y="481131"/>
                  <a:pt x="0" y="437042"/>
                </a:cubicBezTo>
                <a:lnTo>
                  <a:pt x="0" y="204819"/>
                </a:lnTo>
                <a:cubicBezTo>
                  <a:pt x="0" y="160730"/>
                  <a:pt x="35742" y="124988"/>
                  <a:pt x="79831" y="124988"/>
                </a:cubicBezTo>
                <a:lnTo>
                  <a:pt x="129960" y="124988"/>
                </a:lnTo>
                <a:lnTo>
                  <a:pt x="151362" y="0"/>
                </a:lnTo>
                <a:lnTo>
                  <a:pt x="293395" y="124988"/>
                </a:lnTo>
                <a:lnTo>
                  <a:pt x="2213426" y="124988"/>
                </a:lnTo>
                <a:cubicBezTo>
                  <a:pt x="2257515" y="124988"/>
                  <a:pt x="2293257" y="160730"/>
                  <a:pt x="2293257" y="204819"/>
                </a:cubicBezTo>
                <a:lnTo>
                  <a:pt x="2293257" y="437042"/>
                </a:lnTo>
                <a:cubicBezTo>
                  <a:pt x="2293257" y="481131"/>
                  <a:pt x="2257515" y="516873"/>
                  <a:pt x="2213426" y="516873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52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任意多边形: 形状 5"/>
          <p:cNvSpPr/>
          <p:nvPr/>
        </p:nvSpPr>
        <p:spPr>
          <a:xfrm flipV="1">
            <a:off x="4270375" y="1882775"/>
            <a:ext cx="1482725" cy="585788"/>
          </a:xfrm>
          <a:custGeom>
            <a:avLst/>
            <a:gdLst>
              <a:gd name="connsiteX0" fmla="*/ 2213426 w 2293257"/>
              <a:gd name="connsiteY0" fmla="*/ 516873 h 516873"/>
              <a:gd name="connsiteX1" fmla="*/ 79831 w 2293257"/>
              <a:gd name="connsiteY1" fmla="*/ 516873 h 516873"/>
              <a:gd name="connsiteX2" fmla="*/ 0 w 2293257"/>
              <a:gd name="connsiteY2" fmla="*/ 437042 h 516873"/>
              <a:gd name="connsiteX3" fmla="*/ 0 w 2293257"/>
              <a:gd name="connsiteY3" fmla="*/ 204819 h 516873"/>
              <a:gd name="connsiteX4" fmla="*/ 79831 w 2293257"/>
              <a:gd name="connsiteY4" fmla="*/ 124988 h 516873"/>
              <a:gd name="connsiteX5" fmla="*/ 129960 w 2293257"/>
              <a:gd name="connsiteY5" fmla="*/ 124988 h 516873"/>
              <a:gd name="connsiteX6" fmla="*/ 151362 w 2293257"/>
              <a:gd name="connsiteY6" fmla="*/ 0 h 516873"/>
              <a:gd name="connsiteX7" fmla="*/ 293395 w 2293257"/>
              <a:gd name="connsiteY7" fmla="*/ 124988 h 516873"/>
              <a:gd name="connsiteX8" fmla="*/ 2213426 w 2293257"/>
              <a:gd name="connsiteY8" fmla="*/ 124988 h 516873"/>
              <a:gd name="connsiteX9" fmla="*/ 2293257 w 2293257"/>
              <a:gd name="connsiteY9" fmla="*/ 204819 h 516873"/>
              <a:gd name="connsiteX10" fmla="*/ 2293257 w 2293257"/>
              <a:gd name="connsiteY10" fmla="*/ 437042 h 516873"/>
              <a:gd name="connsiteX11" fmla="*/ 2213426 w 2293257"/>
              <a:gd name="connsiteY11" fmla="*/ 516873 h 516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93257" h="516873">
                <a:moveTo>
                  <a:pt x="2213426" y="516873"/>
                </a:moveTo>
                <a:lnTo>
                  <a:pt x="79831" y="516873"/>
                </a:lnTo>
                <a:cubicBezTo>
                  <a:pt x="35742" y="516873"/>
                  <a:pt x="0" y="481131"/>
                  <a:pt x="0" y="437042"/>
                </a:cubicBezTo>
                <a:lnTo>
                  <a:pt x="0" y="204819"/>
                </a:lnTo>
                <a:cubicBezTo>
                  <a:pt x="0" y="160730"/>
                  <a:pt x="35742" y="124988"/>
                  <a:pt x="79831" y="124988"/>
                </a:cubicBezTo>
                <a:lnTo>
                  <a:pt x="129960" y="124988"/>
                </a:lnTo>
                <a:lnTo>
                  <a:pt x="151362" y="0"/>
                </a:lnTo>
                <a:lnTo>
                  <a:pt x="293395" y="124988"/>
                </a:lnTo>
                <a:lnTo>
                  <a:pt x="2213426" y="124988"/>
                </a:lnTo>
                <a:cubicBezTo>
                  <a:pt x="2257515" y="124988"/>
                  <a:pt x="2293257" y="160730"/>
                  <a:pt x="2293257" y="204819"/>
                </a:cubicBezTo>
                <a:lnTo>
                  <a:pt x="2293257" y="437042"/>
                </a:lnTo>
                <a:cubicBezTo>
                  <a:pt x="2293257" y="481131"/>
                  <a:pt x="2257515" y="516873"/>
                  <a:pt x="2213426" y="516873"/>
                </a:cubicBezTo>
                <a:close/>
              </a:path>
            </a:pathLst>
          </a:custGeom>
          <a:solidFill>
            <a:srgbClr val="AE282F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52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任意多边形: 形状 6"/>
          <p:cNvSpPr/>
          <p:nvPr/>
        </p:nvSpPr>
        <p:spPr>
          <a:xfrm flipV="1">
            <a:off x="166688" y="1682750"/>
            <a:ext cx="2171700" cy="862013"/>
          </a:xfrm>
          <a:custGeom>
            <a:avLst/>
            <a:gdLst>
              <a:gd name="connsiteX0" fmla="*/ 2213426 w 2293257"/>
              <a:gd name="connsiteY0" fmla="*/ 516873 h 516873"/>
              <a:gd name="connsiteX1" fmla="*/ 79831 w 2293257"/>
              <a:gd name="connsiteY1" fmla="*/ 516873 h 516873"/>
              <a:gd name="connsiteX2" fmla="*/ 0 w 2293257"/>
              <a:gd name="connsiteY2" fmla="*/ 437042 h 516873"/>
              <a:gd name="connsiteX3" fmla="*/ 0 w 2293257"/>
              <a:gd name="connsiteY3" fmla="*/ 204819 h 516873"/>
              <a:gd name="connsiteX4" fmla="*/ 79831 w 2293257"/>
              <a:gd name="connsiteY4" fmla="*/ 124988 h 516873"/>
              <a:gd name="connsiteX5" fmla="*/ 129960 w 2293257"/>
              <a:gd name="connsiteY5" fmla="*/ 124988 h 516873"/>
              <a:gd name="connsiteX6" fmla="*/ 151362 w 2293257"/>
              <a:gd name="connsiteY6" fmla="*/ 0 h 516873"/>
              <a:gd name="connsiteX7" fmla="*/ 293395 w 2293257"/>
              <a:gd name="connsiteY7" fmla="*/ 124988 h 516873"/>
              <a:gd name="connsiteX8" fmla="*/ 2213426 w 2293257"/>
              <a:gd name="connsiteY8" fmla="*/ 124988 h 516873"/>
              <a:gd name="connsiteX9" fmla="*/ 2293257 w 2293257"/>
              <a:gd name="connsiteY9" fmla="*/ 204819 h 516873"/>
              <a:gd name="connsiteX10" fmla="*/ 2293257 w 2293257"/>
              <a:gd name="connsiteY10" fmla="*/ 437042 h 516873"/>
              <a:gd name="connsiteX11" fmla="*/ 2213426 w 2293257"/>
              <a:gd name="connsiteY11" fmla="*/ 516873 h 516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93257" h="516873">
                <a:moveTo>
                  <a:pt x="2213426" y="516873"/>
                </a:moveTo>
                <a:lnTo>
                  <a:pt x="79831" y="516873"/>
                </a:lnTo>
                <a:cubicBezTo>
                  <a:pt x="35742" y="516873"/>
                  <a:pt x="0" y="481131"/>
                  <a:pt x="0" y="437042"/>
                </a:cubicBezTo>
                <a:lnTo>
                  <a:pt x="0" y="204819"/>
                </a:lnTo>
                <a:cubicBezTo>
                  <a:pt x="0" y="160730"/>
                  <a:pt x="35742" y="124988"/>
                  <a:pt x="79831" y="124988"/>
                </a:cubicBezTo>
                <a:lnTo>
                  <a:pt x="129960" y="124988"/>
                </a:lnTo>
                <a:lnTo>
                  <a:pt x="151362" y="0"/>
                </a:lnTo>
                <a:lnTo>
                  <a:pt x="293395" y="124988"/>
                </a:lnTo>
                <a:lnTo>
                  <a:pt x="2213426" y="124988"/>
                </a:lnTo>
                <a:cubicBezTo>
                  <a:pt x="2257515" y="124988"/>
                  <a:pt x="2293257" y="160730"/>
                  <a:pt x="2293257" y="204819"/>
                </a:cubicBezTo>
                <a:lnTo>
                  <a:pt x="2293257" y="437042"/>
                </a:lnTo>
                <a:cubicBezTo>
                  <a:pt x="2293257" y="481131"/>
                  <a:pt x="2257515" y="516873"/>
                  <a:pt x="2213426" y="516873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52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任意多边形: 形状 7"/>
          <p:cNvSpPr/>
          <p:nvPr/>
        </p:nvSpPr>
        <p:spPr>
          <a:xfrm flipH="1" flipV="1">
            <a:off x="6451600" y="1643063"/>
            <a:ext cx="3079750" cy="1068388"/>
          </a:xfrm>
          <a:custGeom>
            <a:avLst/>
            <a:gdLst>
              <a:gd name="connsiteX0" fmla="*/ 2213426 w 2293257"/>
              <a:gd name="connsiteY0" fmla="*/ 516873 h 516873"/>
              <a:gd name="connsiteX1" fmla="*/ 79831 w 2293257"/>
              <a:gd name="connsiteY1" fmla="*/ 516873 h 516873"/>
              <a:gd name="connsiteX2" fmla="*/ 0 w 2293257"/>
              <a:gd name="connsiteY2" fmla="*/ 437042 h 516873"/>
              <a:gd name="connsiteX3" fmla="*/ 0 w 2293257"/>
              <a:gd name="connsiteY3" fmla="*/ 204819 h 516873"/>
              <a:gd name="connsiteX4" fmla="*/ 79831 w 2293257"/>
              <a:gd name="connsiteY4" fmla="*/ 124988 h 516873"/>
              <a:gd name="connsiteX5" fmla="*/ 129960 w 2293257"/>
              <a:gd name="connsiteY5" fmla="*/ 124988 h 516873"/>
              <a:gd name="connsiteX6" fmla="*/ 151362 w 2293257"/>
              <a:gd name="connsiteY6" fmla="*/ 0 h 516873"/>
              <a:gd name="connsiteX7" fmla="*/ 293395 w 2293257"/>
              <a:gd name="connsiteY7" fmla="*/ 124988 h 516873"/>
              <a:gd name="connsiteX8" fmla="*/ 2213426 w 2293257"/>
              <a:gd name="connsiteY8" fmla="*/ 124988 h 516873"/>
              <a:gd name="connsiteX9" fmla="*/ 2293257 w 2293257"/>
              <a:gd name="connsiteY9" fmla="*/ 204819 h 516873"/>
              <a:gd name="connsiteX10" fmla="*/ 2293257 w 2293257"/>
              <a:gd name="connsiteY10" fmla="*/ 437042 h 516873"/>
              <a:gd name="connsiteX11" fmla="*/ 2213426 w 2293257"/>
              <a:gd name="connsiteY11" fmla="*/ 516873 h 516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93257" h="516873">
                <a:moveTo>
                  <a:pt x="2213426" y="516873"/>
                </a:moveTo>
                <a:lnTo>
                  <a:pt x="79831" y="516873"/>
                </a:lnTo>
                <a:cubicBezTo>
                  <a:pt x="35742" y="516873"/>
                  <a:pt x="0" y="481131"/>
                  <a:pt x="0" y="437042"/>
                </a:cubicBezTo>
                <a:lnTo>
                  <a:pt x="0" y="204819"/>
                </a:lnTo>
                <a:cubicBezTo>
                  <a:pt x="0" y="160730"/>
                  <a:pt x="35742" y="124988"/>
                  <a:pt x="79831" y="124988"/>
                </a:cubicBezTo>
                <a:lnTo>
                  <a:pt x="129960" y="124988"/>
                </a:lnTo>
                <a:lnTo>
                  <a:pt x="151362" y="0"/>
                </a:lnTo>
                <a:lnTo>
                  <a:pt x="293395" y="124988"/>
                </a:lnTo>
                <a:lnTo>
                  <a:pt x="2213426" y="124988"/>
                </a:lnTo>
                <a:cubicBezTo>
                  <a:pt x="2257515" y="124988"/>
                  <a:pt x="2293257" y="160730"/>
                  <a:pt x="2293257" y="204819"/>
                </a:cubicBezTo>
                <a:lnTo>
                  <a:pt x="2293257" y="437042"/>
                </a:lnTo>
                <a:cubicBezTo>
                  <a:pt x="2293257" y="481131"/>
                  <a:pt x="2257515" y="516873"/>
                  <a:pt x="2213426" y="516873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52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任意多边形: 形状 8"/>
          <p:cNvSpPr/>
          <p:nvPr/>
        </p:nvSpPr>
        <p:spPr>
          <a:xfrm flipH="1" flipV="1">
            <a:off x="141288" y="1939925"/>
            <a:ext cx="8807450" cy="3275013"/>
          </a:xfrm>
          <a:custGeom>
            <a:avLst/>
            <a:gdLst>
              <a:gd name="connsiteX0" fmla="*/ 112409 w 9198597"/>
              <a:gd name="connsiteY0" fmla="*/ 3387310 h 3387310"/>
              <a:gd name="connsiteX1" fmla="*/ 9086188 w 9198597"/>
              <a:gd name="connsiteY1" fmla="*/ 3387310 h 3387310"/>
              <a:gd name="connsiteX2" fmla="*/ 9198597 w 9198597"/>
              <a:gd name="connsiteY2" fmla="*/ 3274901 h 3387310"/>
              <a:gd name="connsiteX3" fmla="*/ 9198597 w 9198597"/>
              <a:gd name="connsiteY3" fmla="*/ 648155 h 3387310"/>
              <a:gd name="connsiteX4" fmla="*/ 9086188 w 9198597"/>
              <a:gd name="connsiteY4" fmla="*/ 535746 h 3387310"/>
              <a:gd name="connsiteX5" fmla="*/ 1278181 w 9198597"/>
              <a:gd name="connsiteY5" fmla="*/ 535746 h 3387310"/>
              <a:gd name="connsiteX6" fmla="*/ 717755 w 9198597"/>
              <a:gd name="connsiteY6" fmla="*/ 0 h 3387310"/>
              <a:gd name="connsiteX7" fmla="*/ 686040 w 9198597"/>
              <a:gd name="connsiteY7" fmla="*/ 535746 h 3387310"/>
              <a:gd name="connsiteX8" fmla="*/ 112409 w 9198597"/>
              <a:gd name="connsiteY8" fmla="*/ 535746 h 3387310"/>
              <a:gd name="connsiteX9" fmla="*/ 0 w 9198597"/>
              <a:gd name="connsiteY9" fmla="*/ 648155 h 3387310"/>
              <a:gd name="connsiteX10" fmla="*/ 0 w 9198597"/>
              <a:gd name="connsiteY10" fmla="*/ 3274901 h 3387310"/>
              <a:gd name="connsiteX11" fmla="*/ 112409 w 9198597"/>
              <a:gd name="connsiteY11" fmla="*/ 3387310 h 338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98597" h="3387310">
                <a:moveTo>
                  <a:pt x="112409" y="3387310"/>
                </a:moveTo>
                <a:lnTo>
                  <a:pt x="9086188" y="3387310"/>
                </a:lnTo>
                <a:cubicBezTo>
                  <a:pt x="9148270" y="3387310"/>
                  <a:pt x="9198597" y="3336983"/>
                  <a:pt x="9198597" y="3274901"/>
                </a:cubicBezTo>
                <a:lnTo>
                  <a:pt x="9198597" y="648155"/>
                </a:lnTo>
                <a:cubicBezTo>
                  <a:pt x="9198597" y="586073"/>
                  <a:pt x="9148270" y="535746"/>
                  <a:pt x="9086188" y="535746"/>
                </a:cubicBezTo>
                <a:lnTo>
                  <a:pt x="1278181" y="535746"/>
                </a:lnTo>
                <a:lnTo>
                  <a:pt x="717755" y="0"/>
                </a:lnTo>
                <a:lnTo>
                  <a:pt x="686040" y="535746"/>
                </a:lnTo>
                <a:lnTo>
                  <a:pt x="112409" y="535746"/>
                </a:lnTo>
                <a:cubicBezTo>
                  <a:pt x="50327" y="535746"/>
                  <a:pt x="0" y="586073"/>
                  <a:pt x="0" y="648155"/>
                </a:cubicBezTo>
                <a:lnTo>
                  <a:pt x="0" y="3274901"/>
                </a:lnTo>
                <a:cubicBezTo>
                  <a:pt x="0" y="3336983"/>
                  <a:pt x="50327" y="3387310"/>
                  <a:pt x="112409" y="3387310"/>
                </a:cubicBezTo>
                <a:close/>
              </a:path>
            </a:pathLst>
          </a:cu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5200" b="0" i="0" u="none" strike="noStrike" kern="1200" cap="none" spc="0" normalizeH="0" baseline="0" noProof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3978" name="图形 10" descr="左引号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13"/>
            <a:ext cx="1406525" cy="1406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3979" name="图形 11" descr="左引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2563" y="4081463"/>
            <a:ext cx="779462" cy="781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3980" name="文本框 22"/>
          <p:cNvSpPr txBox="1"/>
          <p:nvPr/>
        </p:nvSpPr>
        <p:spPr>
          <a:xfrm>
            <a:off x="474663" y="2201863"/>
            <a:ext cx="7966075" cy="2308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本次程序设计艺术与方法分组大作业，围绕多道编程题目展开解题实践，核心目标是通过算法设计、代码实现与测试验证，提升程序设计能力与问题解决能力。经过团队协作，我们顺利完成了</a:t>
            </a:r>
            <a:r>
              <a:rPr lang="en-US" altLang="zh-CN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11</a:t>
            </a:r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道题目的求解，覆盖环保数列、能源研制、电力传输、志愿者任务分配等多个应用场景，且所有题目均通过多组测试数据验证，算法正确性与效率达到预期。</a:t>
            </a:r>
            <a:endParaRPr lang="en-US" altLang="zh-CN" sz="1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此次作业深化了对程序设计核心算法的理解，提升了问题建模能力。未来可拓展算法功能维度，将协作经验应用于更多实践，持续提升程序设计与团队协作水平。</a:t>
            </a:r>
          </a:p>
        </p:txBody>
      </p:sp>
    </p:spTree>
  </p:cSld>
  <p:clrMapOvr>
    <a:masterClrMapping/>
  </p:clrMapOvr>
  <p:transition spd="med">
    <p:zoom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/>
          </p:cNvSpPr>
          <p:nvPr>
            <p:ph type="ctr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>
              <a:buClrTx/>
              <a:buSzTx/>
              <a:buFontTx/>
            </a:pPr>
            <a:r>
              <a:rPr lang="zh-CN" altLang="en-US" sz="3600" b="1" dirty="0">
                <a:solidFill>
                  <a:srgbClr val="FF3300"/>
                </a:solidFill>
                <a:latin typeface="+mj-lt"/>
                <a:ea typeface="华文新魏" panose="02010800040101010101" pitchFamily="2" charset="-122"/>
                <a:cs typeface="+mj-cs"/>
              </a:rPr>
              <a:t>感谢您的聆听 ！</a:t>
            </a:r>
          </a:p>
        </p:txBody>
      </p:sp>
      <p:sp>
        <p:nvSpPr>
          <p:cNvPr id="84995" name="Rectangle 3"/>
          <p:cNvSpPr>
            <a:spLocks noGrp="1"/>
          </p:cNvSpPr>
          <p:nvPr>
            <p:ph type="subTitle" idx="4294967295"/>
          </p:nvPr>
        </p:nvSpPr>
        <p:spPr>
          <a:xfrm>
            <a:off x="2025650" y="3971925"/>
            <a:ext cx="6218238" cy="1276350"/>
          </a:xfrm>
        </p:spPr>
        <p:txBody>
          <a:bodyPr vert="horz" wrap="square" lIns="91440" tIns="45720" rIns="91440" bIns="45720" anchor="t" anchorCtr="0"/>
          <a:lstStyle>
            <a:lvl1pPr marL="0" lvl="0" indent="0" algn="ctr"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lvl1pPr>
            <a:lvl2pPr marL="471805" lvl="1" indent="0" algn="ctr"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lvl2pPr>
            <a:lvl3pPr marL="909955" lvl="2" indent="0" algn="ctr"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lvl3pPr>
            <a:lvl4pPr marL="1306830" lvl="3" indent="0" algn="ctr"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lvl4pPr>
            <a:lvl5pPr marL="1695450" lvl="4" indent="0" algn="ctr"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lvl5pPr>
          </a:lstStyle>
          <a:p>
            <a:pPr lvl="0" algn="l" eaLnBrk="1" hangingPunct="1">
              <a:lnSpc>
                <a:spcPct val="100000"/>
              </a:lnSpc>
            </a:pPr>
            <a:r>
              <a:rPr lang="zh-CN" altLang="en-US" sz="7200" dirty="0">
                <a:solidFill>
                  <a:srgbClr val="FF33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欢迎指正！</a:t>
            </a:r>
          </a:p>
        </p:txBody>
      </p:sp>
    </p:spTree>
  </p:cSld>
  <p:clrMapOvr>
    <a:masterClrMapping/>
  </p:clrMapOvr>
  <p:transition spd="med"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r>
              <a:rPr lang="zh-CN" altLang="en-US" dirty="0">
                <a:sym typeface="+mn-ea"/>
              </a:rPr>
              <a:t>题目</a:t>
            </a:r>
            <a:r>
              <a:rPr lang="en-US" altLang="zh-CN" dirty="0">
                <a:sym typeface="+mn-ea"/>
              </a:rPr>
              <a:t>B </a:t>
            </a:r>
            <a:r>
              <a:rPr lang="zh-CN" altLang="en-US" dirty="0">
                <a:sym typeface="+mn-ea"/>
              </a:rPr>
              <a:t>环保数列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611188" y="1627188"/>
          <a:ext cx="8207375" cy="1828800"/>
        </p:xfrm>
        <a:graphic>
          <a:graphicData uri="http://schemas.openxmlformats.org/drawingml/2006/table">
            <a:tbl>
              <a:tblPr/>
              <a:tblGrid>
                <a:gridCol w="164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/>
                        <a:t>测试编号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/>
                        <a:t>输入</a:t>
                      </a:r>
                      <a:r>
                        <a:rPr lang="en-US" altLang="zh-CN" dirty="0"/>
                        <a:t>(1,x)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预期输出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实际输出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说明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第</a:t>
                      </a:r>
                      <a:r>
                        <a:rPr lang="en-US" altLang="zh-CN"/>
                        <a:t>1</a:t>
                      </a:r>
                      <a:r>
                        <a:rPr lang="zh-CN" altLang="en-US"/>
                        <a:t>个环保数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小范围验证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1336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1336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/>
                        <a:t>中等范围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100000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133336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133336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/>
                        <a:t>程序效率测试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971550" y="4005263"/>
            <a:ext cx="7129463" cy="1871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5200" b="0" i="0" u="none" strike="noStrike" kern="1200" cap="none" spc="0" normalizeH="0" baseline="0" noProof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图形 5" descr="左引号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0" y="3235325"/>
            <a:ext cx="1830388" cy="1406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形 6" descr="后引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363" y="5235575"/>
            <a:ext cx="1597025" cy="12271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1258888" y="4398963"/>
            <a:ext cx="6442075" cy="1108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2200" kern="1200" cap="none" spc="0" normalizeH="0" baseline="0" noProof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为了验证程序的正确性，我设置了多个测试点，包括小范围和大范围数据。可以看到</a:t>
            </a:r>
            <a:r>
              <a:rPr lang="zh-CN" altLang="en-US"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枚举</a:t>
            </a:r>
            <a:r>
              <a:rPr kumimoji="0" lang="zh-CN" altLang="en-US" sz="2200" kern="1200" cap="none" spc="0" normalizeH="0" baseline="0" noProof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法</a:t>
            </a:r>
            <a:r>
              <a:rPr kumimoji="0" lang="zh-CN" altLang="en-US" sz="2200" kern="1200" cap="none" spc="0" normalizeH="0" baseline="0" noProof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和数学法的输出结果一致，验证了算法</a:t>
            </a:r>
            <a:r>
              <a:rPr kumimoji="0" lang="zh-CN" altLang="en-US" sz="2200" b="1" kern="1200" cap="none" spc="0" normalizeH="0" baseline="0" noProof="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正确性</a:t>
            </a:r>
            <a:r>
              <a:rPr kumimoji="0" lang="zh-CN" altLang="en-US" sz="2200" kern="1200" cap="none" spc="0" normalizeH="0" baseline="0" noProof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666048" y="414269"/>
            <a:ext cx="4415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贺雨萱（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2024210861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zh-CN" altLang="en-US" sz="3200" dirty="0"/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箭头: 下 9"/>
          <p:cNvSpPr/>
          <p:nvPr/>
        </p:nvSpPr>
        <p:spPr>
          <a:xfrm>
            <a:off x="1066800" y="2430463"/>
            <a:ext cx="1828800" cy="1625600"/>
          </a:xfrm>
          <a:prstGeom prst="downArrow">
            <a:avLst/>
          </a:prstGeom>
          <a:solidFill>
            <a:schemeClr val="accent1">
              <a:hueOff val="0"/>
              <a:satOff val="0"/>
              <a:lumOff val="0"/>
              <a:alpha val="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箭头: 上 15"/>
          <p:cNvSpPr/>
          <p:nvPr/>
        </p:nvSpPr>
        <p:spPr>
          <a:xfrm>
            <a:off x="6188075" y="3227388"/>
            <a:ext cx="1828800" cy="1625600"/>
          </a:xfrm>
          <a:prstGeom prst="upArrow">
            <a:avLst/>
          </a:prstGeom>
          <a:solidFill>
            <a:schemeClr val="accent1">
              <a:hueOff val="0"/>
              <a:satOff val="0"/>
              <a:lumOff val="0"/>
              <a:alpha val="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14" name="Straight Connector 4"/>
          <p:cNvCxnSpPr/>
          <p:nvPr/>
        </p:nvCxnSpPr>
        <p:spPr>
          <a:xfrm flipV="1">
            <a:off x="822325" y="1773238"/>
            <a:ext cx="7713663" cy="339725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6629" name="组合 17"/>
          <p:cNvGrpSpPr/>
          <p:nvPr/>
        </p:nvGrpSpPr>
        <p:grpSpPr>
          <a:xfrm>
            <a:off x="3803650" y="2728913"/>
            <a:ext cx="1536700" cy="1536700"/>
            <a:chOff x="887934" y="2249115"/>
            <a:chExt cx="2620119" cy="2620119"/>
          </a:xfrm>
        </p:grpSpPr>
        <p:sp>
          <p:nvSpPr>
            <p:cNvPr id="19" name="椭圆 18"/>
            <p:cNvSpPr/>
            <p:nvPr/>
          </p:nvSpPr>
          <p:spPr>
            <a:xfrm>
              <a:off x="1261463" y="2684898"/>
              <a:ext cx="1748550" cy="174855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9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1115319" y="2476500"/>
              <a:ext cx="2165350" cy="2165350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chemeClr val="accent1"/>
                  </a:gs>
                  <a:gs pos="70000">
                    <a:schemeClr val="accent1">
                      <a:alpha val="0"/>
                    </a:schemeClr>
                  </a:gs>
                </a:gsLst>
                <a:lin ang="9000000" scaled="0"/>
                <a:tileRect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9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887934" y="2249115"/>
              <a:ext cx="2620119" cy="2620119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189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9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4" name="文本占位符 33"/>
          <p:cNvSpPr>
            <a:spLocks noGrp="1"/>
          </p:cNvSpPr>
          <p:nvPr>
            <p:ph type="body" sz="quarter" idx="11"/>
          </p:nvPr>
        </p:nvSpPr>
        <p:spPr>
          <a:xfrm>
            <a:off x="8732838" y="6457950"/>
            <a:ext cx="522288" cy="400050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135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0" name="任意多边形: 形状 49"/>
          <p:cNvSpPr/>
          <p:nvPr/>
        </p:nvSpPr>
        <p:spPr>
          <a:xfrm>
            <a:off x="922338" y="1847850"/>
            <a:ext cx="2747963" cy="3094038"/>
          </a:xfrm>
          <a:custGeom>
            <a:avLst/>
            <a:gdLst>
              <a:gd name="connsiteX0" fmla="*/ 0 w 3492955"/>
              <a:gd name="connsiteY0" fmla="*/ 0 h 4163030"/>
              <a:gd name="connsiteX1" fmla="*/ 3492955 w 3492955"/>
              <a:gd name="connsiteY1" fmla="*/ 0 h 4163030"/>
              <a:gd name="connsiteX2" fmla="*/ 3492955 w 3492955"/>
              <a:gd name="connsiteY2" fmla="*/ 2588225 h 4163030"/>
              <a:gd name="connsiteX3" fmla="*/ 0 w 3492955"/>
              <a:gd name="connsiteY3" fmla="*/ 4163030 h 4163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955" h="4163030">
                <a:moveTo>
                  <a:pt x="0" y="0"/>
                </a:moveTo>
                <a:lnTo>
                  <a:pt x="3492955" y="0"/>
                </a:lnTo>
                <a:lnTo>
                  <a:pt x="3492955" y="2588225"/>
                </a:lnTo>
                <a:lnTo>
                  <a:pt x="0" y="4163030"/>
                </a:lnTo>
                <a:close/>
              </a:path>
            </a:pathLst>
          </a:cu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9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highlight>
                <a:srgbClr val="CC3300"/>
              </a:highligh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8" name="任意多边形: 形状 47"/>
          <p:cNvSpPr/>
          <p:nvPr/>
        </p:nvSpPr>
        <p:spPr>
          <a:xfrm flipH="1" flipV="1">
            <a:off x="5426075" y="1905000"/>
            <a:ext cx="3154363" cy="4083050"/>
          </a:xfrm>
          <a:custGeom>
            <a:avLst/>
            <a:gdLst>
              <a:gd name="connsiteX0" fmla="*/ 0 w 3515507"/>
              <a:gd name="connsiteY0" fmla="*/ 4163030 h 4163030"/>
              <a:gd name="connsiteX1" fmla="*/ 0 w 3515507"/>
              <a:gd name="connsiteY1" fmla="*/ 0 h 4163030"/>
              <a:gd name="connsiteX2" fmla="*/ 3515507 w 3515507"/>
              <a:gd name="connsiteY2" fmla="*/ 0 h 4163030"/>
              <a:gd name="connsiteX3" fmla="*/ 3515507 w 3515507"/>
              <a:gd name="connsiteY3" fmla="*/ 2588225 h 4163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5507" h="4163030">
                <a:moveTo>
                  <a:pt x="0" y="4163030"/>
                </a:moveTo>
                <a:lnTo>
                  <a:pt x="0" y="0"/>
                </a:lnTo>
                <a:lnTo>
                  <a:pt x="3515507" y="0"/>
                </a:lnTo>
                <a:lnTo>
                  <a:pt x="3515507" y="2588225"/>
                </a:lnTo>
                <a:close/>
              </a:path>
            </a:pathLst>
          </a:cu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9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633" name="矩形 2"/>
          <p:cNvSpPr/>
          <p:nvPr/>
        </p:nvSpPr>
        <p:spPr>
          <a:xfrm>
            <a:off x="4200525" y="3209925"/>
            <a:ext cx="728663" cy="6000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en-US" altLang="zh-CN" sz="33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VS</a:t>
            </a:r>
          </a:p>
        </p:txBody>
      </p:sp>
      <p:sp>
        <p:nvSpPr>
          <p:cNvPr id="5" name="矩形 4"/>
          <p:cNvSpPr/>
          <p:nvPr/>
        </p:nvSpPr>
        <p:spPr>
          <a:xfrm>
            <a:off x="5461000" y="3332163"/>
            <a:ext cx="3109913" cy="26781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通过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观察规律与推导公式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实现：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发现环保数按位规律循环出现，可按组编号：</a:t>
            </a:r>
            <a:b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b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第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1–3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个为基础组，之后每组含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个元素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计算组号与组内位置即可直接得出</a:t>
            </a:r>
            <a:b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b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group = (x - 4) / 3 + 2;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pos = (x - 4) % 3;</a:t>
            </a:r>
            <a:b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b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特点：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利用数学规律直接定位结果；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时间复杂度为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O(1)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适合大规模查询与优化实现。</a:t>
            </a:r>
          </a:p>
        </p:txBody>
      </p:sp>
      <p:sp>
        <p:nvSpPr>
          <p:cNvPr id="6" name="矩形 5"/>
          <p:cNvSpPr/>
          <p:nvPr/>
        </p:nvSpPr>
        <p:spPr>
          <a:xfrm>
            <a:off x="889000" y="1860550"/>
            <a:ext cx="2711450" cy="22479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通过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模拟生成环保数列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实现：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从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开始逐个判断每个数是否为环保数（即数位中不含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4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5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7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），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依次计数直到找到第</a:t>
            </a:r>
            <a:r>
              <a:rPr kumimoji="0" lang="en-US" altLang="zh-CN" sz="1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x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个环保数为止。</a:t>
            </a:r>
            <a:b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b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特点：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思路简单、容易理解；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时间复杂度较高，为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O(n)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当</a:t>
            </a:r>
            <a:r>
              <a:rPr kumimoji="0" lang="en-US" altLang="zh-CN" sz="1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x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较大时效率明显下降。</a:t>
            </a:r>
          </a:p>
        </p:txBody>
      </p:sp>
      <p:sp>
        <p:nvSpPr>
          <p:cNvPr id="26636" name="文本框 8"/>
          <p:cNvSpPr txBox="1"/>
          <p:nvPr/>
        </p:nvSpPr>
        <p:spPr>
          <a:xfrm>
            <a:off x="3706813" y="2047875"/>
            <a:ext cx="1322387" cy="4302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2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枚举法</a:t>
            </a:r>
          </a:p>
        </p:txBody>
      </p:sp>
      <p:sp>
        <p:nvSpPr>
          <p:cNvPr id="26637" name="文本框 32"/>
          <p:cNvSpPr txBox="1"/>
          <p:nvPr/>
        </p:nvSpPr>
        <p:spPr>
          <a:xfrm>
            <a:off x="3948113" y="4527550"/>
            <a:ext cx="1423987" cy="4302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r"/>
            <a:r>
              <a:rPr lang="zh-CN" altLang="en-US" sz="22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数学法</a:t>
            </a:r>
          </a:p>
        </p:txBody>
      </p:sp>
      <p:sp>
        <p:nvSpPr>
          <p:cNvPr id="11" name="椭圆 10"/>
          <p:cNvSpPr>
            <a:spLocks noChangeAspect="1"/>
          </p:cNvSpPr>
          <p:nvPr/>
        </p:nvSpPr>
        <p:spPr>
          <a:xfrm>
            <a:off x="985838" y="4549775"/>
            <a:ext cx="80963" cy="80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9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5" name="椭圆 34"/>
          <p:cNvSpPr>
            <a:spLocks noChangeAspect="1"/>
          </p:cNvSpPr>
          <p:nvPr/>
        </p:nvSpPr>
        <p:spPr>
          <a:xfrm>
            <a:off x="8140700" y="2368550"/>
            <a:ext cx="80963" cy="80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9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534988" y="373063"/>
            <a:ext cx="8001000" cy="74771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+mn-ea"/>
              </a:rPr>
              <a:t>题目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+mn-ea"/>
              </a:rPr>
              <a:t>B 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+mn-ea"/>
              </a:rPr>
              <a:t>环保数列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66048" y="414269"/>
            <a:ext cx="4415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贺雨萱（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2024210861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zh-CN" altLang="en-US" sz="3200" dirty="0"/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3" grpId="0"/>
      <p:bldP spid="5" grpId="0"/>
      <p:bldP spid="6" grpId="0"/>
      <p:bldP spid="26636" grpId="0"/>
      <p:bldP spid="26637" grpId="0"/>
      <p:bldP spid="11" grpId="0" animBg="1"/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/>
          <p:nvPr/>
        </p:nvGrpSpPr>
        <p:grpSpPr>
          <a:xfrm>
            <a:off x="4422775" y="3038475"/>
            <a:ext cx="555625" cy="963613"/>
            <a:chOff x="3836771" y="2150075"/>
            <a:chExt cx="556054" cy="963827"/>
          </a:xfrm>
        </p:grpSpPr>
        <p:sp>
          <p:nvSpPr>
            <p:cNvPr id="28696" name="Rounded Rectangle 1"/>
            <p:cNvSpPr/>
            <p:nvPr/>
          </p:nvSpPr>
          <p:spPr>
            <a:xfrm>
              <a:off x="3836771" y="2557848"/>
              <a:ext cx="556054" cy="556054"/>
            </a:xfrm>
            <a:custGeom>
              <a:avLst/>
              <a:gdLst>
                <a:gd name="txL" fmla="*/ 0 w 556054"/>
                <a:gd name="txT" fmla="*/ 0 h 556054"/>
                <a:gd name="txR" fmla="*/ 556054 w 556054"/>
                <a:gd name="txB" fmla="*/ 556054 h 556054"/>
              </a:gdLst>
              <a:ahLst/>
              <a:cxnLst>
                <a:cxn ang="0">
                  <a:pos x="169350" y="34276"/>
                </a:cxn>
                <a:cxn ang="0">
                  <a:pos x="134379" y="27802"/>
                </a:cxn>
                <a:cxn ang="0">
                  <a:pos x="37070" y="125112"/>
                </a:cxn>
                <a:cxn ang="0">
                  <a:pos x="40173" y="149585"/>
                </a:cxn>
                <a:cxn ang="0">
                  <a:pos x="0" y="259491"/>
                </a:cxn>
                <a:cxn ang="0">
                  <a:pos x="60938" y="389819"/>
                </a:cxn>
                <a:cxn ang="0">
                  <a:pos x="55605" y="421674"/>
                </a:cxn>
                <a:cxn ang="0">
                  <a:pos x="152914" y="518983"/>
                </a:cxn>
                <a:cxn ang="0">
                  <a:pos x="174231" y="516641"/>
                </a:cxn>
                <a:cxn ang="0">
                  <a:pos x="268759" y="556054"/>
                </a:cxn>
                <a:cxn ang="0">
                  <a:pos x="371330" y="507568"/>
                </a:cxn>
                <a:cxn ang="0">
                  <a:pos x="426308" y="528251"/>
                </a:cxn>
                <a:cxn ang="0">
                  <a:pos x="509716" y="444843"/>
                </a:cxn>
                <a:cxn ang="0">
                  <a:pos x="506505" y="421848"/>
                </a:cxn>
                <a:cxn ang="0">
                  <a:pos x="556054" y="287294"/>
                </a:cxn>
                <a:cxn ang="0">
                  <a:pos x="525059" y="178036"/>
                </a:cxn>
                <a:cxn ang="0">
                  <a:pos x="528251" y="148281"/>
                </a:cxn>
                <a:cxn ang="0">
                  <a:pos x="389237" y="9267"/>
                </a:cxn>
                <a:cxn ang="0">
                  <a:pos x="342007" y="17496"/>
                </a:cxn>
                <a:cxn ang="0">
                  <a:pos x="268759" y="0"/>
                </a:cxn>
                <a:cxn ang="0">
                  <a:pos x="169350" y="34276"/>
                </a:cxn>
              </a:cxnLst>
              <a:rect l="txL" t="txT" r="txR" b="txB"/>
              <a:pathLst>
                <a:path w="556054" h="556054">
                  <a:moveTo>
                    <a:pt x="169350" y="34276"/>
                  </a:moveTo>
                  <a:cubicBezTo>
                    <a:pt x="158497" y="30094"/>
                    <a:pt x="146706" y="27802"/>
                    <a:pt x="134379" y="27802"/>
                  </a:cubicBezTo>
                  <a:cubicBezTo>
                    <a:pt x="80637" y="27802"/>
                    <a:pt x="37070" y="71369"/>
                    <a:pt x="37070" y="125112"/>
                  </a:cubicBezTo>
                  <a:cubicBezTo>
                    <a:pt x="37070" y="133565"/>
                    <a:pt x="38148" y="141765"/>
                    <a:pt x="40173" y="149585"/>
                  </a:cubicBezTo>
                  <a:cubicBezTo>
                    <a:pt x="15160" y="178937"/>
                    <a:pt x="0" y="217393"/>
                    <a:pt x="0" y="259491"/>
                  </a:cubicBezTo>
                  <a:cubicBezTo>
                    <a:pt x="0" y="312228"/>
                    <a:pt x="23792" y="359250"/>
                    <a:pt x="60938" y="389819"/>
                  </a:cubicBezTo>
                  <a:cubicBezTo>
                    <a:pt x="57483" y="399800"/>
                    <a:pt x="55605" y="410518"/>
                    <a:pt x="55605" y="421674"/>
                  </a:cubicBezTo>
                  <a:cubicBezTo>
                    <a:pt x="55605" y="475416"/>
                    <a:pt x="99172" y="518983"/>
                    <a:pt x="152914" y="518983"/>
                  </a:cubicBezTo>
                  <a:cubicBezTo>
                    <a:pt x="160237" y="518983"/>
                    <a:pt x="167371" y="518174"/>
                    <a:pt x="174231" y="516641"/>
                  </a:cubicBezTo>
                  <a:cubicBezTo>
                    <a:pt x="197895" y="540903"/>
                    <a:pt x="231492" y="556054"/>
                    <a:pt x="268759" y="556054"/>
                  </a:cubicBezTo>
                  <a:cubicBezTo>
                    <a:pt x="310476" y="556054"/>
                    <a:pt x="347595" y="537068"/>
                    <a:pt x="371330" y="507568"/>
                  </a:cubicBezTo>
                  <a:cubicBezTo>
                    <a:pt x="386009" y="520445"/>
                    <a:pt x="405247" y="528251"/>
                    <a:pt x="426308" y="528251"/>
                  </a:cubicBezTo>
                  <a:cubicBezTo>
                    <a:pt x="472373" y="528251"/>
                    <a:pt x="509716" y="490908"/>
                    <a:pt x="509716" y="444843"/>
                  </a:cubicBezTo>
                  <a:cubicBezTo>
                    <a:pt x="509716" y="436867"/>
                    <a:pt x="508596" y="429152"/>
                    <a:pt x="506505" y="421848"/>
                  </a:cubicBezTo>
                  <a:cubicBezTo>
                    <a:pt x="537350" y="385945"/>
                    <a:pt x="556054" y="338854"/>
                    <a:pt x="556054" y="287294"/>
                  </a:cubicBezTo>
                  <a:cubicBezTo>
                    <a:pt x="556054" y="247097"/>
                    <a:pt x="544685" y="209616"/>
                    <a:pt x="525059" y="178036"/>
                  </a:cubicBezTo>
                  <a:cubicBezTo>
                    <a:pt x="527150" y="168450"/>
                    <a:pt x="528251" y="158493"/>
                    <a:pt x="528251" y="148281"/>
                  </a:cubicBezTo>
                  <a:cubicBezTo>
                    <a:pt x="528251" y="71505"/>
                    <a:pt x="466013" y="9267"/>
                    <a:pt x="389237" y="9267"/>
                  </a:cubicBezTo>
                  <a:cubicBezTo>
                    <a:pt x="372656" y="9267"/>
                    <a:pt x="356752" y="12171"/>
                    <a:pt x="342007" y="17496"/>
                  </a:cubicBezTo>
                  <a:cubicBezTo>
                    <a:pt x="320124" y="6323"/>
                    <a:pt x="295202" y="0"/>
                    <a:pt x="268759" y="0"/>
                  </a:cubicBezTo>
                  <a:cubicBezTo>
                    <a:pt x="231067" y="0"/>
                    <a:pt x="196465" y="12846"/>
                    <a:pt x="169350" y="34276"/>
                  </a:cubicBezTo>
                  <a:close/>
                </a:path>
              </a:pathLst>
            </a:custGeom>
            <a:noFill/>
            <a:ln w="13901" cap="flat" cmpd="sng">
              <a:solidFill>
                <a:srgbClr val="484848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7" name="Rounded Rectangle 2"/>
            <p:cNvSpPr/>
            <p:nvPr/>
          </p:nvSpPr>
          <p:spPr>
            <a:xfrm>
              <a:off x="4040660" y="2316891"/>
              <a:ext cx="148281" cy="148281"/>
            </a:xfrm>
            <a:custGeom>
              <a:avLst/>
              <a:gdLst>
                <a:gd name="txL" fmla="*/ 0 w 148281"/>
                <a:gd name="txT" fmla="*/ 0 h 148281"/>
                <a:gd name="txR" fmla="*/ 148281 w 148281"/>
                <a:gd name="txB" fmla="*/ 148281 h 148281"/>
              </a:gdLst>
              <a:ahLst/>
              <a:cxnLst>
                <a:cxn ang="0">
                  <a:pos x="0" y="74140"/>
                </a:cxn>
                <a:cxn ang="0">
                  <a:pos x="74140" y="148281"/>
                </a:cxn>
                <a:cxn ang="0">
                  <a:pos x="148281" y="74140"/>
                </a:cxn>
                <a:cxn ang="0">
                  <a:pos x="74140" y="0"/>
                </a:cxn>
                <a:cxn ang="0">
                  <a:pos x="0" y="74140"/>
                </a:cxn>
              </a:cxnLst>
              <a:rect l="txL" t="txT" r="txR" b="txB"/>
              <a:pathLst>
                <a:path w="148281" h="148281">
                  <a:moveTo>
                    <a:pt x="0" y="74140"/>
                  </a:moveTo>
                  <a:cubicBezTo>
                    <a:pt x="0" y="115087"/>
                    <a:pt x="33193" y="148281"/>
                    <a:pt x="74140" y="148281"/>
                  </a:cubicBezTo>
                  <a:cubicBezTo>
                    <a:pt x="115087" y="148281"/>
                    <a:pt x="148281" y="115087"/>
                    <a:pt x="148281" y="74140"/>
                  </a:cubicBezTo>
                  <a:cubicBezTo>
                    <a:pt x="148281" y="33193"/>
                    <a:pt x="115087" y="0"/>
                    <a:pt x="74140" y="0"/>
                  </a:cubicBezTo>
                  <a:cubicBezTo>
                    <a:pt x="33193" y="0"/>
                    <a:pt x="0" y="33193"/>
                    <a:pt x="0" y="74140"/>
                  </a:cubicBezTo>
                </a:path>
              </a:pathLst>
            </a:custGeom>
            <a:noFill/>
            <a:ln w="13901" cap="flat" cmpd="sng">
              <a:solidFill>
                <a:srgbClr val="484848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8" name="Rounded Rectangle 3"/>
            <p:cNvSpPr/>
            <p:nvPr/>
          </p:nvSpPr>
          <p:spPr>
            <a:xfrm>
              <a:off x="4077731" y="2150075"/>
              <a:ext cx="74140" cy="74140"/>
            </a:xfrm>
            <a:custGeom>
              <a:avLst/>
              <a:gdLst>
                <a:gd name="txL" fmla="*/ 0 w 74140"/>
                <a:gd name="txT" fmla="*/ 0 h 74140"/>
                <a:gd name="txR" fmla="*/ 74140 w 74140"/>
                <a:gd name="txB" fmla="*/ 74140 h 74140"/>
              </a:gdLst>
              <a:ahLst/>
              <a:cxnLst>
                <a:cxn ang="0">
                  <a:pos x="74140" y="37070"/>
                </a:cxn>
                <a:cxn ang="0">
                  <a:pos x="37070" y="0"/>
                </a:cxn>
                <a:cxn ang="0">
                  <a:pos x="0" y="37070"/>
                </a:cxn>
                <a:cxn ang="0">
                  <a:pos x="37070" y="74140"/>
                </a:cxn>
                <a:cxn ang="0">
                  <a:pos x="74140" y="37070"/>
                </a:cxn>
              </a:cxnLst>
              <a:rect l="txL" t="txT" r="txR" b="txB"/>
              <a:pathLst>
                <a:path w="74140" h="74140">
                  <a:moveTo>
                    <a:pt x="74140" y="37070"/>
                  </a:moveTo>
                  <a:cubicBezTo>
                    <a:pt x="74140" y="16597"/>
                    <a:pt x="57543" y="0"/>
                    <a:pt x="37070" y="0"/>
                  </a:cubicBezTo>
                  <a:cubicBezTo>
                    <a:pt x="16597" y="0"/>
                    <a:pt x="0" y="16597"/>
                    <a:pt x="0" y="37070"/>
                  </a:cubicBezTo>
                  <a:cubicBezTo>
                    <a:pt x="0" y="57543"/>
                    <a:pt x="16597" y="74140"/>
                    <a:pt x="37070" y="74140"/>
                  </a:cubicBezTo>
                  <a:cubicBezTo>
                    <a:pt x="57543" y="74140"/>
                    <a:pt x="74140" y="57543"/>
                    <a:pt x="74140" y="37070"/>
                  </a:cubicBezTo>
                  <a:close/>
                </a:path>
              </a:pathLst>
            </a:custGeom>
            <a:noFill/>
            <a:ln w="13901" cap="flat" cmpd="sng">
              <a:solidFill>
                <a:srgbClr val="484848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" name="Group 8"/>
          <p:cNvGrpSpPr/>
          <p:nvPr/>
        </p:nvGrpSpPr>
        <p:grpSpPr>
          <a:xfrm>
            <a:off x="5294313" y="2501900"/>
            <a:ext cx="963612" cy="555625"/>
            <a:chOff x="4707924" y="1612556"/>
            <a:chExt cx="963827" cy="556054"/>
          </a:xfrm>
        </p:grpSpPr>
        <p:sp>
          <p:nvSpPr>
            <p:cNvPr id="28693" name="Rounded Rectangle 5"/>
            <p:cNvSpPr/>
            <p:nvPr/>
          </p:nvSpPr>
          <p:spPr>
            <a:xfrm>
              <a:off x="5115697" y="1612556"/>
              <a:ext cx="556054" cy="556054"/>
            </a:xfrm>
            <a:custGeom>
              <a:avLst/>
              <a:gdLst>
                <a:gd name="txL" fmla="*/ 0 w 556054"/>
                <a:gd name="txT" fmla="*/ 0 h 556054"/>
                <a:gd name="txR" fmla="*/ 556054 w 556054"/>
                <a:gd name="txB" fmla="*/ 556054 h 556054"/>
              </a:gdLst>
              <a:ahLst/>
              <a:cxnLst>
                <a:cxn ang="0">
                  <a:pos x="268759" y="556054"/>
                </a:cxn>
                <a:cxn ang="0">
                  <a:pos x="391039" y="516256"/>
                </a:cxn>
                <a:cxn ang="0">
                  <a:pos x="440209" y="528251"/>
                </a:cxn>
                <a:cxn ang="0">
                  <a:pos x="546786" y="421674"/>
                </a:cxn>
                <a:cxn ang="0">
                  <a:pos x="518948" y="349848"/>
                </a:cxn>
                <a:cxn ang="0">
                  <a:pos x="556054" y="273393"/>
                </a:cxn>
                <a:cxn ang="0">
                  <a:pos x="535722" y="213858"/>
                </a:cxn>
                <a:cxn ang="0">
                  <a:pos x="537518" y="189985"/>
                </a:cxn>
                <a:cxn ang="0">
                  <a:pos x="389237" y="37070"/>
                </a:cxn>
                <a:cxn ang="0">
                  <a:pos x="362355" y="39577"/>
                </a:cxn>
                <a:cxn ang="0">
                  <a:pos x="254858" y="0"/>
                </a:cxn>
                <a:cxn ang="0">
                  <a:pos x="145111" y="41548"/>
                </a:cxn>
                <a:cxn ang="0">
                  <a:pos x="115844" y="37070"/>
                </a:cxn>
                <a:cxn ang="0">
                  <a:pos x="18535" y="134379"/>
                </a:cxn>
                <a:cxn ang="0">
                  <a:pos x="41335" y="196973"/>
                </a:cxn>
                <a:cxn ang="0">
                  <a:pos x="18535" y="268759"/>
                </a:cxn>
                <a:cxn ang="0">
                  <a:pos x="33215" y="327504"/>
                </a:cxn>
                <a:cxn ang="0">
                  <a:pos x="0" y="412406"/>
                </a:cxn>
                <a:cxn ang="0">
                  <a:pos x="125112" y="537518"/>
                </a:cxn>
                <a:cxn ang="0">
                  <a:pos x="167905" y="530009"/>
                </a:cxn>
                <a:cxn ang="0">
                  <a:pos x="268759" y="556054"/>
                </a:cxn>
              </a:cxnLst>
              <a:rect l="txL" t="txT" r="txR" b="txB"/>
              <a:pathLst>
                <a:path w="556054" h="556054">
                  <a:moveTo>
                    <a:pt x="268759" y="556054"/>
                  </a:moveTo>
                  <a:cubicBezTo>
                    <a:pt x="314635" y="556054"/>
                    <a:pt x="356972" y="541247"/>
                    <a:pt x="391039" y="516256"/>
                  </a:cubicBezTo>
                  <a:cubicBezTo>
                    <a:pt x="405750" y="523919"/>
                    <a:pt x="422474" y="528251"/>
                    <a:pt x="440209" y="528251"/>
                  </a:cubicBezTo>
                  <a:cubicBezTo>
                    <a:pt x="499070" y="528251"/>
                    <a:pt x="546786" y="480535"/>
                    <a:pt x="546786" y="421674"/>
                  </a:cubicBezTo>
                  <a:cubicBezTo>
                    <a:pt x="546786" y="394002"/>
                    <a:pt x="536240" y="368793"/>
                    <a:pt x="518948" y="349848"/>
                  </a:cubicBezTo>
                  <a:cubicBezTo>
                    <a:pt x="541546" y="332029"/>
                    <a:pt x="556054" y="304405"/>
                    <a:pt x="556054" y="273393"/>
                  </a:cubicBezTo>
                  <a:cubicBezTo>
                    <a:pt x="556054" y="250967"/>
                    <a:pt x="548468" y="230313"/>
                    <a:pt x="535722" y="213858"/>
                  </a:cubicBezTo>
                  <a:cubicBezTo>
                    <a:pt x="536905" y="206079"/>
                    <a:pt x="537518" y="198106"/>
                    <a:pt x="537518" y="189985"/>
                  </a:cubicBezTo>
                  <a:cubicBezTo>
                    <a:pt x="537518" y="105532"/>
                    <a:pt x="471131" y="37070"/>
                    <a:pt x="389237" y="37070"/>
                  </a:cubicBezTo>
                  <a:cubicBezTo>
                    <a:pt x="380058" y="37070"/>
                    <a:pt x="371073" y="37930"/>
                    <a:pt x="362355" y="39577"/>
                  </a:cubicBezTo>
                  <a:cubicBezTo>
                    <a:pt x="333738" y="14950"/>
                    <a:pt x="296095" y="0"/>
                    <a:pt x="254858" y="0"/>
                  </a:cubicBezTo>
                  <a:cubicBezTo>
                    <a:pt x="212531" y="0"/>
                    <a:pt x="173992" y="15751"/>
                    <a:pt x="145111" y="41548"/>
                  </a:cubicBezTo>
                  <a:cubicBezTo>
                    <a:pt x="135874" y="38639"/>
                    <a:pt x="126042" y="37070"/>
                    <a:pt x="115844" y="37070"/>
                  </a:cubicBezTo>
                  <a:cubicBezTo>
                    <a:pt x="62101" y="37070"/>
                    <a:pt x="18535" y="80637"/>
                    <a:pt x="18535" y="134379"/>
                  </a:cubicBezTo>
                  <a:cubicBezTo>
                    <a:pt x="18535" y="158217"/>
                    <a:pt x="27106" y="180053"/>
                    <a:pt x="41335" y="196973"/>
                  </a:cubicBezTo>
                  <a:cubicBezTo>
                    <a:pt x="27010" y="217022"/>
                    <a:pt x="18535" y="241861"/>
                    <a:pt x="18535" y="268759"/>
                  </a:cubicBezTo>
                  <a:cubicBezTo>
                    <a:pt x="18535" y="290089"/>
                    <a:pt x="23864" y="310126"/>
                    <a:pt x="33215" y="327504"/>
                  </a:cubicBezTo>
                  <a:cubicBezTo>
                    <a:pt x="12598" y="349809"/>
                    <a:pt x="0" y="379637"/>
                    <a:pt x="0" y="412406"/>
                  </a:cubicBezTo>
                  <a:cubicBezTo>
                    <a:pt x="0" y="481503"/>
                    <a:pt x="56015" y="537518"/>
                    <a:pt x="125112" y="537518"/>
                  </a:cubicBezTo>
                  <a:cubicBezTo>
                    <a:pt x="140143" y="537518"/>
                    <a:pt x="154555" y="534868"/>
                    <a:pt x="167905" y="530009"/>
                  </a:cubicBezTo>
                  <a:cubicBezTo>
                    <a:pt x="197646" y="546584"/>
                    <a:pt x="232071" y="556054"/>
                    <a:pt x="268759" y="556054"/>
                  </a:cubicBezTo>
                  <a:close/>
                </a:path>
              </a:pathLst>
            </a:custGeom>
            <a:noFill/>
            <a:ln w="13901" cap="flat" cmpd="sng">
              <a:solidFill>
                <a:srgbClr val="484848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4" name="Rounded Rectangle 6"/>
            <p:cNvSpPr/>
            <p:nvPr/>
          </p:nvSpPr>
          <p:spPr>
            <a:xfrm>
              <a:off x="4874740" y="1649627"/>
              <a:ext cx="148281" cy="148281"/>
            </a:xfrm>
            <a:custGeom>
              <a:avLst/>
              <a:gdLst>
                <a:gd name="txL" fmla="*/ 0 w 148281"/>
                <a:gd name="txT" fmla="*/ 0 h 148281"/>
                <a:gd name="txR" fmla="*/ 148281 w 148281"/>
                <a:gd name="txB" fmla="*/ 148281 h 148281"/>
              </a:gdLst>
              <a:ahLst/>
              <a:cxnLst>
                <a:cxn ang="0">
                  <a:pos x="0" y="74140"/>
                </a:cxn>
                <a:cxn ang="0">
                  <a:pos x="74140" y="148281"/>
                </a:cxn>
                <a:cxn ang="0">
                  <a:pos x="148281" y="74140"/>
                </a:cxn>
                <a:cxn ang="0">
                  <a:pos x="74140" y="0"/>
                </a:cxn>
                <a:cxn ang="0">
                  <a:pos x="0" y="74140"/>
                </a:cxn>
              </a:cxnLst>
              <a:rect l="txL" t="txT" r="txR" b="txB"/>
              <a:pathLst>
                <a:path w="148281" h="148281">
                  <a:moveTo>
                    <a:pt x="0" y="74140"/>
                  </a:moveTo>
                  <a:cubicBezTo>
                    <a:pt x="0" y="115087"/>
                    <a:pt x="33193" y="148281"/>
                    <a:pt x="74140" y="148281"/>
                  </a:cubicBezTo>
                  <a:cubicBezTo>
                    <a:pt x="115087" y="148281"/>
                    <a:pt x="148281" y="115087"/>
                    <a:pt x="148281" y="74140"/>
                  </a:cubicBezTo>
                  <a:cubicBezTo>
                    <a:pt x="148281" y="33193"/>
                    <a:pt x="115087" y="0"/>
                    <a:pt x="74140" y="0"/>
                  </a:cubicBezTo>
                  <a:cubicBezTo>
                    <a:pt x="33193" y="0"/>
                    <a:pt x="0" y="33193"/>
                    <a:pt x="0" y="74140"/>
                  </a:cubicBezTo>
                </a:path>
              </a:pathLst>
            </a:custGeom>
            <a:noFill/>
            <a:ln w="13901" cap="flat" cmpd="sng">
              <a:solidFill>
                <a:srgbClr val="484848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5" name="Rounded Rectangle 7"/>
            <p:cNvSpPr/>
            <p:nvPr/>
          </p:nvSpPr>
          <p:spPr>
            <a:xfrm>
              <a:off x="4707924" y="1631091"/>
              <a:ext cx="74140" cy="74140"/>
            </a:xfrm>
            <a:custGeom>
              <a:avLst/>
              <a:gdLst>
                <a:gd name="txL" fmla="*/ 0 w 74140"/>
                <a:gd name="txT" fmla="*/ 0 h 74140"/>
                <a:gd name="txR" fmla="*/ 74140 w 74140"/>
                <a:gd name="txB" fmla="*/ 74140 h 74140"/>
              </a:gdLst>
              <a:ahLst/>
              <a:cxnLst>
                <a:cxn ang="0">
                  <a:pos x="74140" y="37070"/>
                </a:cxn>
                <a:cxn ang="0">
                  <a:pos x="37070" y="0"/>
                </a:cxn>
                <a:cxn ang="0">
                  <a:pos x="0" y="37070"/>
                </a:cxn>
                <a:cxn ang="0">
                  <a:pos x="37070" y="74140"/>
                </a:cxn>
                <a:cxn ang="0">
                  <a:pos x="74140" y="37070"/>
                </a:cxn>
              </a:cxnLst>
              <a:rect l="txL" t="txT" r="txR" b="txB"/>
              <a:pathLst>
                <a:path w="74140" h="74140">
                  <a:moveTo>
                    <a:pt x="74140" y="37070"/>
                  </a:moveTo>
                  <a:cubicBezTo>
                    <a:pt x="74140" y="16597"/>
                    <a:pt x="57543" y="0"/>
                    <a:pt x="37070" y="0"/>
                  </a:cubicBezTo>
                  <a:cubicBezTo>
                    <a:pt x="16597" y="0"/>
                    <a:pt x="0" y="16597"/>
                    <a:pt x="0" y="37070"/>
                  </a:cubicBezTo>
                  <a:cubicBezTo>
                    <a:pt x="0" y="57543"/>
                    <a:pt x="16597" y="74140"/>
                    <a:pt x="37070" y="74140"/>
                  </a:cubicBezTo>
                  <a:cubicBezTo>
                    <a:pt x="57543" y="74140"/>
                    <a:pt x="74140" y="57543"/>
                    <a:pt x="74140" y="37070"/>
                  </a:cubicBezTo>
                  <a:close/>
                </a:path>
              </a:pathLst>
            </a:custGeom>
            <a:noFill/>
            <a:ln w="13901" cap="flat" cmpd="sng">
              <a:solidFill>
                <a:srgbClr val="484848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" name="Group 12"/>
          <p:cNvGrpSpPr/>
          <p:nvPr/>
        </p:nvGrpSpPr>
        <p:grpSpPr>
          <a:xfrm>
            <a:off x="3143250" y="2501900"/>
            <a:ext cx="963613" cy="555625"/>
            <a:chOff x="2557848" y="1612556"/>
            <a:chExt cx="963827" cy="556054"/>
          </a:xfrm>
        </p:grpSpPr>
        <p:sp>
          <p:nvSpPr>
            <p:cNvPr id="28690" name="Rounded Rectangle 9"/>
            <p:cNvSpPr/>
            <p:nvPr/>
          </p:nvSpPr>
          <p:spPr>
            <a:xfrm>
              <a:off x="2557848" y="1612556"/>
              <a:ext cx="556054" cy="556054"/>
            </a:xfrm>
            <a:custGeom>
              <a:avLst/>
              <a:gdLst>
                <a:gd name="txL" fmla="*/ 0 w 556054"/>
                <a:gd name="txT" fmla="*/ 0 h 556054"/>
                <a:gd name="txR" fmla="*/ 556054 w 556054"/>
                <a:gd name="txB" fmla="*/ 556054 h 556054"/>
              </a:gdLst>
              <a:ahLst/>
              <a:cxnLst>
                <a:cxn ang="0">
                  <a:pos x="98217" y="83412"/>
                </a:cxn>
                <a:cxn ang="0">
                  <a:pos x="97309" y="83408"/>
                </a:cxn>
                <a:cxn ang="0">
                  <a:pos x="0" y="180717"/>
                </a:cxn>
                <a:cxn ang="0">
                  <a:pos x="31749" y="252628"/>
                </a:cxn>
                <a:cxn ang="0">
                  <a:pos x="27802" y="287294"/>
                </a:cxn>
                <a:cxn ang="0">
                  <a:pos x="29144" y="307643"/>
                </a:cxn>
                <a:cxn ang="0">
                  <a:pos x="9267" y="375336"/>
                </a:cxn>
                <a:cxn ang="0">
                  <a:pos x="134379" y="500448"/>
                </a:cxn>
                <a:cxn ang="0">
                  <a:pos x="143924" y="500089"/>
                </a:cxn>
                <a:cxn ang="0">
                  <a:pos x="278027" y="556054"/>
                </a:cxn>
                <a:cxn ang="0">
                  <a:pos x="411233" y="500999"/>
                </a:cxn>
                <a:cxn ang="0">
                  <a:pos x="449477" y="509716"/>
                </a:cxn>
                <a:cxn ang="0">
                  <a:pos x="537518" y="421674"/>
                </a:cxn>
                <a:cxn ang="0">
                  <a:pos x="507050" y="355063"/>
                </a:cxn>
                <a:cxn ang="0">
                  <a:pos x="556054" y="245590"/>
                </a:cxn>
                <a:cxn ang="0">
                  <a:pos x="518886" y="147820"/>
                </a:cxn>
                <a:cxn ang="0">
                  <a:pos x="518983" y="143647"/>
                </a:cxn>
                <a:cxn ang="0">
                  <a:pos x="430941" y="55605"/>
                </a:cxn>
                <a:cxn ang="0">
                  <a:pos x="415207" y="57007"/>
                </a:cxn>
                <a:cxn ang="0">
                  <a:pos x="268759" y="0"/>
                </a:cxn>
                <a:cxn ang="0">
                  <a:pos x="98217" y="83412"/>
                </a:cxn>
              </a:cxnLst>
              <a:rect l="txL" t="txT" r="txR" b="txB"/>
              <a:pathLst>
                <a:path w="556054" h="556054">
                  <a:moveTo>
                    <a:pt x="98217" y="83412"/>
                  </a:moveTo>
                  <a:cubicBezTo>
                    <a:pt x="97914" y="83409"/>
                    <a:pt x="97612" y="83408"/>
                    <a:pt x="97309" y="83408"/>
                  </a:cubicBezTo>
                  <a:cubicBezTo>
                    <a:pt x="43566" y="83408"/>
                    <a:pt x="0" y="126974"/>
                    <a:pt x="0" y="180717"/>
                  </a:cubicBezTo>
                  <a:cubicBezTo>
                    <a:pt x="0" y="209204"/>
                    <a:pt x="12240" y="234832"/>
                    <a:pt x="31749" y="252628"/>
                  </a:cubicBezTo>
                  <a:cubicBezTo>
                    <a:pt x="29169" y="263749"/>
                    <a:pt x="27802" y="275357"/>
                    <a:pt x="27802" y="287294"/>
                  </a:cubicBezTo>
                  <a:cubicBezTo>
                    <a:pt x="27802" y="294198"/>
                    <a:pt x="28259" y="300991"/>
                    <a:pt x="29144" y="307643"/>
                  </a:cubicBezTo>
                  <a:cubicBezTo>
                    <a:pt x="16565" y="327157"/>
                    <a:pt x="9267" y="350394"/>
                    <a:pt x="9267" y="375336"/>
                  </a:cubicBezTo>
                  <a:cubicBezTo>
                    <a:pt x="9267" y="444433"/>
                    <a:pt x="65282" y="500448"/>
                    <a:pt x="134379" y="500448"/>
                  </a:cubicBezTo>
                  <a:cubicBezTo>
                    <a:pt x="137590" y="500448"/>
                    <a:pt x="140774" y="500327"/>
                    <a:pt x="143924" y="500089"/>
                  </a:cubicBezTo>
                  <a:cubicBezTo>
                    <a:pt x="177677" y="534570"/>
                    <a:pt x="225279" y="556054"/>
                    <a:pt x="278027" y="556054"/>
                  </a:cubicBezTo>
                  <a:cubicBezTo>
                    <a:pt x="330310" y="556054"/>
                    <a:pt x="377536" y="534948"/>
                    <a:pt x="411233" y="500999"/>
                  </a:cubicBezTo>
                  <a:cubicBezTo>
                    <a:pt x="422799" y="506584"/>
                    <a:pt x="435772" y="509716"/>
                    <a:pt x="449477" y="509716"/>
                  </a:cubicBezTo>
                  <a:cubicBezTo>
                    <a:pt x="498101" y="509716"/>
                    <a:pt x="537518" y="470298"/>
                    <a:pt x="537518" y="421674"/>
                  </a:cubicBezTo>
                  <a:cubicBezTo>
                    <a:pt x="537518" y="395062"/>
                    <a:pt x="525712" y="371207"/>
                    <a:pt x="507050" y="355063"/>
                  </a:cubicBezTo>
                  <a:cubicBezTo>
                    <a:pt x="537033" y="328715"/>
                    <a:pt x="556054" y="289448"/>
                    <a:pt x="556054" y="245590"/>
                  </a:cubicBezTo>
                  <a:cubicBezTo>
                    <a:pt x="556054" y="207823"/>
                    <a:pt x="541949" y="173461"/>
                    <a:pt x="518886" y="147820"/>
                  </a:cubicBezTo>
                  <a:cubicBezTo>
                    <a:pt x="518951" y="146436"/>
                    <a:pt x="518983" y="145045"/>
                    <a:pt x="518983" y="143647"/>
                  </a:cubicBezTo>
                  <a:cubicBezTo>
                    <a:pt x="518983" y="95023"/>
                    <a:pt x="479566" y="55605"/>
                    <a:pt x="430941" y="55605"/>
                  </a:cubicBezTo>
                  <a:cubicBezTo>
                    <a:pt x="425571" y="55605"/>
                    <a:pt x="420312" y="56086"/>
                    <a:pt x="415207" y="57007"/>
                  </a:cubicBezTo>
                  <a:cubicBezTo>
                    <a:pt x="377018" y="21669"/>
                    <a:pt x="325476" y="0"/>
                    <a:pt x="268759" y="0"/>
                  </a:cubicBezTo>
                  <a:cubicBezTo>
                    <a:pt x="199021" y="0"/>
                    <a:pt x="137105" y="32762"/>
                    <a:pt x="98217" y="83412"/>
                  </a:cubicBezTo>
                  <a:close/>
                </a:path>
              </a:pathLst>
            </a:custGeom>
            <a:noFill/>
            <a:ln w="13901" cap="flat" cmpd="sng">
              <a:solidFill>
                <a:srgbClr val="484848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1" name="Rounded Rectangle 10"/>
            <p:cNvSpPr/>
            <p:nvPr/>
          </p:nvSpPr>
          <p:spPr>
            <a:xfrm>
              <a:off x="3206578" y="1649627"/>
              <a:ext cx="148281" cy="148281"/>
            </a:xfrm>
            <a:custGeom>
              <a:avLst/>
              <a:gdLst>
                <a:gd name="txL" fmla="*/ 0 w 148281"/>
                <a:gd name="txT" fmla="*/ 0 h 148281"/>
                <a:gd name="txR" fmla="*/ 148281 w 148281"/>
                <a:gd name="txB" fmla="*/ 148281 h 148281"/>
              </a:gdLst>
              <a:ahLst/>
              <a:cxnLst>
                <a:cxn ang="0">
                  <a:pos x="0" y="74140"/>
                </a:cxn>
                <a:cxn ang="0">
                  <a:pos x="74140" y="148281"/>
                </a:cxn>
                <a:cxn ang="0">
                  <a:pos x="148281" y="74140"/>
                </a:cxn>
                <a:cxn ang="0">
                  <a:pos x="74140" y="0"/>
                </a:cxn>
                <a:cxn ang="0">
                  <a:pos x="0" y="74140"/>
                </a:cxn>
              </a:cxnLst>
              <a:rect l="txL" t="txT" r="txR" b="txB"/>
              <a:pathLst>
                <a:path w="148281" h="148281">
                  <a:moveTo>
                    <a:pt x="0" y="74140"/>
                  </a:moveTo>
                  <a:cubicBezTo>
                    <a:pt x="0" y="115087"/>
                    <a:pt x="33193" y="148281"/>
                    <a:pt x="74140" y="148281"/>
                  </a:cubicBezTo>
                  <a:cubicBezTo>
                    <a:pt x="115087" y="148281"/>
                    <a:pt x="148281" y="115087"/>
                    <a:pt x="148281" y="74140"/>
                  </a:cubicBezTo>
                  <a:cubicBezTo>
                    <a:pt x="148281" y="33193"/>
                    <a:pt x="115087" y="0"/>
                    <a:pt x="74140" y="0"/>
                  </a:cubicBezTo>
                  <a:cubicBezTo>
                    <a:pt x="33193" y="0"/>
                    <a:pt x="0" y="33193"/>
                    <a:pt x="0" y="74140"/>
                  </a:cubicBezTo>
                </a:path>
              </a:pathLst>
            </a:custGeom>
            <a:noFill/>
            <a:ln w="13901" cap="flat" cmpd="sng">
              <a:solidFill>
                <a:srgbClr val="484848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2" name="Rounded Rectangle 11"/>
            <p:cNvSpPr/>
            <p:nvPr/>
          </p:nvSpPr>
          <p:spPr>
            <a:xfrm>
              <a:off x="3447535" y="1631091"/>
              <a:ext cx="74140" cy="74140"/>
            </a:xfrm>
            <a:custGeom>
              <a:avLst/>
              <a:gdLst>
                <a:gd name="txL" fmla="*/ 0 w 74140"/>
                <a:gd name="txT" fmla="*/ 0 h 74140"/>
                <a:gd name="txR" fmla="*/ 74140 w 74140"/>
                <a:gd name="txB" fmla="*/ 74140 h 74140"/>
              </a:gdLst>
              <a:ahLst/>
              <a:cxnLst>
                <a:cxn ang="0">
                  <a:pos x="74140" y="37070"/>
                </a:cxn>
                <a:cxn ang="0">
                  <a:pos x="37070" y="0"/>
                </a:cxn>
                <a:cxn ang="0">
                  <a:pos x="0" y="37070"/>
                </a:cxn>
                <a:cxn ang="0">
                  <a:pos x="37070" y="74140"/>
                </a:cxn>
                <a:cxn ang="0">
                  <a:pos x="74140" y="37070"/>
                </a:cxn>
              </a:cxnLst>
              <a:rect l="txL" t="txT" r="txR" b="txB"/>
              <a:pathLst>
                <a:path w="74140" h="74140">
                  <a:moveTo>
                    <a:pt x="74140" y="37070"/>
                  </a:moveTo>
                  <a:cubicBezTo>
                    <a:pt x="74140" y="16597"/>
                    <a:pt x="57543" y="0"/>
                    <a:pt x="37070" y="0"/>
                  </a:cubicBezTo>
                  <a:cubicBezTo>
                    <a:pt x="16597" y="0"/>
                    <a:pt x="0" y="16597"/>
                    <a:pt x="0" y="37070"/>
                  </a:cubicBezTo>
                  <a:cubicBezTo>
                    <a:pt x="0" y="57543"/>
                    <a:pt x="16597" y="74140"/>
                    <a:pt x="37070" y="74140"/>
                  </a:cubicBezTo>
                  <a:cubicBezTo>
                    <a:pt x="57543" y="74140"/>
                    <a:pt x="74140" y="57543"/>
                    <a:pt x="74140" y="37070"/>
                  </a:cubicBezTo>
                  <a:close/>
                </a:path>
              </a:pathLst>
            </a:custGeom>
            <a:noFill/>
            <a:ln w="13901" cap="flat" cmpd="sng">
              <a:solidFill>
                <a:srgbClr val="484848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" name="TextBox 13"/>
          <p:cNvSpPr txBox="1"/>
          <p:nvPr/>
        </p:nvSpPr>
        <p:spPr>
          <a:xfrm>
            <a:off x="3740150" y="1358900"/>
            <a:ext cx="1846263" cy="5540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lstStyle>
            <a:lvl1pPr marL="469900" indent="-469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908050" indent="-43688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defTabSz="457200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难点分析</a:t>
            </a:r>
            <a:endParaRPr lang="zh-CN" altLang="zh-CN" sz="3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TextBox 14"/>
          <p:cNvSpPr txBox="1"/>
          <p:nvPr/>
        </p:nvSpPr>
        <p:spPr>
          <a:xfrm>
            <a:off x="131763" y="2538413"/>
            <a:ext cx="2962275" cy="3238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lstStyle>
            <a:lvl1pPr marL="469900" indent="-469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908050" indent="-43688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r" defTabSz="457200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100" dirty="0">
                <a:solidFill>
                  <a:srgbClr val="4E88E7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高维度约束下的资源分配</a:t>
            </a:r>
          </a:p>
        </p:txBody>
      </p:sp>
      <p:sp>
        <p:nvSpPr>
          <p:cNvPr id="11" name="TextBox 15"/>
          <p:cNvSpPr txBox="1"/>
          <p:nvPr/>
        </p:nvSpPr>
        <p:spPr>
          <a:xfrm>
            <a:off x="6330950" y="2538413"/>
            <a:ext cx="2424113" cy="3238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lstStyle>
            <a:lvl1pPr marL="469900" indent="-469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908050" indent="-43688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457200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100" dirty="0">
                <a:solidFill>
                  <a:srgbClr val="E0CB15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边际收益的动态变化</a:t>
            </a:r>
            <a:endParaRPr lang="zh-CN" altLang="zh-CN" sz="2100" dirty="0">
              <a:solidFill>
                <a:srgbClr val="E0CB15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2" name="TextBox 1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07950" y="2958132"/>
            <a:ext cx="2766413" cy="1581138"/>
          </a:xfrm>
          <a:prstGeom prst="rect">
            <a:avLst/>
          </a:prstGeom>
          <a:blipFill>
            <a:blip r:embed="rId2"/>
            <a:stretch>
              <a:fillRect l="-4636" t="-3846" r="-3753" b="-6923"/>
            </a:stretch>
          </a:blipFill>
          <a:ln>
            <a:noFill/>
          </a:ln>
        </p:spPr>
        <p:txBody>
          <a:bodyPr/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kern="1200" cap="none" spc="0" normalizeH="0" baseline="0" noProof="0">
                <a:noFill/>
                <a:latin typeface="Times New Roman" panose="02020603050405020304" pitchFamily="18" charset="0"/>
                <a:ea typeface="华文新魏" panose="02010800040101010101" pitchFamily="2" charset="-122"/>
                <a:cs typeface="+mn-cs"/>
              </a:rPr>
              <a:t> </a:t>
            </a:r>
          </a:p>
        </p:txBody>
      </p:sp>
      <p:sp>
        <p:nvSpPr>
          <p:cNvPr id="13" name="TextBox 1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387148" y="2958131"/>
            <a:ext cx="2561760" cy="1694375"/>
          </a:xfrm>
          <a:prstGeom prst="rect">
            <a:avLst/>
          </a:prstGeom>
          <a:blipFill>
            <a:blip r:embed="rId3"/>
            <a:stretch>
              <a:fillRect l="-5000" t="-3597" r="-12381" b="-6475"/>
            </a:stretch>
          </a:blipFill>
          <a:ln>
            <a:noFill/>
          </a:ln>
        </p:spPr>
        <p:txBody>
          <a:bodyPr/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kern="1200" cap="none" spc="0" normalizeH="0" baseline="0" noProof="0">
                <a:noFill/>
                <a:latin typeface="Times New Roman" panose="02020603050405020304" pitchFamily="18" charset="0"/>
                <a:ea typeface="华文新魏" panose="02010800040101010101" pitchFamily="2" charset="-122"/>
                <a:cs typeface="+mn-cs"/>
              </a:rPr>
              <a:t> </a:t>
            </a:r>
          </a:p>
        </p:txBody>
      </p:sp>
      <p:sp>
        <p:nvSpPr>
          <p:cNvPr id="14" name="TextBox 18"/>
          <p:cNvSpPr txBox="1"/>
          <p:nvPr/>
        </p:nvSpPr>
        <p:spPr>
          <a:xfrm>
            <a:off x="3757613" y="4129088"/>
            <a:ext cx="1885950" cy="3238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lstStyle>
            <a:lvl1pPr marL="469900" indent="-469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908050" indent="-43688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defTabSz="457200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100" dirty="0">
                <a:solidFill>
                  <a:srgbClr val="3CC58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动态更新的效率</a:t>
            </a:r>
            <a:endParaRPr lang="zh-CN" altLang="zh-CN" sz="2100" dirty="0">
              <a:solidFill>
                <a:srgbClr val="3CC583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5" name="TextBox 19"/>
          <p:cNvSpPr txBox="1"/>
          <p:nvPr/>
        </p:nvSpPr>
        <p:spPr>
          <a:xfrm>
            <a:off x="3268663" y="4630738"/>
            <a:ext cx="2854325" cy="98583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469900" indent="-469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908050" indent="-43688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defTabSz="457200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1600" dirty="0">
                <a:latin typeface="Times New Roman" panose="02020603050405020304" pitchFamily="18" charset="0"/>
                <a:ea typeface="楷体_GB2312" pitchFamily="49" charset="-122"/>
              </a:rPr>
              <a:t>当烧杯参数 </a:t>
            </a:r>
            <a:r>
              <a:rPr lang="en-US" altLang="zh-CN" sz="1600" i="1" dirty="0">
                <a:latin typeface="Times New Roman" panose="02020603050405020304" pitchFamily="18" charset="0"/>
                <a:ea typeface="楷体_GB2312" pitchFamily="49" charset="-122"/>
              </a:rPr>
              <a:t>lᵢ</a:t>
            </a:r>
            <a:r>
              <a:rPr lang="zh-CN" altLang="en-US" sz="1600" dirty="0">
                <a:latin typeface="Times New Roman" panose="02020603050405020304" pitchFamily="18" charset="0"/>
                <a:ea typeface="楷体_GB2312" pitchFamily="49" charset="-122"/>
              </a:rPr>
              <a:t> 发生多次变化时，若每次重新优化将极耗时。需设计增量更新策略，在原分配结果上局部调整以提升计算效率。</a:t>
            </a:r>
            <a:endParaRPr lang="zh-CN" altLang="zh-CN" sz="1600" dirty="0">
              <a:solidFill>
                <a:srgbClr val="484848"/>
              </a:solidFill>
              <a:latin typeface="Roboto" pitchFamily="2" charset="0"/>
              <a:ea typeface="楷体_GB2312" pitchFamily="49" charset="-122"/>
            </a:endParaRPr>
          </a:p>
        </p:txBody>
      </p:sp>
      <p:sp>
        <p:nvSpPr>
          <p:cNvPr id="16" name="Rounded Rectangle 20"/>
          <p:cNvSpPr/>
          <p:nvPr/>
        </p:nvSpPr>
        <p:spPr>
          <a:xfrm>
            <a:off x="4427538" y="2133600"/>
            <a:ext cx="546100" cy="636588"/>
          </a:xfrm>
          <a:custGeom>
            <a:avLst/>
            <a:gdLst>
              <a:gd name="txL" fmla="*/ 0 w 544932"/>
              <a:gd name="txT" fmla="*/ 0 h 636709"/>
              <a:gd name="txR" fmla="*/ 544932 w 544932"/>
              <a:gd name="txB" fmla="*/ 636709 h 636709"/>
            </a:gdLst>
            <a:ahLst/>
            <a:cxnLst>
              <a:cxn ang="0">
                <a:pos x="279220" y="252908"/>
              </a:cxn>
              <a:cxn ang="0">
                <a:pos x="167532" y="239013"/>
              </a:cxn>
              <a:cxn ang="0">
                <a:pos x="2792" y="308491"/>
              </a:cxn>
              <a:cxn ang="0">
                <a:pos x="0" y="272362"/>
              </a:cxn>
              <a:cxn ang="0">
                <a:pos x="273635" y="0"/>
              </a:cxn>
              <a:cxn ang="0">
                <a:pos x="547271" y="272362"/>
              </a:cxn>
              <a:cxn ang="0">
                <a:pos x="413245" y="505817"/>
              </a:cxn>
              <a:cxn ang="0">
                <a:pos x="221980" y="606035"/>
              </a:cxn>
              <a:cxn ang="0">
                <a:pos x="256184" y="490337"/>
              </a:cxn>
              <a:cxn ang="0">
                <a:pos x="345087" y="456068"/>
              </a:cxn>
              <a:cxn ang="0">
                <a:pos x="369632" y="404625"/>
              </a:cxn>
              <a:cxn ang="0">
                <a:pos x="369632" y="404625"/>
              </a:cxn>
              <a:cxn ang="0">
                <a:pos x="347913" y="380039"/>
              </a:cxn>
              <a:cxn ang="0">
                <a:pos x="315043" y="378834"/>
              </a:cxn>
              <a:cxn ang="0">
                <a:pos x="151476" y="441922"/>
              </a:cxn>
              <a:cxn ang="0">
                <a:pos x="120762" y="422468"/>
              </a:cxn>
              <a:cxn ang="0">
                <a:pos x="119673" y="396149"/>
              </a:cxn>
              <a:cxn ang="0">
                <a:pos x="106156" y="368371"/>
              </a:cxn>
              <a:cxn ang="0">
                <a:pos x="76534" y="359241"/>
              </a:cxn>
              <a:cxn ang="0">
                <a:pos x="76534" y="359241"/>
              </a:cxn>
              <a:cxn ang="0">
                <a:pos x="41883" y="397732"/>
              </a:cxn>
              <a:cxn ang="0">
                <a:pos x="41883" y="511403"/>
              </a:cxn>
              <a:cxn ang="0">
                <a:pos x="178700" y="619792"/>
              </a:cxn>
              <a:cxn ang="0">
                <a:pos x="221980" y="606035"/>
              </a:cxn>
              <a:cxn ang="0">
                <a:pos x="141703" y="141739"/>
              </a:cxn>
              <a:cxn ang="0">
                <a:pos x="131233" y="131317"/>
              </a:cxn>
              <a:cxn ang="0">
                <a:pos x="141703" y="120895"/>
              </a:cxn>
              <a:cxn ang="0">
                <a:pos x="141703" y="120895"/>
              </a:cxn>
              <a:cxn ang="0">
                <a:pos x="152174" y="131317"/>
              </a:cxn>
              <a:cxn ang="0">
                <a:pos x="141703" y="141739"/>
              </a:cxn>
              <a:cxn ang="0">
                <a:pos x="290389" y="141739"/>
              </a:cxn>
              <a:cxn ang="0">
                <a:pos x="279918" y="131317"/>
              </a:cxn>
              <a:cxn ang="0">
                <a:pos x="290389" y="120895"/>
              </a:cxn>
              <a:cxn ang="0">
                <a:pos x="290389" y="120895"/>
              </a:cxn>
              <a:cxn ang="0">
                <a:pos x="300859" y="131317"/>
              </a:cxn>
              <a:cxn ang="0">
                <a:pos x="290389" y="141739"/>
              </a:cxn>
            </a:cxnLst>
            <a:rect l="txL" t="txT" r="txR" b="txB"/>
            <a:pathLst>
              <a:path w="544932" h="636709">
                <a:moveTo>
                  <a:pt x="278027" y="253004"/>
                </a:moveTo>
                <a:cubicBezTo>
                  <a:pt x="250224" y="225201"/>
                  <a:pt x="194618" y="211300"/>
                  <a:pt x="166816" y="239103"/>
                </a:cubicBezTo>
                <a:moveTo>
                  <a:pt x="2780" y="308609"/>
                </a:moveTo>
                <a:cubicBezTo>
                  <a:pt x="0" y="297488"/>
                  <a:pt x="0" y="286367"/>
                  <a:pt x="0" y="272466"/>
                </a:cubicBezTo>
                <a:cubicBezTo>
                  <a:pt x="0" y="122331"/>
                  <a:pt x="122331" y="0"/>
                  <a:pt x="272466" y="0"/>
                </a:cubicBezTo>
                <a:cubicBezTo>
                  <a:pt x="422601" y="0"/>
                  <a:pt x="544932" y="122331"/>
                  <a:pt x="544932" y="272466"/>
                </a:cubicBezTo>
                <a:cubicBezTo>
                  <a:pt x="544932" y="372556"/>
                  <a:pt x="492107" y="458744"/>
                  <a:pt x="411479" y="506009"/>
                </a:cubicBezTo>
                <a:moveTo>
                  <a:pt x="221031" y="606265"/>
                </a:moveTo>
                <a:cubicBezTo>
                  <a:pt x="276636" y="584023"/>
                  <a:pt x="266210" y="535007"/>
                  <a:pt x="255089" y="490523"/>
                </a:cubicBezTo>
                <a:lnTo>
                  <a:pt x="343613" y="456242"/>
                </a:lnTo>
                <a:cubicBezTo>
                  <a:pt x="364134" y="448300"/>
                  <a:pt x="374866" y="425701"/>
                  <a:pt x="368052" y="404779"/>
                </a:cubicBezTo>
                <a:cubicBezTo>
                  <a:pt x="364528" y="393958"/>
                  <a:pt x="356707" y="385063"/>
                  <a:pt x="346426" y="380183"/>
                </a:cubicBezTo>
                <a:cubicBezTo>
                  <a:pt x="336145" y="375303"/>
                  <a:pt x="324309" y="374867"/>
                  <a:pt x="313697" y="378978"/>
                </a:cubicBezTo>
                <a:lnTo>
                  <a:pt x="150829" y="442090"/>
                </a:lnTo>
                <a:cubicBezTo>
                  <a:pt x="136928" y="447651"/>
                  <a:pt x="120246" y="436530"/>
                  <a:pt x="120246" y="422628"/>
                </a:cubicBezTo>
                <a:lnTo>
                  <a:pt x="119162" y="396299"/>
                </a:lnTo>
                <a:cubicBezTo>
                  <a:pt x="118718" y="385572"/>
                  <a:pt x="113844" y="375510"/>
                  <a:pt x="105702" y="368511"/>
                </a:cubicBezTo>
                <a:cubicBezTo>
                  <a:pt x="97559" y="361513"/>
                  <a:pt x="86879" y="358205"/>
                  <a:pt x="76207" y="359377"/>
                </a:cubicBezTo>
                <a:cubicBezTo>
                  <a:pt x="56574" y="361545"/>
                  <a:pt x="41712" y="378132"/>
                  <a:pt x="41704" y="397884"/>
                </a:cubicBezTo>
                <a:lnTo>
                  <a:pt x="41704" y="511597"/>
                </a:lnTo>
                <a:cubicBezTo>
                  <a:pt x="41704" y="583884"/>
                  <a:pt x="108430" y="636709"/>
                  <a:pt x="177937" y="620028"/>
                </a:cubicBezTo>
                <a:cubicBezTo>
                  <a:pt x="177937" y="620028"/>
                  <a:pt x="207130" y="611826"/>
                  <a:pt x="221031" y="606265"/>
                </a:cubicBezTo>
                <a:close/>
                <a:moveTo>
                  <a:pt x="141098" y="141793"/>
                </a:moveTo>
                <a:cubicBezTo>
                  <a:pt x="135340" y="141793"/>
                  <a:pt x="130672" y="137125"/>
                  <a:pt x="130672" y="131367"/>
                </a:cubicBezTo>
                <a:cubicBezTo>
                  <a:pt x="130672" y="125609"/>
                  <a:pt x="135340" y="120941"/>
                  <a:pt x="141098" y="120941"/>
                </a:cubicBezTo>
                <a:moveTo>
                  <a:pt x="141098" y="120941"/>
                </a:moveTo>
                <a:cubicBezTo>
                  <a:pt x="146856" y="120941"/>
                  <a:pt x="151524" y="125609"/>
                  <a:pt x="151524" y="131367"/>
                </a:cubicBezTo>
                <a:cubicBezTo>
                  <a:pt x="151524" y="137125"/>
                  <a:pt x="146856" y="141793"/>
                  <a:pt x="141098" y="141793"/>
                </a:cubicBezTo>
                <a:moveTo>
                  <a:pt x="289148" y="141793"/>
                </a:moveTo>
                <a:cubicBezTo>
                  <a:pt x="283389" y="141793"/>
                  <a:pt x="278722" y="137125"/>
                  <a:pt x="278722" y="131367"/>
                </a:cubicBezTo>
                <a:cubicBezTo>
                  <a:pt x="278722" y="125609"/>
                  <a:pt x="283389" y="120941"/>
                  <a:pt x="289148" y="120941"/>
                </a:cubicBezTo>
                <a:moveTo>
                  <a:pt x="289148" y="120941"/>
                </a:moveTo>
                <a:cubicBezTo>
                  <a:pt x="294906" y="120941"/>
                  <a:pt x="299574" y="125609"/>
                  <a:pt x="299574" y="131367"/>
                </a:cubicBezTo>
                <a:cubicBezTo>
                  <a:pt x="299574" y="137125"/>
                  <a:pt x="294906" y="141793"/>
                  <a:pt x="289148" y="141793"/>
                </a:cubicBezTo>
              </a:path>
            </a:pathLst>
          </a:custGeom>
          <a:noFill/>
          <a:ln w="13901" cap="flat" cmpd="sng">
            <a:solidFill>
              <a:srgbClr val="484848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Rounded Rectangle 21"/>
          <p:cNvSpPr/>
          <p:nvPr/>
        </p:nvSpPr>
        <p:spPr>
          <a:xfrm>
            <a:off x="3254375" y="2613025"/>
            <a:ext cx="323850" cy="322263"/>
          </a:xfrm>
          <a:custGeom>
            <a:avLst/>
            <a:gdLst>
              <a:gd name="txL" fmla="*/ 0 w 323206"/>
              <a:gd name="txT" fmla="*/ 0 h 323206"/>
              <a:gd name="txR" fmla="*/ 323206 w 323206"/>
              <a:gd name="txB" fmla="*/ 323206 h 323206"/>
            </a:gdLst>
            <a:ahLst/>
            <a:cxnLst>
              <a:cxn ang="0">
                <a:pos x="217029" y="321323"/>
              </a:cxn>
              <a:cxn ang="0">
                <a:pos x="119330" y="321323"/>
              </a:cxn>
              <a:cxn ang="0">
                <a:pos x="133288" y="259132"/>
              </a:cxn>
              <a:cxn ang="0">
                <a:pos x="203071" y="259132"/>
              </a:cxn>
              <a:cxn ang="0">
                <a:pos x="217029" y="321323"/>
              </a:cxn>
              <a:cxn ang="0">
                <a:pos x="84439" y="321323"/>
              </a:cxn>
              <a:cxn ang="0">
                <a:pos x="251920" y="321323"/>
              </a:cxn>
              <a:cxn ang="0">
                <a:pos x="324495" y="217670"/>
              </a:cxn>
              <a:cxn ang="0">
                <a:pos x="282625" y="259132"/>
              </a:cxn>
              <a:cxn ang="0">
                <a:pos x="52338" y="259132"/>
              </a:cxn>
              <a:cxn ang="0">
                <a:pos x="10468" y="217670"/>
              </a:cxn>
              <a:cxn ang="0">
                <a:pos x="10468" y="51826"/>
              </a:cxn>
              <a:cxn ang="0">
                <a:pos x="52338" y="10366"/>
              </a:cxn>
              <a:cxn ang="0">
                <a:pos x="282625" y="10366"/>
              </a:cxn>
              <a:cxn ang="0">
                <a:pos x="324495" y="51826"/>
              </a:cxn>
              <a:cxn ang="0">
                <a:pos x="324495" y="217670"/>
              </a:cxn>
              <a:cxn ang="0">
                <a:pos x="168179" y="10366"/>
              </a:cxn>
              <a:cxn ang="0">
                <a:pos x="168179" y="259132"/>
              </a:cxn>
              <a:cxn ang="0">
                <a:pos x="10468" y="130602"/>
              </a:cxn>
              <a:cxn ang="0">
                <a:pos x="324495" y="130602"/>
              </a:cxn>
              <a:cxn ang="0">
                <a:pos x="0" y="0"/>
              </a:cxn>
              <a:cxn ang="0">
                <a:pos x="52338" y="84995"/>
              </a:cxn>
              <a:cxn ang="0">
                <a:pos x="77460" y="61501"/>
              </a:cxn>
              <a:cxn ang="0">
                <a:pos x="98395" y="82231"/>
              </a:cxn>
              <a:cxn ang="0">
                <a:pos x="126309" y="54590"/>
              </a:cxn>
              <a:cxn ang="0">
                <a:pos x="0" y="0"/>
              </a:cxn>
              <a:cxn ang="0">
                <a:pos x="205862" y="51826"/>
              </a:cxn>
              <a:cxn ang="0">
                <a:pos x="230984" y="82231"/>
              </a:cxn>
              <a:cxn ang="0">
                <a:pos x="258899" y="57354"/>
              </a:cxn>
              <a:cxn ang="0">
                <a:pos x="282625" y="84995"/>
              </a:cxn>
              <a:cxn ang="0">
                <a:pos x="56524" y="213523"/>
              </a:cxn>
              <a:cxn ang="0">
                <a:pos x="73273" y="181737"/>
              </a:cxn>
              <a:cxn ang="0">
                <a:pos x="108165" y="181737"/>
              </a:cxn>
              <a:cxn ang="0">
                <a:pos x="126309" y="167917"/>
              </a:cxn>
              <a:cxn ang="0">
                <a:pos x="0" y="0"/>
              </a:cxn>
              <a:cxn ang="0">
                <a:pos x="205862" y="203849"/>
              </a:cxn>
              <a:cxn ang="0">
                <a:pos x="230984" y="178973"/>
              </a:cxn>
              <a:cxn ang="0">
                <a:pos x="258899" y="206614"/>
              </a:cxn>
              <a:cxn ang="0">
                <a:pos x="286811" y="178973"/>
              </a:cxn>
            </a:cxnLst>
            <a:rect l="txL" t="txT" r="txR" b="txB"/>
            <a:pathLst>
              <a:path w="323206" h="323206">
                <a:moveTo>
                  <a:pt x="216166" y="323206"/>
                </a:moveTo>
                <a:lnTo>
                  <a:pt x="118856" y="323206"/>
                </a:lnTo>
                <a:lnTo>
                  <a:pt x="132758" y="260650"/>
                </a:lnTo>
                <a:lnTo>
                  <a:pt x="202264" y="260650"/>
                </a:lnTo>
                <a:lnTo>
                  <a:pt x="216166" y="323206"/>
                </a:lnTo>
                <a:close/>
                <a:moveTo>
                  <a:pt x="84103" y="323206"/>
                </a:moveTo>
                <a:lnTo>
                  <a:pt x="250919" y="323206"/>
                </a:lnTo>
                <a:moveTo>
                  <a:pt x="323206" y="218946"/>
                </a:moveTo>
                <a:cubicBezTo>
                  <a:pt x="323206" y="242578"/>
                  <a:pt x="305134" y="260650"/>
                  <a:pt x="281502" y="260650"/>
                </a:cubicBezTo>
                <a:lnTo>
                  <a:pt x="52130" y="260650"/>
                </a:lnTo>
                <a:cubicBezTo>
                  <a:pt x="28497" y="260650"/>
                  <a:pt x="10426" y="242578"/>
                  <a:pt x="10426" y="218946"/>
                </a:cubicBezTo>
                <a:lnTo>
                  <a:pt x="10426" y="52130"/>
                </a:lnTo>
                <a:cubicBezTo>
                  <a:pt x="10426" y="28497"/>
                  <a:pt x="28497" y="10426"/>
                  <a:pt x="52130" y="10426"/>
                </a:cubicBezTo>
                <a:lnTo>
                  <a:pt x="281502" y="10426"/>
                </a:lnTo>
                <a:cubicBezTo>
                  <a:pt x="305134" y="10426"/>
                  <a:pt x="323206" y="28497"/>
                  <a:pt x="323206" y="52130"/>
                </a:cubicBezTo>
                <a:lnTo>
                  <a:pt x="323206" y="218946"/>
                </a:lnTo>
                <a:close/>
                <a:moveTo>
                  <a:pt x="167511" y="10426"/>
                </a:moveTo>
                <a:lnTo>
                  <a:pt x="167511" y="260650"/>
                </a:lnTo>
                <a:moveTo>
                  <a:pt x="10426" y="131367"/>
                </a:moveTo>
                <a:lnTo>
                  <a:pt x="323206" y="131367"/>
                </a:lnTo>
                <a:moveTo>
                  <a:pt x="0" y="0"/>
                </a:moveTo>
                <a:moveTo>
                  <a:pt x="52130" y="85493"/>
                </a:moveTo>
                <a:lnTo>
                  <a:pt x="77152" y="61861"/>
                </a:lnTo>
                <a:lnTo>
                  <a:pt x="98004" y="82713"/>
                </a:lnTo>
                <a:lnTo>
                  <a:pt x="125807" y="54910"/>
                </a:lnTo>
                <a:moveTo>
                  <a:pt x="0" y="0"/>
                </a:moveTo>
                <a:moveTo>
                  <a:pt x="205044" y="52130"/>
                </a:moveTo>
                <a:lnTo>
                  <a:pt x="230067" y="82713"/>
                </a:lnTo>
                <a:lnTo>
                  <a:pt x="257870" y="57690"/>
                </a:lnTo>
                <a:lnTo>
                  <a:pt x="281502" y="85493"/>
                </a:lnTo>
                <a:moveTo>
                  <a:pt x="56300" y="214775"/>
                </a:moveTo>
                <a:lnTo>
                  <a:pt x="72982" y="182802"/>
                </a:lnTo>
                <a:lnTo>
                  <a:pt x="107735" y="182802"/>
                </a:lnTo>
                <a:lnTo>
                  <a:pt x="125807" y="168901"/>
                </a:lnTo>
                <a:moveTo>
                  <a:pt x="0" y="0"/>
                </a:moveTo>
                <a:moveTo>
                  <a:pt x="205044" y="205044"/>
                </a:moveTo>
                <a:lnTo>
                  <a:pt x="230067" y="180022"/>
                </a:lnTo>
                <a:lnTo>
                  <a:pt x="257870" y="207825"/>
                </a:lnTo>
                <a:lnTo>
                  <a:pt x="285672" y="180022"/>
                </a:lnTo>
              </a:path>
            </a:pathLst>
          </a:custGeom>
          <a:noFill/>
          <a:ln w="13901" cap="flat" cmpd="sng">
            <a:solidFill>
              <a:srgbClr val="4E88E7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Rounded Rectangle 22"/>
          <p:cNvSpPr/>
          <p:nvPr/>
        </p:nvSpPr>
        <p:spPr>
          <a:xfrm>
            <a:off x="5826125" y="2627313"/>
            <a:ext cx="306388" cy="304800"/>
          </a:xfrm>
          <a:custGeom>
            <a:avLst/>
            <a:gdLst>
              <a:gd name="txL" fmla="*/ 0 w 305829"/>
              <a:gd name="txT" fmla="*/ 0 h 305829"/>
              <a:gd name="txR" fmla="*/ 305829 w 305829"/>
              <a:gd name="txB" fmla="*/ 305829 h 305829"/>
            </a:gdLst>
            <a:ahLst/>
            <a:cxnLst>
              <a:cxn ang="0">
                <a:pos x="0" y="262350"/>
              </a:cxn>
              <a:cxn ang="0">
                <a:pos x="41856" y="303774"/>
              </a:cxn>
              <a:cxn ang="0">
                <a:pos x="83713" y="262350"/>
              </a:cxn>
              <a:cxn ang="0">
                <a:pos x="41856" y="220927"/>
              </a:cxn>
              <a:cxn ang="0">
                <a:pos x="0" y="262350"/>
              </a:cxn>
              <a:cxn ang="0">
                <a:pos x="111617" y="220927"/>
              </a:cxn>
              <a:cxn ang="0">
                <a:pos x="195330" y="220927"/>
              </a:cxn>
              <a:cxn ang="0">
                <a:pos x="195330" y="303774"/>
              </a:cxn>
              <a:cxn ang="0">
                <a:pos x="111617" y="303774"/>
              </a:cxn>
              <a:cxn ang="0">
                <a:pos x="111617" y="220927"/>
              </a:cxn>
              <a:cxn ang="0">
                <a:pos x="265092" y="220927"/>
              </a:cxn>
              <a:cxn ang="0">
                <a:pos x="223235" y="303774"/>
              </a:cxn>
              <a:cxn ang="0">
                <a:pos x="306948" y="303774"/>
              </a:cxn>
              <a:cxn ang="0">
                <a:pos x="265092" y="220927"/>
              </a:cxn>
              <a:cxn ang="0">
                <a:pos x="174402" y="151887"/>
              </a:cxn>
              <a:cxn ang="0">
                <a:pos x="132545" y="151887"/>
              </a:cxn>
              <a:cxn ang="0">
                <a:pos x="195330" y="75944"/>
              </a:cxn>
              <a:cxn ang="0">
                <a:pos x="153473" y="34519"/>
              </a:cxn>
              <a:cxn ang="0">
                <a:pos x="111617" y="75944"/>
              </a:cxn>
              <a:cxn ang="0">
                <a:pos x="132545" y="110463"/>
              </a:cxn>
              <a:cxn ang="0">
                <a:pos x="132545" y="124271"/>
              </a:cxn>
              <a:cxn ang="0">
                <a:pos x="174402" y="124271"/>
              </a:cxn>
              <a:cxn ang="0">
                <a:pos x="174402" y="110463"/>
              </a:cxn>
              <a:cxn ang="0">
                <a:pos x="195330" y="75944"/>
              </a:cxn>
              <a:cxn ang="0">
                <a:pos x="41856" y="220927"/>
              </a:cxn>
              <a:cxn ang="0">
                <a:pos x="41856" y="186408"/>
              </a:cxn>
              <a:cxn ang="0">
                <a:pos x="48832" y="179503"/>
              </a:cxn>
              <a:cxn ang="0">
                <a:pos x="258116" y="179503"/>
              </a:cxn>
              <a:cxn ang="0">
                <a:pos x="265092" y="186408"/>
              </a:cxn>
              <a:cxn ang="0">
                <a:pos x="265092" y="220927"/>
              </a:cxn>
              <a:cxn ang="0">
                <a:pos x="153473" y="151887"/>
              </a:cxn>
              <a:cxn ang="0">
                <a:pos x="153473" y="220927"/>
              </a:cxn>
              <a:cxn ang="0">
                <a:pos x="153473" y="0"/>
              </a:cxn>
              <a:cxn ang="0">
                <a:pos x="153473" y="13807"/>
              </a:cxn>
              <a:cxn ang="0">
                <a:pos x="207748" y="22231"/>
              </a:cxn>
              <a:cxn ang="0">
                <a:pos x="197842" y="32034"/>
              </a:cxn>
              <a:cxn ang="0">
                <a:pos x="230211" y="69039"/>
              </a:cxn>
              <a:cxn ang="0">
                <a:pos x="216259" y="69039"/>
              </a:cxn>
              <a:cxn ang="0">
                <a:pos x="99200" y="22231"/>
              </a:cxn>
              <a:cxn ang="0">
                <a:pos x="109106" y="32034"/>
              </a:cxn>
              <a:cxn ang="0">
                <a:pos x="76737" y="69039"/>
              </a:cxn>
              <a:cxn ang="0">
                <a:pos x="90688" y="69039"/>
              </a:cxn>
            </a:cxnLst>
            <a:rect l="txL" t="txT" r="txR" b="txB"/>
            <a:pathLst>
              <a:path w="305829" h="305829">
                <a:moveTo>
                  <a:pt x="0" y="264125"/>
                </a:moveTo>
                <a:cubicBezTo>
                  <a:pt x="0" y="287158"/>
                  <a:pt x="18671" y="305829"/>
                  <a:pt x="41704" y="305829"/>
                </a:cubicBezTo>
                <a:cubicBezTo>
                  <a:pt x="64736" y="305829"/>
                  <a:pt x="83408" y="287158"/>
                  <a:pt x="83408" y="264125"/>
                </a:cubicBezTo>
                <a:cubicBezTo>
                  <a:pt x="83408" y="241093"/>
                  <a:pt x="64736" y="222421"/>
                  <a:pt x="41704" y="222421"/>
                </a:cubicBezTo>
                <a:cubicBezTo>
                  <a:pt x="18671" y="222421"/>
                  <a:pt x="0" y="241093"/>
                  <a:pt x="0" y="264125"/>
                </a:cubicBezTo>
                <a:moveTo>
                  <a:pt x="111210" y="222421"/>
                </a:moveTo>
                <a:lnTo>
                  <a:pt x="194618" y="222421"/>
                </a:lnTo>
                <a:lnTo>
                  <a:pt x="194618" y="305829"/>
                </a:lnTo>
                <a:lnTo>
                  <a:pt x="111210" y="305829"/>
                </a:lnTo>
                <a:lnTo>
                  <a:pt x="111210" y="222421"/>
                </a:lnTo>
                <a:close/>
                <a:moveTo>
                  <a:pt x="264125" y="222421"/>
                </a:moveTo>
                <a:lnTo>
                  <a:pt x="222421" y="305829"/>
                </a:lnTo>
                <a:lnTo>
                  <a:pt x="305829" y="305829"/>
                </a:lnTo>
                <a:lnTo>
                  <a:pt x="264125" y="222421"/>
                </a:lnTo>
                <a:close/>
                <a:moveTo>
                  <a:pt x="173766" y="152914"/>
                </a:moveTo>
                <a:lnTo>
                  <a:pt x="132062" y="152914"/>
                </a:lnTo>
                <a:moveTo>
                  <a:pt x="194618" y="76457"/>
                </a:moveTo>
                <a:cubicBezTo>
                  <a:pt x="193965" y="53701"/>
                  <a:pt x="175671" y="35407"/>
                  <a:pt x="152914" y="34753"/>
                </a:cubicBezTo>
                <a:cubicBezTo>
                  <a:pt x="130158" y="35407"/>
                  <a:pt x="111864" y="53701"/>
                  <a:pt x="111210" y="76457"/>
                </a:cubicBezTo>
                <a:cubicBezTo>
                  <a:pt x="111523" y="90915"/>
                  <a:pt x="119453" y="104131"/>
                  <a:pt x="132062" y="111210"/>
                </a:cubicBezTo>
                <a:lnTo>
                  <a:pt x="132062" y="125112"/>
                </a:lnTo>
                <a:lnTo>
                  <a:pt x="173766" y="125112"/>
                </a:lnTo>
                <a:lnTo>
                  <a:pt x="173766" y="111210"/>
                </a:lnTo>
                <a:cubicBezTo>
                  <a:pt x="186376" y="104131"/>
                  <a:pt x="194306" y="90915"/>
                  <a:pt x="194618" y="76457"/>
                </a:cubicBezTo>
                <a:close/>
                <a:moveTo>
                  <a:pt x="41704" y="222421"/>
                </a:moveTo>
                <a:lnTo>
                  <a:pt x="41704" y="187668"/>
                </a:lnTo>
                <a:cubicBezTo>
                  <a:pt x="41704" y="183829"/>
                  <a:pt x="44815" y="180717"/>
                  <a:pt x="48654" y="180717"/>
                </a:cubicBezTo>
                <a:lnTo>
                  <a:pt x="257175" y="180717"/>
                </a:lnTo>
                <a:cubicBezTo>
                  <a:pt x="261013" y="180717"/>
                  <a:pt x="264125" y="183829"/>
                  <a:pt x="264125" y="187668"/>
                </a:cubicBezTo>
                <a:lnTo>
                  <a:pt x="264125" y="222421"/>
                </a:lnTo>
                <a:moveTo>
                  <a:pt x="152914" y="152914"/>
                </a:moveTo>
                <a:lnTo>
                  <a:pt x="152914" y="222421"/>
                </a:lnTo>
                <a:moveTo>
                  <a:pt x="152914" y="0"/>
                </a:moveTo>
                <a:lnTo>
                  <a:pt x="152914" y="13901"/>
                </a:lnTo>
                <a:moveTo>
                  <a:pt x="206991" y="22381"/>
                </a:moveTo>
                <a:lnTo>
                  <a:pt x="197121" y="32251"/>
                </a:lnTo>
                <a:moveTo>
                  <a:pt x="229372" y="69506"/>
                </a:moveTo>
                <a:lnTo>
                  <a:pt x="215470" y="69506"/>
                </a:lnTo>
                <a:moveTo>
                  <a:pt x="98838" y="22381"/>
                </a:moveTo>
                <a:lnTo>
                  <a:pt x="108708" y="32251"/>
                </a:lnTo>
                <a:moveTo>
                  <a:pt x="76457" y="69506"/>
                </a:moveTo>
                <a:lnTo>
                  <a:pt x="90358" y="69506"/>
                </a:lnTo>
              </a:path>
            </a:pathLst>
          </a:custGeom>
          <a:noFill/>
          <a:ln w="13901" cap="flat" cmpd="sng">
            <a:solidFill>
              <a:srgbClr val="E0CB15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" name="Rounded Rectangle 23"/>
          <p:cNvSpPr/>
          <p:nvPr/>
        </p:nvSpPr>
        <p:spPr>
          <a:xfrm>
            <a:off x="4533900" y="3557588"/>
            <a:ext cx="322263" cy="311150"/>
          </a:xfrm>
          <a:custGeom>
            <a:avLst/>
            <a:gdLst>
              <a:gd name="txL" fmla="*/ 0 w 323206"/>
              <a:gd name="txT" fmla="*/ 0 h 311390"/>
              <a:gd name="txR" fmla="*/ 323206 w 323206"/>
              <a:gd name="txB" fmla="*/ 311390 h 311390"/>
            </a:gdLst>
            <a:ahLst/>
            <a:cxnLst>
              <a:cxn ang="0">
                <a:pos x="0" y="0"/>
              </a:cxn>
              <a:cxn ang="0">
                <a:pos x="261895" y="215138"/>
              </a:cxn>
              <a:cxn ang="0">
                <a:pos x="308885" y="202647"/>
              </a:cxn>
              <a:cxn ang="0">
                <a:pos x="321323" y="251226"/>
              </a:cxn>
              <a:cxn ang="0">
                <a:pos x="308885" y="202647"/>
              </a:cxn>
              <a:cxn ang="0">
                <a:pos x="165153" y="310910"/>
              </a:cxn>
              <a:cxn ang="0">
                <a:pos x="29714" y="216527"/>
              </a:cxn>
              <a:cxn ang="0">
                <a:pos x="0" y="0"/>
              </a:cxn>
              <a:cxn ang="0">
                <a:pos x="69792" y="119367"/>
              </a:cxn>
              <a:cxn ang="0">
                <a:pos x="22803" y="130470"/>
              </a:cxn>
              <a:cxn ang="0">
                <a:pos x="10366" y="83280"/>
              </a:cxn>
              <a:cxn ang="0">
                <a:pos x="22803" y="130470"/>
              </a:cxn>
              <a:cxn ang="0">
                <a:pos x="166535" y="22207"/>
              </a:cxn>
              <a:cxn ang="0">
                <a:pos x="301974" y="116591"/>
              </a:cxn>
              <a:cxn ang="0">
                <a:pos x="141657" y="122142"/>
              </a:cxn>
              <a:cxn ang="0">
                <a:pos x="141657" y="202647"/>
              </a:cxn>
              <a:cxn ang="0">
                <a:pos x="196940" y="202647"/>
              </a:cxn>
            </a:cxnLst>
            <a:rect l="txL" t="txT" r="txR" b="txB"/>
            <a:pathLst>
              <a:path w="323206" h="311390">
                <a:moveTo>
                  <a:pt x="0" y="0"/>
                </a:moveTo>
                <a:moveTo>
                  <a:pt x="263430" y="215470"/>
                </a:moveTo>
                <a:lnTo>
                  <a:pt x="310695" y="202959"/>
                </a:lnTo>
                <a:lnTo>
                  <a:pt x="323206" y="251614"/>
                </a:lnTo>
                <a:moveTo>
                  <a:pt x="310695" y="202959"/>
                </a:moveTo>
                <a:cubicBezTo>
                  <a:pt x="292623" y="261345"/>
                  <a:pt x="231457" y="311390"/>
                  <a:pt x="166121" y="311390"/>
                </a:cubicBezTo>
                <a:cubicBezTo>
                  <a:pt x="103565" y="311390"/>
                  <a:pt x="50740" y="271076"/>
                  <a:pt x="29888" y="216861"/>
                </a:cubicBezTo>
                <a:moveTo>
                  <a:pt x="0" y="0"/>
                </a:moveTo>
                <a:moveTo>
                  <a:pt x="70201" y="119551"/>
                </a:moveTo>
                <a:lnTo>
                  <a:pt x="22937" y="130672"/>
                </a:lnTo>
                <a:lnTo>
                  <a:pt x="10426" y="83408"/>
                </a:lnTo>
                <a:moveTo>
                  <a:pt x="22937" y="130672"/>
                </a:moveTo>
                <a:cubicBezTo>
                  <a:pt x="42399" y="73677"/>
                  <a:pt x="103565" y="22241"/>
                  <a:pt x="167511" y="22241"/>
                </a:cubicBezTo>
                <a:cubicBezTo>
                  <a:pt x="230067" y="22241"/>
                  <a:pt x="282892" y="62556"/>
                  <a:pt x="303744" y="116771"/>
                </a:cubicBezTo>
                <a:moveTo>
                  <a:pt x="142488" y="122330"/>
                </a:moveTo>
                <a:lnTo>
                  <a:pt x="142488" y="202959"/>
                </a:lnTo>
                <a:lnTo>
                  <a:pt x="198094" y="202959"/>
                </a:lnTo>
              </a:path>
            </a:pathLst>
          </a:custGeom>
          <a:noFill/>
          <a:ln w="13901" cap="flat" cmpd="sng">
            <a:solidFill>
              <a:srgbClr val="3CC583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566738" y="452438"/>
            <a:ext cx="8001000" cy="74771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+mn-ea"/>
              </a:rPr>
              <a:t>题目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+mn-ea"/>
              </a:rPr>
              <a:t>I 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+mn-ea"/>
              </a:rPr>
              <a:t>研制能源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+mn-ea"/>
              </a:rPr>
              <a:t> 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8689" name="文本框 30"/>
          <p:cNvSpPr txBox="1"/>
          <p:nvPr/>
        </p:nvSpPr>
        <p:spPr>
          <a:xfrm>
            <a:off x="1547813" y="260350"/>
            <a:ext cx="4710112" cy="2619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endParaRPr lang="zh-CN" altLang="en-US" sz="1100" dirty="0">
              <a:latin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66048" y="414269"/>
            <a:ext cx="4415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贺雨萱（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2024210861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zh-CN" altLang="en-US" sz="32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 txBox="1"/>
          <p:nvPr/>
        </p:nvSpPr>
        <p:spPr>
          <a:xfrm>
            <a:off x="566738" y="452438"/>
            <a:ext cx="8001000" cy="74771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+mn-ea"/>
              </a:rPr>
              <a:t>题目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+mn-ea"/>
              </a:rPr>
              <a:t>I 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+mn-ea"/>
              </a:rPr>
              <a:t>研制能源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+mn-ea"/>
              </a:rPr>
              <a:t> 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838" y="1341438"/>
            <a:ext cx="2736850" cy="4727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/>
        </p:nvSpPr>
        <p:spPr>
          <a:xfrm>
            <a:off x="539750" y="1341438"/>
            <a:ext cx="2663825" cy="8921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流程图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666048" y="414269"/>
            <a:ext cx="4415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贺雨萱（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2024210861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zh-CN" altLang="en-US" sz="3200" dirty="0"/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9.65000000000003,&quot;left&quot;:363.85,&quot;top&quot;:152.21244094488188,&quot;width&quot;:1026.3328346456692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9.65000000000003,&quot;left&quot;:363.85,&quot;top&quot;:152.21244094488188,&quot;width&quot;:1026.3328346456692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9.65000000000003,&quot;left&quot;:363.85,&quot;top&quot;:152.21244094488188,&quot;width&quot;:1026.3328346456692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9.65000000000003,&quot;left&quot;:363.85,&quot;top&quot;:152.21244094488188,&quot;width&quot;:1026.3328346456692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9.65000000000003,&quot;left&quot;:363.85,&quot;top&quot;:152.21244094488188,&quot;width&quot;:1026.3328346456692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9.65000000000003,&quot;left&quot;:363.85,&quot;top&quot;:152.21244094488188,&quot;width&quot;:1026.3328346456692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heme/theme1.xml><?xml version="1.0" encoding="utf-8"?>
<a:theme xmlns:a="http://schemas.openxmlformats.org/drawingml/2006/main" name="计算机与信息学院本科毕业设计开题汇报">
  <a:themeElements>
    <a:clrScheme name="zdy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zdy">
      <a:majorFont>
        <a:latin typeface="Verdana"/>
        <a:ea typeface="黑体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812800" marR="0" indent="-812800" algn="ctr" defTabSz="914400" rtl="0" eaLnBrk="1" fontAlgn="base" latinLnBrk="0" hangingPunct="1">
          <a:lnSpc>
            <a:spcPct val="150000"/>
          </a:lnSpc>
          <a:spcBef>
            <a:spcPct val="20000"/>
          </a:spcBef>
          <a:spcAft>
            <a:spcPct val="0"/>
          </a:spcAft>
          <a:buClr>
            <a:schemeClr val="tx1"/>
          </a:buClr>
          <a:buSzTx/>
          <a:buFont typeface="Wingdings" panose="05000000000000000000" pitchFamily="2" charset="2"/>
          <a:buNone/>
          <a:defRPr kumimoji="0" lang="zh-CN" altLang="en-US" sz="5200" b="1" i="0" u="none" strike="noStrike" cap="none" normalizeH="0" baseline="0" smtClean="0">
            <a:ln>
              <a:noFill/>
            </a:ln>
            <a:solidFill>
              <a:srgbClr val="CC3300"/>
            </a:solidFill>
            <a:effectLst/>
            <a:latin typeface="Times New Roman" panose="02020603050405020304" pitchFamily="18" charset="0"/>
            <a:ea typeface="华文新魏" panose="0201080004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812800" marR="0" indent="-812800" algn="ctr" defTabSz="914400" rtl="0" eaLnBrk="1" fontAlgn="base" latinLnBrk="0" hangingPunct="1">
          <a:lnSpc>
            <a:spcPct val="150000"/>
          </a:lnSpc>
          <a:spcBef>
            <a:spcPct val="20000"/>
          </a:spcBef>
          <a:spcAft>
            <a:spcPct val="0"/>
          </a:spcAft>
          <a:buClr>
            <a:schemeClr val="tx1"/>
          </a:buClr>
          <a:buSzTx/>
          <a:buFont typeface="Wingdings" panose="05000000000000000000" pitchFamily="2" charset="2"/>
          <a:buNone/>
          <a:defRPr kumimoji="0" lang="zh-CN" altLang="en-US" sz="5200" b="1" i="0" u="none" strike="noStrike" cap="none" normalizeH="0" baseline="0" smtClean="0">
            <a:ln>
              <a:noFill/>
            </a:ln>
            <a:solidFill>
              <a:srgbClr val="CC3300"/>
            </a:solidFill>
            <a:effectLst/>
            <a:latin typeface="Times New Roman" panose="02020603050405020304" pitchFamily="18" charset="0"/>
            <a:ea typeface="华文新魏" panose="02010800040101010101" pitchFamily="2" charset="-122"/>
          </a:defRPr>
        </a:defPPr>
      </a:lstStyle>
    </a:lnDef>
  </a:objectDefaults>
  <a:extraClrSchemeLst>
    <a:extraClrScheme>
      <a:clrScheme name="zdy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dy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dy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dy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dy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dy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dy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dy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dy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计算机与信息学院本科毕业设计开题汇报">
  <a:themeElements>
    <a:clrScheme name="zdy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zdy">
      <a:majorFont>
        <a:latin typeface="Verdana"/>
        <a:ea typeface="黑体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812800" marR="0" indent="-812800" algn="ctr" defTabSz="914400" rtl="0" eaLnBrk="1" fontAlgn="base" latinLnBrk="0" hangingPunct="1">
          <a:lnSpc>
            <a:spcPct val="150000"/>
          </a:lnSpc>
          <a:spcBef>
            <a:spcPct val="20000"/>
          </a:spcBef>
          <a:spcAft>
            <a:spcPct val="0"/>
          </a:spcAft>
          <a:buClr>
            <a:schemeClr val="tx1"/>
          </a:buClr>
          <a:buSzTx/>
          <a:buFont typeface="Wingdings" panose="05000000000000000000" pitchFamily="2" charset="2"/>
          <a:buNone/>
          <a:defRPr kumimoji="0" lang="zh-CN" altLang="en-US" sz="5200" b="1" i="0" u="none" strike="noStrike" cap="none" normalizeH="0" baseline="0" smtClean="0">
            <a:ln>
              <a:noFill/>
            </a:ln>
            <a:solidFill>
              <a:srgbClr val="CC3300"/>
            </a:solidFill>
            <a:effectLst/>
            <a:latin typeface="Times New Roman" panose="02020603050405020304" pitchFamily="18" charset="0"/>
            <a:ea typeface="华文新魏" panose="0201080004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812800" marR="0" indent="-812800" algn="ctr" defTabSz="914400" rtl="0" eaLnBrk="1" fontAlgn="base" latinLnBrk="0" hangingPunct="1">
          <a:lnSpc>
            <a:spcPct val="150000"/>
          </a:lnSpc>
          <a:spcBef>
            <a:spcPct val="20000"/>
          </a:spcBef>
          <a:spcAft>
            <a:spcPct val="0"/>
          </a:spcAft>
          <a:buClr>
            <a:schemeClr val="tx1"/>
          </a:buClr>
          <a:buSzTx/>
          <a:buFont typeface="Wingdings" panose="05000000000000000000" pitchFamily="2" charset="2"/>
          <a:buNone/>
          <a:defRPr kumimoji="0" lang="zh-CN" altLang="en-US" sz="5200" b="1" i="0" u="none" strike="noStrike" cap="none" normalizeH="0" baseline="0" smtClean="0">
            <a:ln>
              <a:noFill/>
            </a:ln>
            <a:solidFill>
              <a:srgbClr val="CC3300"/>
            </a:solidFill>
            <a:effectLst/>
            <a:latin typeface="Times New Roman" panose="02020603050405020304" pitchFamily="18" charset="0"/>
            <a:ea typeface="华文新魏" panose="02010800040101010101" pitchFamily="2" charset="-122"/>
          </a:defRPr>
        </a:defPPr>
      </a:lstStyle>
    </a:lnDef>
  </a:objectDefaults>
  <a:extraClrSchemeLst>
    <a:extraClrScheme>
      <a:clrScheme name="zdy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dy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dy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dy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dy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dy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dy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dy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dy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JIkZpbGVJZCIgOiAiNDYxMDYxMDQxOTQwIiwKCSJHcm91cElkIiA6ICI5NjE4MzMzNTQiLAoJIkltYWdlIiA6ICJpVkJPUncwS0dnb0FBQUFOU1VoRVVnQUFBWlVBQUFRdUNBWUFBQUFVYnFBcUFBQUFBWE5TUjBJQXJzNGM2UUFBSUFCSlJFRlVlSnpzM1hkWWsxZjdCL0R2a3dSd3NFUlVSRlJVRkxES2NPR3NvNzZXV2tlMVZ0eWpWZXVzcjZ1dHBhK3p0bG9IOVZlMEtIVzA3a1VWRkpTNmNZSGlRQVVFUkJSVUVBY2JRcExuL1A0Z2ljUUVDQmhNaFB0elhWd2x6N3hqTlhlZWM4NTlEa0FJSVlRUVFnZ2hoQkJDQ0NHRUVFSUlJWVFRUWdnaGhCQkNDQ0dFRUVJSUlZUVFRZ2doaEJCQ0NDR0VFRUlJSVlRUVFnZ2hoQkJDQ0NHRUVFSUlJWVFRUWdnaGhCQkNDQ0dFRUVJSUlZUVFRZ2doaEJCQ0NDR0VFRUlJSVlRUVFnZ2hoQkJDQ0NHRUVFSUlJWVFRUWdnaGhCQkNDQ0dFRUVJSUlZUVFRZ2doaEJCQ0NDR0VFRUlJSVlRUVFrajVjUG9PZ0dqUHRubnJKc1lpVVZjSUJDYjZqb1dRcW83eHNuUldnTXVQSHQxK3BlOVkzaWNpZlFkQXRHTnJhMXZMMk1SNExnZE1CMkNrNzNnSXFmSUV3aGVzbG13aEFIOTloL0krRWVnN0FLSWRZM1B6K21Dc0x5VVVRdDRaUzQ0Skd1czdpUGNOUGFtOEp4aHY1TXdKT0NjQXNLcFRCNzArN0FhT285WkxRblFwSnljWG9hZk9nREVHY01nR3oxL1JkMHp2RzBvcTd3bE9JQnpCY1JBQ1FMKyt2YkZpeVkrVVZBalJzUlAvbmtMb3FUTUFBSTZ4OUV4cDdrVjl4L1Mrb2Vhdjk0TUp3THdVTDRZTStwUVNDaUU2eGhqRDNvUC9GRDJsQU9BWk8vd3FNVEZUMzNHOWJ5aXB2QWVhT3JxTTRUak9CQURzbXpSR096ZFhmWWRFU0pYekxQMDVMbHhTdG5aSm1VejZsMzRqZWo5UlVqRjhITWNKeGlsZWZQN1pRQWlGUXYxR1JFZ1Y5TytwczVESlpFRFJVMHZrbzRUb2FIM0g5RDZpcEdMZ21yWnM0OFNCT1FHQWtaRVJCdlQzMUhkSWhGUTVNcGtNSjA2ZWVyMkJzVDBBbUQ1amVsOVJVakZ3bkpEellJQTVBTGkyL1FDV0ZoYjZEb21RS2ljdVBnR1BIejhGQURDd1Y3eE05cSsrWTNwZlVWSXhZTGEydHJVWXVLNEFURGlPUXpzM1Y5UTJyYTN2c0FpcFVoaGppTG9UamFlcHFVRFJOQ1BYWlNKWm1yN2plbC9Sa0dJRHhrd3M2Z25BZFFISGNlWm1abkIzYzRHSStsTUkwYW1DZ2dKY3Yza0w0c0pDTU1aNE1FUSt2aGY3UXQ5eHZhL29TY1dBR1ltRXJjQVZGVHhhVzllRmE5c1A5QjBTSVZWT1ZuWU9JcTVlQndCdzRMSjVEbUg2anVsOVJrbkZnSEVDNFFqRjAyUTdOMWMwcUY5ZjN5RVJVdVhjdmhPTlJ5a3BpcGZweUh0RkJZOXZnWktLNFJKeUhFWXBYZ3o5YkFBVlBCSlNDZllWSzNnRVdPQ2pSNDlvVnVLM1FFbkZRRFZwNVRLYTQ3Z2FBTkM0VVNOMGNIZlRkMGlFVkRrdlhyekV1UXZLQnhPcGhNbW80UEV0VVZJeFRCekhjZU1WTHo0Zk1vZ0tIZ21wQlArZVBndXBWQW9BWUR5N2szTHZ6bTE5eC9TK285RmZCcWlSazJ0TGpzTUhBR0FrRXVGVHovL29PeVJDcWh5WlRJYmovNzR1ZUdUQUlTcDRmSHYwcEdLQWpNQjNCWU1GQUxpNnRJVjEzYnI2RG9tUUtpY3VQZ0dQSGhWMTBEUEdYa2xsN0tTK1k2b0tLS2tZR0RzN3U1cUFvTE9pNE5ITnBRMXExNjZsNzdBSXFWSVlZN2dUSFl2VVo4b2F4NXNDb2ZDUmZxT3FHcWo1eThEd3h1YjFBSzR6eDRFek16TkZPemRYNms4aFJNY0tDc1M0ZmpNS0JRVmlNTVo0eHJQcnlYRTNVdlVkVjFWQVR5b0doalBpV2lqNlU2enIxb1dyU3hzYVNreUlqbVhuNUNEaVdpUWdMM2hrQXB3RHdPczdycXFBa29xQkVVRTBSdkVFMmFHZE8yd2FVTUVqSWJvV2Rmc3VraDRxVzd2U00vTXlMdWczb3FxRGtvcGhFWUxEY01XTHp3WjhRazhwaEZTQ1E0Y0RsUVdQak9Gb0poVTg2Z3dsRlFQUzFLbXRsNERqVEFHZ29VMERkT3JZWHQ4aGtTb2lNek1UTjI3Y1FHNXVicm5PKy9mZmYzSGd3SUZLaTBzZk1qSXljZXJzZWFBb29jZ0taZXh2ZmNkVWxWQlNNUndDRGdKbHdlT3dJWU1oRUZUdS81NERCdzdBeTh0THVkcWRKaHMyYklDbnB5ZCsvdmxucmE4cmxVcmg0K01EYjI5dlNDUVNIVVZMM3NiMTY5Y3hhZElrSkNZbWx1dThpSWdJbkRwMVNtV2JUQ2FEVkNvdDg4ZFFGUzk0QkZqMGs0UmJOL1FjVXBWQ283OE1SQ01uVndkd2NJVzg0UEd6Z2Ywci9aNjNidDJDbVpsWmlhUExkdXpZZ2ExYnQ4TFIwUkVCQVFINDhNTVAwYjE3OXpLdkt4S0owS0JCQSt6Y3VST01zWElsSkUxV3JGaUJnSUFBdEdyVkNudjI3SG1yYTJucitmUG4rUGpqajFXMjFhaFJBN2EydHVqWHJ4OUdqeDZOV3JYZXpWRHY2T2hvQkFRRUlESXlFcytlUFFNQVdGcGF3dG5aR1dQR2pJR2JtK29VUGtsSlNUaDI3QmlHRGgyS2hnMGJsbnJ0eTVjdkl5MHREUU1IYXI5TTlSZGZmSUdIRHgrV2VkeWhRNGRnYjIrdjFUWGZGWmxNaG1QSFE1V3ZHZGhldlFaVUJWRlNNUkJDam5VR0U1aURBMXphZmdDck9uVXE3VjR2WDc0RXovTzRkZXNXZXZmdWplZlBud1B5WkdCcGFRbkdHSHg5ZmJGOSszYjA3dDBicTFhdHdyeDU4L0RkZDkvaDExOS9SYmR1M2NxOHg2aFJvOER6UEh4OGZOQ2hRd2NNSFRxMFFyR0t4V0tFaGhaOUNNVEZ4U0V1TGc2dFdyV3EwTFVxb25idDJuQjNkd2RqREs5ZXZVSmNYQno4L1B4dyt2UnAvUFhYWHpBMk5xNjBlMHNrRXZ6NjY2OElDQWdBQUppYW1xSlpzMmJnZVI1UG56N0ZtVE5uMExKbFM3V2tFaDRlanExYnQrS3p6ejRyOHg1Nzl1ekI0OGVQdFRwVzRmdnZ2OWVxR2EyK0FjNnFIWDgvRWNrcHlvTEhURTZLMC9xT3FhcWhwR0lBN096c2FncDRRV2R3ckFiSENlRG0wclpTQ3g2SERCbUNuSndjQU1DdVhidXdhOWN1QUVEejVzM3h4eDkvWU5HaVJRZ1BENGVIaHdkKyt1a25DSVZDTEZ1MkRGT25Uc1djT1hNd2JkbzBqQnMzcnN4dnRtUEdqRUZrWkNSKysrMDM5T3paRTNVck1EUEFtVE5ua0pPVGc4NmRPK1BLbFNzSUNnckN2SG56S3ZqT3k4L1cxaGJyMTY5WHZuNzY5Q2ttVHB5SXVMZzRuRHg1RXYzN1Y4NFRKYy96V0xCZ0FjTEN3bUJuWjRlNWMrZWllL2Z1S24vbVVWRlJFSXZGYXVmZXZYc1g5ZXZYUjZOR2pVcTlSMzUrUHE1ZHU0YUpFeWVxYkU5TVRFUjhmRHdBSUNVbEJTOWZ2c1NKRXljQUFHNXVidWpVcVpPTzN1Vzd4UmpEM2VoWXBLWTlVMnk2SVJWd3lmcU5xdXFoUGhVRHdKdFlXa1BBT25NY3g1bVptc0xkemFWU0N4NzM3ZHVIMmJObm8xYXRXamh5NUFpQ2dvSncrUEJoZE8vZUhjT0dEVU40ZURqczdPd3dkdXhZM0xsekI5ZXVYVU5jWEJ3bVRab0VDd3NMK1ByNll1ellzVGh6NWt5Wjl4bzFhaFJ5YzNPeGNlUEdDc1VhRkJRRUFKZ3padzVNVEV3UUVoS2kxL2I2aGcwYm9tL2Z2Z0NBOVBUMFNydlBuajE3RUJZV2h1Yk5tK1B2di85R3o1NDkxZjVPdUxpNG9HUEhqaXJicEZJcExsNjhDQXNMaTFMN3lnQWdPRGdZWXJFWW4zenlpY3Iyc0xBd0xGdTJETXVXTGNPMWE5Znc0TUVENWV2bzZHZ2R2c3QzU3l3VzQvck5XOGpQTHdCampPZUE2eWx4dDU3cU82NnFocEtLQVJBSk9FY09YRnNBcUZmUEd1MWNYU3AxS0xHTmpRMFNFaExnNGVHQkxWdTI0T1RKazZoWnN5YUNnb0pRcDA0ZCtQdjdReXdXWS83OCtaZzllN2J5NTMvLyt4ODhQRHp3ODg4LzQvbno1emg1c3V5cGtxNWR1d1lBQ0F3TTFLb2R2cmhuejU0aFBEd2NMaTR1Y0hCd1FNK2VQZkhxMVN0Y3ZLamZOWlF5TWpJQUFNMmFOYXVVNjBza0VtemR1aFVBc0h6NWNsaFlXR2g5Ym5oNE9ESXlNaEFmSHc5Zlg5OFNqMk9NWWQrK2ZjcHppaHMvZmp3dVhyeUlpeGN2b2w2OWVtamZ2cjN5ZGUvZXZTdjh2dlF0S3pzSFZ5S0svajV5NExKbHdCa3FlTlE5YXY0eUFBS2g0QXZGLzR2MjdxNW9VTWtGajR3eFhMbHlCVk9uVHNYcDA2ZFJwMDRkV0Z0YjQ0OC8va0NUSmsxZ1ltS0M0OGVQbDNoK1Nrb0t2dnp5U3d3WU1LRE1lNTA3ZHc3Mjl2WklTMHZEMXExYnNYVHBVcTNqUEhyMEtCaGo4UFQwQkFCNGVub2lORFFVUVVGQjZObXpwOWJYMGFVclY2N2czMy8vaGJPenMxYURGaXJpNXMyYnlNaklnSXVMQzV5Y25NcDE3djc5KzJGblo0ZUJBd2ZpanovK1FKczJiZkRSUngrcEhSY1lHSWo3OSsralI0OGUrUG5ubjFHalJnMTgrdW1uS3Nja0ppWWlMUzBOVFpvMFVXNjdldlVxbmo3Vi9zdjlwNTkrYWpEVEROMk5pVlVXUERJT3ovbHM2U1Y5eDFRVlVWTFJQNlBpQlkrRFB2V3M5SUxINk9ob3ZIanhBajE2OU1EcDA2LzdLVnUyYktuOEFDOXU2OWF0YU5DZ0FRb0xDMUd6WmsxRVJVWGhqei8rd0lnUkkwcTlUMHhNRE9MajR6RnYzanlrcHFaaTc5NjltREpsU3BsdC9RcEhqeDZGUUNEQWYvNVROUFYvdDI3ZFlHNXVqckN3TUdSa1pNRFMwckxjNzcyOG5qeDVncmx6NXlvN3grL2Z2NCtCQXdmaXYvLzliNlVOK2I1Mzd4NGdiOTRxajVzM2IrTENoUXZ3OXZiRzRNR0RjZkhpUlN4YnRneU9qbzRxeDcxNjlRcSt2cjdvMmJNbjFxMWJoLy85NzM5WXNtUUpURXhNbEUxN0FCQVNFcUw4L2Z6NTgraldyUnNDQWdKdy92eDVsZXNWRmhhQ01RWVRFeE8xbUR3OVBRMG1xUVFjRGlwVzhNaUNVMUx1dnRSM1RGVVJOWC9wV1dQSHR2MDVjSllBWUdQVEFKMDdkU3o3cExkMCt2UnB0RzdkR3ZYcTFWUGJsNTZlRGxkWFYzejg4Y2ZvMWFzWDB0UFRJWlBKY08zYU5aVVBIRzBjUEhnUUlwRUluM3p5Q1VhUEhnMk80N0J0MnphdHpvMktpc0xEaHcvUnFWTW5XRmxaQWZMUmFYMzc5b1ZVS2kzMVNVcVhjbk56Y2U3Y09ZU0ZoU0VoSVFHTU1VUkVSQ0FnSUFBOFh6a3RKNW1abVlCODJMQzJKQklKVnE5ZWpmcjE2MlBBZ0FFUUNvVll2SGd4eEdJeGZ2dnROK1Z4TXBrTUN4Y3VSRUZCZ1hMQXcrTEZpK0hxNmdwdmIyK0VoWVVwcnhjVUZBUWJHeHVrcDZmamh4OSt3THg1ODdCa3lSSmxVNWppcDFldlhuQnhjVkhiZnZIaXhVb2RIVmNlV2RuWk9IR3k2QXNVWTVCQnlyYnJPNmFxaXBLS2Zna0VuR0NzNHNXSVlVTXF2ZUFSOHZxVVo4K2VZZkxreWJoejV3Nk9IeitPeVpNbjQ4cVZLd0NBb1VPSFlzNmNPWmc2ZFdxRjc1R1dsb2FqUjQraWUvZnVxRk9uRGhvMGFJQUJBd1lnTURBUVNVbEpaWjZ2NktCL3MxWkUwYW1zMkYvWldyWnNpY2pJU0VSR1J1TGt5WlB3OWZWRm5UcDE0T3ZyVzJxZnhkc3dNaklDNUtPenRQWGJiNzhoTmpZVzN0N2V5Zzl5ZTN0N0xGMjZGTjdlM3NyamVKNEh4M0ZZdUhDaDhvbFJKQkxoMTE5L2hZMk5qWEpVWUZCUUVDUVNDVHc4UEZDdlhqMnNYNzhlVjY5ZXhZRURCeUNWU3BFaUg1YjdKcGxNcGh5aWJraE8vSHY2OVFBUGp0MSttQkIxWGQ4eFZWWFUvS1ZIZGkwK2FDN2dPRmNBTURZMlJuL1BmdS9rdmdNSERrUnFhdEVzMzgrZVBVUGR1blhSb1VNSDVaRGZiZHUySVNnb0NJV0ZoUlcraDYrdkwyUXlHU1pObXFUY05ubnlaQVFIQjJQTm1qV2xmaUFYcjAwSkNRbkIyYk5ubGZzVXpSZXhzYkdJajQ5SHk1WXRLeHhqZWRXcFV3ZGR1blNCazVNVFB2bmtFK3phdFF0VHBreEJqUm8xZEhvZkd4c2JRRjZYbzYyYU5XdGl5SkFoYXYwOGJ5WmxJeU1qL04vLy9aOHljU2xZV1ZsaC8vNzlNREV4UVg1K1B2ejkvVEY0OEdCa1oyY0RBTnEzYjQvdDI3ZWpSWXNXQ0EwTnhZOC8vb2kvLy80YnJWdTNWcm5PakJremtKdWJpeDA3ZHBUN2ZWY1dudWR4NHQvWHpid2NqME42RGFpS282U2lSd0tScURNWTZvTUQyclIyZ25WZHEzZHkzOEdEQnl0L3YzMzdObHExYW9XdnYvNWF1YTFaczJhd3Q3ZEhmbjYrMmhRZDJyaDY5U3FDZzRNeGVQQmdPRHM3SzdmYjJOaGc5T2pSMkxadEcwSkNRdFNHc2lvb2FsTWdueWFrSkVGQlFaZzdkMjY1NDN0YmRlclVRZVBHalpHWW1Jams1R1NkSnpiRk1PSHc4SEE4Zi80YzF0YldaWjR6YytaTVNLVlNmUHZ0dHhwSHh5bWE2cjcrK211TmZYYjkrL2RYUHRIczI3Y1BtWm1aR0RWcUZEWnQycVE4UnZFK2QrN2NDUWNIQjdXRUFua2Z5dkxseTNINjlHbjA2ZE9uWE8rN3NpUWtQa0RTSTNrSFBVTW1hSVhIU2tWSlJVL3M3ZTFyTUE0ZURNeE13QW5nNXVvQzA5cTE5UlpQUVVFQkNnb0tBQUM5ZXZXQ2g0Y0hNakl5OFB2dnY1ZnJPaGtaR2ZqZi8vNkgyclZyWThhTUdXcjd2L3JxSzRTRWhHRGx5cFZ3Y1hIUjJHbXZhTnBhdDI2ZHhsRmVDUWtKOFBMeVFraElDTDc1NWh1SVJPLzJyN0ZVS2xWT2wySm1acWJ6NnpkczJCQTlldlJBV0ZnWWZ2cnBKNnhkdTFhcnptNlJTSVRldlh1alJZc1dhdnVTa3BJUUdob0tUMDlQTkdqUVFHMS84VmtLSEIwZE1YNzhlSTNKN1BMbHk0aUppU2x4NnAwQkF3Wmc2OWF0MkxCaEEzcjE2dlZPbW5OTDg3cmc4ZlVLanhKQWM5c2QwUWxLS25wU0tEU3RaOHloRzRlaWdzZjI3dTl1aGNmRGh3L2o2ZE9uU0UxTlJVeE1ESzVmdjQ2Ly92b0xYMzMxRlFEQXg4Y0habVptNVM0eUxDZ293UHo1ODVHZW5vNWZmdmxGWXdWOXpabzFzV2pSSWt5ZlBoMXo1ODdGbGkxYllHcHFxdHl2cUUweE16TkQxNjVkTmQ3SHdjRUJUazVPaUkyTnhlWExsOUdqUjQ5eS94bFVsRmdzeHJwMTY1Q1Rrd05uWjJkbFU1V3VmZnZ0dDdoNTh5YkN3c0l3YytaTXpKOC9YeVZaOER5UFM1Y3VnVEdtOHY1TGUvb0xEUTNGa0NGRDBMWnQyMUx2N2VIaGdRNGRPbWpjNStmbmg4YU5HNWM0YUVNa0V1SExMNy9FOHVYTGNmejQ4VXFiY1VCYllyRVkxNjdmUUY1ZWZ0RUtqMkJYSHlkRVBkRnJVRlVjZGRUcmliRVJXaWdLSHEydDY4THRIYTd3dUhuelpwdzhlUkpaV1Zrd05qWkdwMDZkNE9mbmg5R2pSd01BK3ZUcGcxR2pSbUhZc0dHdjR6VTJMblV1cC96OGZNeWZQeDgzYnR6QTFLbFQwYTlmeWYxREhoNGVtREJoQWhJU0VqQno1a3psYUNjVXEwM3AyN2V2V3J0L2NRTUhEZ1RrOVJhUUQydWROMitlc2k5R1Y1NDhlYUlzL3B3MGFSSSsrZVFUSER4NEVPYm01bGk4ZUxIeXVNdVhMMlAyN05uSXlzclN5WDF0YlczaDUrZUgrdlhySXlJaUFzT0hEOGVnUVlNd2FkSWtmUEhGRitqWnN5ZG16NTVkS1JYdUFvRkE0NS85eVpNbmNlZk9IVXlmUHIzVUwwQ2Zmdm9wcksydHNXWExsa29iSWFldG9oVWVpL3JrT1hEWkFvWXdLbmlzWEpSVTlJU3gxd1dQYnE1dFlhT2hTYUt5QkFjSDQ5Q2hRL0R4OFVHTEZpM1F2SGx6ZE96WVVWbTU3ZXJxaXQ2OWU2dE1IT251N281Ly92a0hrSS93S1M0MU5SV1RKMC9HNWN1WDBiOS9mMHllUExuTUdHYk1tSUZldlhyaDl1M2JHRE5tREs1ZkwvcUhmL1RvVVVEZU5sOGFUMDlQaUVRaW5EOS9IcG1abVNnc0xFUk9UZzRXTGx3SWYzLy9DdnlwYUphYm00c0xGeTdnd29VTHVIWHJGbXJXckltaFE0ZGk3OTY5S24wcHVibTVDQThQeDRRSkUwb2NHVlZlVGs1T0NBZ0l3SC8vKzErNHVyb2lLeXNMdDIvZlJsWldGcG8zYjQ1cDA2Wmh5SkFoT3JtWE5nSURBK0hrNUtTc0cxTEl6ODlYYWVZeU1qTEN5SkVqOGZMbFM5eS9mLytkeGFkSjdMMTRKRDZRanpia2tDNW1CVlR3V01tbytVcy9qTUFKbEFXUGd6ODFyQlVlSlJJSjR1UGpsVU4vYTlldWpkVFVWTnk2ZFF2R3hzWUlEQXhFSGZrc3l0SFIwWmcyYlJweWNuSXdidHc0ekpvMVM2dDdDQVFDL1BMTEwxaTRjQ0hPbmoyTHlaTW5ZL3YyN2NvWmVjdGlhV21wTnIySXI2OHZGaTFhQkQ4L1A2U25wK1A3NzcrdmNKdSt0YlUxSWlNanRUNitiOSsrc0xLeXdwdzVjekJod2dSczJMQkJyZWl3SW1yV3JJbXhZOGRpN05peHBSNDNldlRvVW9kcWw5VlJyOUM4ZWZNU1IyNnRYNzllbWNEOS9QeGdabWFHL1B4OFhMMTZWZTNKZE1TSUVSZ3hZb1RPUjhhVlY4Q1JvOG9SZytENTBDZHhjWVkzM3JtS29hU2lCNDBkMi9ZWGNMQUdnQWIxNjZGYkZ3OTloNlJVbzBZTkdCa1pZYzJhTlNnc0xNUzBhZE5nWldXRnhNUkVlSHQ3Z3pHRzJyVnI0OXR2dndYa0hiek96czc0OU5OUGxVMVMyakkyTnNicTFhdng1NTkvUWlxVmx0bldYeFlqSXlQODlOTlA0RGdPSjA2Y3dOaXhZOUc0Y2VPM3VtWjV0R3ZYRHI2K3ZwZ3hZd1lPSHo2TTc3Nzc3cDNkZTlDZ1FjbzV5ZDVHblZLV1hPQTRUbG1RR1JnWWlJeU1ESEFjQndjSEIzejU1WmNxeCtvN21VQmU4S2hZTzRVeHlKaU0rMVBmTVZVSGh2UDF1UG9RMkR1Njd1WUVuQmNBVEo0NERnc1h6TkYzVEZxVHlXUnE3ZW1NTVlONjBwTEpaRWhKU1VIVHBrMzFjditrcENRMGFkSkU3eU9mcXJ0L0FvOWkzdmYvQTRyK2p0NU9pcjFWdm5sdlNJWFFrOG83MXFSbFczdE93TFVEQUdOakkvVHIrMzdOK3FxcGc5YVFFZ3JrTWVvcm9VQmV5VTcwaStkNUhQKzMrUHBiSEJVOHZpUDBWZW9kRXdnNUQ4WlFId0JhT3p1aGthMnR2a01pcE1wSlRIcjR1b09lc1d3R21XNkhCWklTVVZKNWgrenQ3V3N3Y0YwQlpzNXhITnE3dWNLcVR1WFB0RXRJZGNJWXcrMDcwWGdxbjRxSWdWMlg4WUpIK282cnVxQ2s4ZzVKUk9iV0FLZXl3bU5wdFJpRWtQSVRpd3R4NDFaVXNZSkhMaklsN2xhcXZ1T3FMaWlwdkVOQ2dkUmV3TUVOQU9yV3RZSmIyM2RYOEVoSWRaR1RrNE9JcTBYRHdUbHcyVHpQaHdFb2ZXMWxvak9VVk40aGdVQ2tMSGgwYWZzQkdqYXNuQ2srU01YczNic1hzMmZQcnRDNVdWbFplaS8wSTBYaTc5OUhRdUlEb0tqcDY0V0V6OWZ2K3RQVkRDV1ZkMGNFY01xQ3g4OEc5S2VubEhMaWVSNUpTVWtJRGc3RzJyVnJjZXZXclFwZG82U2l4cmk0T0Z5NGNFSGp2dWpvYUpYcFpON2s0K09EOGVQSDY2UldoTHlkZ0NQSFhrOFB3eUUwTlNFaFhkOHhWU2MwcFBnZGFkS3lqU2ZIY1RhUU4zMTE3OXBaM3lFWnZJU0VCQnc3ZGd6SnljbElTVWxCY25JeUNnb0t3SEVjbWpScEFnY0hCN2k2dXBicm1uLzk5UmMyYk5pQTVjdVhsemo1NHB1ZVBIbUNXYk5tb1c3ZHV0aTllN2Zhck1obno1NUZZR0FnWnMrZURVdExTOHliTjArNTRGbHBwa3laZ3ZIanh5dGZyMWl4UW0xR2dSbzFhcUJaczJZWU5HZ1FoZzBiUnJVdlpjakx5MFBnc2FKbGtCbGpQQy9ocWVEeEhhT2s4bTV3bkZDb1hORDlzd0g5RFdiZGJrTW1GQW9SRmhZR096czdkT3pZRWZIeDhaZzRjU0ltVFpxa3JOak96ODh2YzVuam1UTm5ZdVRJa1FDQWtTTkg0dFNwVTFpOGVERk1UVTNMbk9FNEx5OFBjK2ZPUlVaR0J1Yk5tNmVXVUpLU2tyQjQ4V0owN3R4Wk9aWEtxRkdqU3B4UU16YzNGK3ZXclVOK2ZqNmFOV3VtOFJobloyZlVyVnNYTXBrTWFXbHBpSW1KUVV4TURLS2lvdkRUVHorVkdtOTFkL0xNT1Vna2txSVhIR0lmM2IrdC9WdzdSQ2NvcWJ3RE5rNU9UVG1nSStSVGlYejhIOE5Zdk1qUU5XdldEQWNQSGdUa2E1anMzcjBiOWVyVlU1a0NoREdHZ29JQ2RPblNCWjA2ZFZJNXY2Q2dBSnMyYlhyOUlTUC81dS9qNDRQUm8wZmorKysvaDcrL3Y4YkZwaUNmK1hqdTNMbUlqNC9IOU9uVDFhWnhUMDFOeGZUcDAxR2pSZzBzWGJwVTJaelp2bjE3amRmTHk4dkR6Smt6a1orZmp3VUxGdURERHovVWVOeFhYMzJGM3IxZkY4VkdSRVJnMXF4WkNBa0pnWmVYMTF0UFoxTlZxUlU4TWh6VVp6elZGVDFMdndQR3pLUVRPSG5CbzVNajdCcFJ3YU91dWJtNVlkeTRjU28vdzRjUDEzaHN2WHIxc0dyVktrZ2tFcXhhdGFyRWEyN1pzZ1ZYcjE3Rm1ERmpsR3ZOS055L2Z4OFRKMDZFUkNMQnBrMmJZRzF0alJNblRwUzRCazE2ZWpxbVQ1K09XN2R1WWU3Y3VSZ3hZb1RHNHpUcDFLbVQ4bW5zOXUzYldwOVgzU1E5U2tiQy9VU2dxSU0rbDJkU0tualVBM3BTcVd3T0RpWUNEdDNBWU1FSk9MUjNkeTExMGo3eVdsUlVGSjQrZlFvVW0yVTNOallXSjA2Y0FPVFR3N3k1SnJ1MjNOM2RzV1RKRXVYU3ZacU1IejhlRmhZV0dEVnFsTnEraXhjdlFpS1JZUFBtemJDM3Q4ZWxTNWZ3d3c4LzRJY2Zmc0RubjMrdWNteEVSQVIrK09FSHZIcjFDdlBtemRONHZiS1ltNXNEOGlkZG91N05na2N3TGxJbUV6N1VkMXpWRVNXVlNtWW5xRzBORGg0Y09NN1V0RGJjWEYxZ1RCOE1XamwwNkJCT25peGFUbHl4aGt0d2NMQnlJUzZSU0lTUWtCQ3RyNWVXbHFZeTdOZlMwaEx4OGZHSWo0OEg1S3RPQXNDbFM2K1gzRkFrRElYYXRXdkQxZFVWdzRZTlE3ZHUzZEM4ZVhNVUZoWmk3ZHExc0xlM3g2QkJnNVRIUG52MkRCczJiTURSbzBkaGEydUwvUHg4K1BuNVFTS1JZT1RJa1RBMk50WXFib2xFZ29pSUNFRGUzMExVeVdReTNMZ1ZoZHpjUERER2VEQjIvWEZDRkJVODZnRWxsVW9tNGxsalRpaG9Cd0IxcmF6Zzd0cVdoaEpyYWVuU3BWaTZkQ2tBWU5XcVZkaS9mei9tenAwTEx5OHY1VEY1ZVhsYVgrL1NwVXRhZFhTWHRpWk15NVl0c1hmdlh0U3FWVXU1dk8rR0RSdVFsSlNFVFpzMndjaklDR2xwYVRodzRBRDI3TmtEbnVmeDlkZGZZOEtFQ1hqNThpVisvZlZYL04vLy9SOE9IanlJZWZQbW9WZXZYaVhlU3lhVElTa3BDYjYrdmtoS1NzSkhIMzJFTm0zYWFQMStxNVBDUWtueEZSNXplQUhPQXlqZmV0aEVKeWlwVkRJbTRyN2dBQ01BYVBPQk0yeXA0TEhjc3JLeWxNc0d5MlF5WkdabUtsZXBMSS8vL09jL2NIZDNMM0gveG8wYmNlclVLUnc2VlBLRXRtOCtYVnk1Y2dXN2R1MUN2Mzc5MExoeFk4eWJOdy9uejU4SDVNc3l6NW8xQzNaMmRnQUFHeHNickZ1M0RtRmhZZmo1NTU4eGI5NDhkT25TQmN1WEwxZHBFcDAvZjc3S1Bjek56ZkhWVjE5aHlwUXA1WDdQMVVYU28wZUlpMDhBNUFXUEJZV01DaDcxaEpKSzVSSnhnTElCL1lzaGcra3BwUUlVSThBZzd6dy9jT0FBTm03Y2lJWU5HNWJyT3FhbXBqQTFOUzExUDhveGRYMVNVaEsrKys0N01NWmdiMitQdW5YcklpTWpBK1BIajhld1ljTmdZNlA1QzBTUEhqMXc0TUFCK1BqNDRNNmRPekF6TTFQWjcrenNEQ3NyS3lRbEplSHg0OGR3ZDNmSDJMRmoxWVl6azlkMjdUMVFyT0NSTzU1Mi85WXpmY2RVWGRIZjBrclUyTW4xSTBYQm82V0ZCUlU4VmtCMmRqYjI3Tm1EenovL0hMdDI3Y0xRb1VOeDZ0UXBUSnc0RVJzM2JpenhnN3V5UFh6NEVOT21UVk5ab0V3a0VzSGYzeC8vL3ZzdmJ0MjZWV2JGZjZkT25UQjkrblMxWktFWVVzd1lnNit2TDdadjM0N3Z2dnNPR3pkdXJOVDM5TDRTaThVNGREZ0lLT3F3WnpKZXVrM2ZNVlZubEZRcUR5Y0VHNmxZWEhQSW9FL3BLYVVDMXExYmg5emNYSXdkT3hhN2R1MkN0YlUxTm0vZWpJa1RKMkxSb2tYWXZIbXpWdGQ1OWVwVnFjMWFrRS9UQWdCLy9sbDZFZllISDN5QXYvNzZDM2w1ZWRpd1lRTW1UNTZzM0NlVlN2SHp6eitySE0velBQTHk4bEN6WmsyMW90ZmR1M2VYZUIrTzR6Qno1a3pjdVhNSDRlSGhPSExrQ0FZUEhseHFiTlhSeVRQblVWaFlxSGdabnh4Mzk2cCtJNnJlS0tsVUV0c1diZXdBcmpQazdmQlU4RmgrRVJFUkNBd014TVNKRTFYNkhLeXRyZkhISDMrVXF6a29JeU1EMjdhVi9nVldVU1JaMW5HZmYvNDVoZzRkaWthTkd1R0REejVRMldkc2JJeHo1ODZwYkV0SVNJQ1hseGQrLy8zM1V2dDBOT0U0RGdzWExvU1hseGZXcjErUG5qMTdLdGVKSjBVSis4Uy9wNVN2R1lmOWVnMklVRktwTENLUnNBczROSUM4NExGSjQ4YjZEdW05Yyt6WU1UUnQybFRsU1VCQjBmbXQ3ZWl2WnMyYTRlTEYwdnR1bHkxYmhpTkhqcFI1M0x0bWIyK1BFU05HWU9mT25manR0OSt3Wk1rU2ZZZGtNSkllSlNNMnJtaElPQVBMQmVPRDlSMVRkVWRKcFRLMGJtMHM0TkVaRE9hY2dJTzdhMXZVc1N6L2FLWHFUdkZFWUdKaVVtS2x1c0tMRnk5dzc5NDlsVzNaMmRtVkhPRzdNMlhLRklTRWhDQW9LQWlEQmcxQ3UzYnQ5QjJTM2pIR0VCMGRpOVRiYWI0Q0FBQWdBRWxFUVZTME5BQUFCMXd2bExBVWZjZFYzVkZTcVFTTlpUSnJjTWFkT1E0QzA5cTE0ZWJhVnV0Q04vS2FpNHVMMXNmdTM3OGYrL2RYM1phUDJyVnJZOWFzV1ZpeVpBbFdyRmlCdlh2M1Z2dnFlcG1NeDQyb0tPVGs1SUl4eHNCWTVKUDdkNTdxTzY3cWpwSktwVEN5NVRoMEFBQXJxenBvNStaQ25mU1ZiUGp3NGZqc3M4OVV0bVZuWitQcnI3OStaekdrcDZlcnhRRDVOMm9BbURGamhzYS9CMXUyYklHVGt4Tzh2YjNoN2UxZDR2VUhEaHlJZ1FNSDZqanE5MWVocEJBUlZ4VUZqeWprZVZ5Z2drZjlvNlJTQ1FTY2NDVGtCWTl1cm0xaFc4NTZDbEorZGV2V2hhT2pvOHEyZDcxZ2xwbVpHUll0V2xUdTgyeHRhWUxSaWtoNitBZ3g5K0lVTHpNTGVJVHBOeUlDS01hN0VsMFNOWFZ5ZlNEZ09Ec0EyTGJKRnoxN2ROTjNUSVJVT1l0L1dva2R1L2NWdmVEWnpnZjNibzNWZDB5RXByN1h1U2F0WEhvcUVvcUZoVGsrN041VjN5RVJVdVZJcFZMc08vaVA4alhQeWY3UWEwQkVpWktLYm5HY2tCdXBlRUhyMEJOU09VNmRMVmJ3eUZqY3c5ZzdsOG82aDd3YmxGUjB5TFpGR3p1T29UdmtSWENmZlB3ZmZZZEVTSlhEOHp5T2hieGVmNHRuMktmWGdJZ0tTaW82SkJJSlBCUXJQRG83dGtJVHUwYjZEb21RS3VkUnltUGNlejBqY1M0NDJYRjl4MFJlbzZTaU0rMk5PSTdyREFZTGp1UGc1dElHbG5Wb09nMUNkRWxEd2VNTlNTRlBCWThHaEpLS2pqUjF6aXRhNFpIakJMVnIxNEticXd0TXFPQ1JFSjNpZVI0M28yNGpPenNIakRIR0dLNC9TYXhKQlk4R2hKS0tqdkM4c0pFQW5BZmtLengyYU9kR25mU0U2Smk0c0JDWHdvdVdWdWFBUWliRE9TQlNvdSs0eUd1VVZIUkVDT0V3UmNGajJ3OWEwd3FQaEZTQ2xKVEhpTDBYTDMvRlplVkxaWVkxK3llaHBLSWpJbkJRTHB6KzJVQmFPNFdReXJEdjBHSGxDbzhNL0tsbkQrNms2VHNtb29xU2lnN1lPYlR0QnFBcEFKaWJtK0hEN2wzMEhSSWhWYzZiQlk4eUhyUVVwZ0dpdWIvZUhpYzBFb3psVVBSb01uVHdRRnBMbkpCS2NPck1lZVg2T1l5eHVPUzRLSnJyeXdEUms4cGJzbXZWeXBZRDF4VUFqSXlNME8rajN2b09pWkFxaCtkNUhDKyt3aU5qQi9RYUVDa1JKWlczSkJUVzdBU3dCZ0RnNU5nU1RadlFDbytFNkZySzR5ZUlsYzlJek1EeWVJWVQrbzZKYUVaSjVlMEl1YUlWSGkwQndOM0ZCWFdvNEpFUW5XS000VzVNTEo3S0N4N0J1SnN5cWZTaHZ1TWltbEhqLzF0bzBxU3RPUk9ncXdDY3dOUzBOdHE1dTFMQkl5RTZ4dk04YnR5TVFsWldkdEVLajhBMUtuZzBYUFNrOGhaNEk3NHV4OUFSOG9KSFd1R1JFTjByTEN4RStOVklRTEhDSTJOaFZQQm91Q2lwdkFXaFNPakZjWndKQURnN09jS3VFYTNnUjRpdVBVMU53OTJZV0FBQUE1ZVRMNVplMEhkTXBHU1VWQ3BPeUhIY09NV0xvWU1INkRjYVFxcW8vY1VLSHNHeDArbEowYW42am9tVWpKSktCVFZ4L0tBemdKWUFZR1ptU2lzOEVsSUpwRklwOWhZcmVKUXlqZ29lRFJ4MTFGY01KK0JFWXpsNUI4cVFRWi9DMk1oSTN6RVJVdVdjRGJ1SXJLd3NvR2dVV0dKSzdLMnorbzZKbEk2ZVZDcWdhVk5uRzNEb0FXWEJZeDk5aDBSSWxjUHpQSTZIbmlxMmhhTVZIdDhEOUtSU0FYd05vNDVDY0EwZ2Z6eWYrLzJQTUtLcFdRalJ1ZWN2WGdBQUdFTStJQTB0OHdTaWQvUkpXQUZDQ0p3NHdBTHl3cXhuejlMMUhSSWhWUnk3VVZqSUorbzdDbEkyYXY2cUFCa252Y2tZbzcvZzFZU0FBNHdFUlQ5Q0trTjY1eGpZS3pEc2VKSVlUUVdQN3dINkoxSXhSdmIycmV0eU5VMU05QjBJcVh4bVJteWlTQ1JZREFBeXhyWmtGV0M1dm1PcVRnb2xNdGxqNUtVaklVR3M3MWhJMmFqNXEySWtTVFJXdnRwd2MzTjdwZmhkeUhIWkQyS3UwN3hUaEpTQW1yOElJWVRvRENVVlFnZ2hPa1BOWDRTOFp1VHE2dXJPY1Z5dDRoczVqbk1vbWh3WFlJelp1Ym01OVNxK1h5YVRpZlB6ODY4blVKcy9JZFJSVDBneEFuZDM5MkNPNHo0dXowazh6MSs2ZWZQbWh3QmtsUmNhSWU4SGF2NGk1RFZlSnBQdEx1OUpqTEcvS0tFUVVvU1NDaUhGdkh6NThnQUE1Vm9kakRHTlA4VkkwdFBUZCtvbFdFSU1FQ1VWUW9wSlNVbkpaNHdkTEw2TjR6aVZuK0lZWTBGUG5qekplOWR4RW1Lb0tLa1E4Z2FlNTdjenhuakY2K0pQSm0vOHpuaWVwMGtPQ1NtR2tnb2hiNURKWkxjNGpvdlQ0dEJrbVV3VytRNUNJdVM5UVVtRmtEZGtaR1JrOFR4L25oVjdMSG16TDBXKzcyWkJRUUhOSmtwSU1aUlVDSG1EdkYvbENzZHg0amY3VVBDNmowVUs0R3BDUWtLMlhvSWt4RUJSVWlGRXM1dU1zUmNsN1dTTVpmTThmeEVBSytrWVFxb2pTaXFFYUpDYm14c05JQkh5SnhNRnhlOGN4ejErOGVMRkZmMUZTSWhob3FSQ2lBYnlLVmVPbExTZk1YWTRKU1VsLzkxR1JZamhvNlJDU0FueTh2TDJsTFJQSnBOdGU3ZlJFUEorb0tSQ1NBbnUzYnYzaERGMkdzVUtJRkgwbEhJbEtpcnFnYjdqSThRUVVWSWhwQlFjeDIxK2N4dGpqS1psSWFRRWxGUUlLWVZNSnJ2QUdIdWllTTBZeTJDTW5kVnZWSVFZTGtvcWhKUkNJcEZrQWdncnR1bG1mbjUrbWg1RElzU2dVVklocEJUUjBkRjVBSzRDa01ubkE3c1RGeGYzU290VENhbVdhT1ZIUWtySE04YXVBSGpPY1Z4Tm1VeDJtdFpPSWFSazlLUkNTQmt5TWpMdUFraGpqTDJVeVdTWDlCMFBJWWFNbGhNMk1IWjJIMWdKVElVREJSRFk2enNXOGxwdFkvUVhjcHh4bHBnZDFuY3NwQWhqZklwWWxoZVltcEJBazNvYUVHcitNakJDVTFFdkR0eGFqa05kZmNkQ1hoTkxpNmI0NGppNDZUc1dvaURJTkRhcUpRSHd0NzRqSWE5UlVqRXdIT01hY3dKS0tJWkd5Z01BVTF2NWtlZ1B4OEZDd0FUTjlCMEhVVVZKeFlCNWRHeVB6cDA2NkRzTVFnektsWWhyQ0w5S2E2TVpLa29xQnF4enB3NllQV09xdnNNZ3hNRDRVVkl4WURUNml4QkNpTTVRVWlHRUVLSXpsRlFJSVlUb0RDVVZRZ2doT2tOSmhSQkNpTTVRVWlHRUVLSXpsRlFJSVlUb0RDVVZRZ2doT2tOSmhSQkNpTTVRVWlHRUVLSXpsRlFJSVlUb0RDVVZRZ2doT2tOSmhSQkNpTTVRVWlHRUVLSXpsRlFJSVlUb0RDVVZRZ2doT2tOSmhSQkNpTTVRVWlHRUVLSXpsRlFJSVlUb0RDVVZRZ2doT2tOSmhSQkNpTTVRVWlHRUVLSXpsRlFJSVlUb0RDVVZnb0tDQW9qRjRqS1BpNHFLd3NLRkN4RVhGMWZtc1R6UFk4dVdMVGgrL0hpSnh3UUhCMlByMXExZ2pKVTdacWxVaW95TWpIS2ZSd2lwWENKOUIwRDBTeUtSWVBMa3lXalFvQUZXclZvRm9WQlk0ckZQbno1RmFHZ29CZzRjaUZhdFdwVjYzWU1IRDJManhvMzQ4ODgvTmU1Lzh1UUpsaTVkaWxHalJvSGp1SExISFI0ZWp0bXpaK1BubjM5R3YzNzl5blh1OCtmUGtaeWNYSzV6bWpWckJrdEx5M0pHcVh1RmhZV0lqNDlIVEV3TVltSmlNR2ZPSEppYW11bzdMRUtVS0tsVWMwWkdSdkR3OE1DMmJkdXdjdVZLZUh0N3YvVTFYN3g0Z1EwYk5rQWtFbUhWcWxWcSs2ZE5tNGFUSjA5Q0twWGl6Smt6dUh6NXN0b3h5NWN2Ujh1V0xVdTh4L256NXlFU2llRGg0Vkh1K0U2ZE9nVWZIeCswYmR0V3ErTnYzTGlCRlN0VzRPT1BQeTcxdUJVclZpQWdJQUN0V3JYQ25qMTd5anl1T0d0cmF6ZzZPdUxMTDcrRW01dWJjbnRZV0JndVg3Nk01T1JrSkNjbjQ4bVRKNURKWkRBMk5rYUxGaTN3Nk5FanRHN2RXcXYzb2Ntelo4L1F2MzkvTU1hd2R1MWE5T3JWcTh4em9xT2pFUkFRZ01qSVNEeDc5Z3dBWUdscENXZG5aNHdaTTBZbGZsTDlVRklobURGakJoSVNFaEFRRUlCR2pScGh3b1FKRmI1V1FVRUJGaTVjaUhyMTZtSDI3Tm40L2ZmZjRlSGhnVTZkT2ltUGVmandJWUtEZ3pGMTZsVFkyZGxoelpvMStPcXJyOUM0Y1dQbE1UWTJOZ0NBQnc4ZTRPblRwMnIzT1gvK1BCd2NISEQzN3QxUzQ2bGJ0eTRjSFIzVnR0ZXFWUXY5Ky9mWDZqM2R2bjI3ekdQRVlqRkNRME1CQUhGeGNZaUxpeXZ6YWM3WjJSbDE2OWFGV0N6R3c0Y1BjZkhpUlZ5OGVCRS8vL3l6TW9HOWV2VUtVVkZSc0xPemc3T3pNNUtUaytIajQ0T3VYYnRDSkNyNjUzdnAwaVVzV0xDZzFIdHQyYklGVGs1T2F0dVBIajJxYkg0TUNnb3FOYWxJSkJMOCt1dXZ5b1JvYW1xS1pzMmFnZWQ1UEgzNkZHZk9uRUhMbGkwcHFWUnpsRlFJT0k3RDBxVkxNWExrU0x4NDhhTEMxNUZJSkZpd1lBSHUzcjJMblR0M29sbXpaamg5K2pTQ2c0TXhldlJvMk5qWUlDY25Cei8rK0NOY1hWMHhhZElreUdReS9QUFBQOWkzYngrMmJkc0dLeXNybFd2dTM3OGYrL2Z2MTNpL1o4K2VZZGFzV2FYRzFLZFBINnhldmJyQzcwbGJaODZjUVU1T0RqcDM3b3dyVjY0Z0tDZ0k4K2JOSy9XY3I3NzZDcjE3OXdia2ZWQ2JOMitHdjc4L05tN2NxRXdxZ3dZTndxQkJnd0I1azE5b2FDaHNiVzJWQ1FVQVpESVpDZ29LTUh6NGNEUnMyRkRsSGdrSkNUaDI3Qmg0bnRjWXc5R2pSMkZwYVFrYkd4dGN1SEFCR1JrWkdwdjVlSjdIZ2dVTEVCWVdCanM3Tzh5ZE94ZmR1M2RYYVM2TmlvclNxbStPVkcyVVZBZ0F3TUxDQXR1M2IwZjkrdlVyZkkyN2QrL2kyclZyV0x0MkxXclZxb1hrNUdTTUhEa1NNVEV4ZVB6NE1TUVNDUUJneElnUmNIRnhRVXBLQ2dCZzFxeFpXTE5tRGRMVDA5V1NDdVJOS3p0MjdDaDNQS1VsblB6OGZKdzRjVUtyNjhoa3NqS1BDUW9LQWdETW1UTUg0OGFOUTBoSUNHYlBucTN5NFY4YWdVQ0EwYU5IdzkvZkgrbnA2VnFkODZaKy9mckIzZDFkWmR2Smt5ZHg3Tmd4amNkSFJVWGg0Y09IR0RSb0VPclZxNGZZMkZpRWhJUmc1TWlSYXNmdTJiTUhZV0ZoYU42OE9mNzg4MDlZV0Zpb0hlUGk0bEtodUVuVlFrbUZLTDFOUWdFQU56YzMvUFBQUDdDeHNjR1lNV09RbUppSUdqVnFBSUJhODh5QkF3ZFVYb3ZGWWt5Wk1nWG56cDFUdTY1QUlJQ3RyVzI1NHpFeU1pcHhuNm1wS1NaT25LalZkVzdkdWxYcS9tZlBuaUU4UEJ3dUxpNXdjSEJBejU0OUVSb2Fpb3NYTDZKbno1NWF4NnNZemRhc1dUUGx0ck5uenlxLy9TY2tKQUR5NXE3NzkrOEQ4dWE5aWxJa3dvOC8vaGcyTmpiWXNtVUxnb0tDMUpLS1JDTEIxcTFiQVhsZmw2YUVRb2dDSlpWcWJ2UG16U2dvS0ZDK0hqeDRNSm8yYllyRGh3K3JOV1hFeHNZQzh2Nk1OMGRQV1ZoWXdOUFRVOWtYQWdCZVhsNllNV09HVm5FRUJBUmd3NFlOWlI2WGs1T0RyS3lzRXZkYldWa3BFMWx4RHg4K1ZDYXNseTlmb2xPblRyaDM3NTVXc2ZYczJSTnhjWEZJUzBzRDVFOEV4ZCtub2wvQzA5TVRBT0RwNlluUTBGQUVCUVZwblZSeWMzT3hkdTFhQU1Da1NaT1UyOWV0VzZkc2tsUTg2Zm41K1NsSHpIWHMyQkdmZi82NVZ2Y29UdEVIWkdWbGhZNGRPMElvRk1MUjBSSDM3dDFEZkh5OHlpQ0ptemR2SWlNakF5NHVMaHI3WlFncGpwSktOUmNXRm9iYzNGeUl4V0trcHFhaVE0Y09hTnEwS2Z6OS9kWHFRQlROUUVlT0hJRkFvRnJpMUx4NWMrV0hxc0xPblR0TEhRVlZITS96cUZtelpwbkg3ZDI3RjMvODhVZUorMy8vL1hkMDdkcFZiYnV4c2JHeXI4RFMwaExObXpmWEtpNEFhdGQ3czBucjZOR2pFQWdFK005Ly9nTUE2TmF0Rzh6TnpSRVdGbFppSHdVQWJOdTJEVUZCUWNqSnlVRmNYQnpNemMyeFpzMGFaVDhMQUFRR0JpcC85L0x5UWtKQ0F2NysrMjg0T0Rnb3Q0ZUZoV245WGhRVWZVQmVYbDdLZnBGUFB2a0U5KzdkUTJCZ29FcC9rQ0w1VXZNVzBRWWxsV3BPMFZkeDQ4WU5sVy9JbXRyaFQ1dzRnUjkrK0FGcjE2N1YrTUg5cHJGangrS2JiNzdSS282REJ3L2k5OTkvMStwWWtVZ0VQejgvbFcxUG5qekJva1dMU2p5blljT0d5Zzd2alJzM3FueFlhK1BMTDcvRThPSEQxYllyK2lVNmQrNnM3QThTaVVUbzI3Y3ZBZ0lDY1B6NGNZd1lNVUxqTmQ4Y3VaYWZuNDhEQnc2Z1diTm1zTGUzVjlsMytmSmxaZk5YWm1ZbVpESlpxVFZGWlZFMGZSWC9JdURwNlluMTY5ZXI5UWRsWm1ZQzhtUk1TRmtvcVpCS3MzdjNiaHc2ZEVpcll5VVNTYWw5SU1WeEhLZldJVzFtWnFaMVhObloyV2pTcEFtV0wxK3VzdjI3Nzc1RDQ4YU5NWFBtVEpYdDA2Wk5RMjV1cnNackZlK1hLTzZUVHo1QlFFQUFnb0tDU2t3cWlxZVN3c0pDcEtXbElTUWtCSnMzYjhiNDhlTng2TkFoV0Z0Yks0L2R1WE1uYXRTb2dZS0NBbno3N2Jkd2RYWEZMNy84QWhNVEU2M2Z0NEtpRDZoaHc0WXFUeC8xNnRWRCsvYnRjZTNhTlZ5NmRBa2ZmdmdoVUt4dktqOC92OXozSXRVUEpSVlNhWVlQSDQ2cFU2ZHFkZXpodzRleGFkT21TbzlKNGNHREIxaXpabzNLdHVUa1pMeDgrVkp0Ky9Qbnp6VmVvM2h0U2toSUNNNmVQYXZjcDZqOWlJMk5WZXVqZUpPeHNURWFOMjZNS1ZPbUlEczdHN3QzNzhhK2ZmdVUvVkZSVVZHNGN1VUtSbzhlalYyN2RtSHExS2xZdjM0OVpzNmNDUjhmbjNLL2QwVWZrRXdtdzl5NWMxWDJLVWFlQlFZR0twT0tvdjlJbStsNUNLR2tRaXBOZW5xNlZvV0RrRGRmdlV1MnRyWVlOV3FVeXJhVWxCUTBiTmhRYmJ0aWdNS2JGUDBTQUJBUkVWSGl2WUtDZ3RRK3ZFdmk2dXFLM2J0MzQ4R0RCNEQ4Q1c3WnNtVndkblpHdDI3ZHNHdlhMcmk3dXl1VGlyKy9QenAwNktEVnRSV09IajBLeUo5WUZCWHhieXJlSDlTeFkwZEFYaWZ6L1BsemxTY29RdDVFU1lWVUNnY0hCeVFtSm1MMTZ0VjQ4T0FCT0k3VE9ISW9KaVlHQU5DNmRXdXRweHVSU0NUbzFxMmJ5cmJ5VGtwWnMyWk5sYUc3QUZDalJnMlltWm1wYlRjMk50WjREVVhUMTdwMTZ6U084a3BJU0lDWGx4ZENRa0x3elRmZmFGV3pva2l1aXVZOGYzOS9QSGp3QUw2K3Zpckh0Vy9mSG41K2ZuQjJka1o0ZUhpWjExVlE5QUU1T2pwaTkrN2RHbytaUDM4K3pwdzVneE1uVHNETHl3c05HelpFang0OUVCWVdocDkrK2dscjE2NTlxLzRjVXJWUlVpRWFwYWFtWXRPbVRWaThlSEdGemwreVpBa2dmMXJ4OVBURXVuWHJsTTBweGYzNTU1L1lzV05IdVlvYmhVSWg1c3labzNHZk5xTzZSQ0lSN3R5NWd5KysrRUpsZTFaV0Z1N2R1NGRMbHk2cGJNL0x5MVA3RUZYMFM1aVptWlU0YU1IQndRRk9UazZJalkzRjVjdVgwYU5IajFMamlvbUp3ZmJ0MndINVRBQ1FENWdZTUdBQXVuVHBvcFk4WEYxZHkzeXZiOUxVUWYrbVFZTUc0Y3laTXdnS0NvS1hseGNBNE50dnY4WE5temNSRmhhR21UTm5Zdjc4K1dqUm9vWHlISjduY2VuU0pUREd5bnlmcEdxanBFSlVpTVZpL1Bubm45aTJiUnRNVFUzQkdOTjZGdUhTNXFENjdydnYxSVloUXo2RnZWUXFWWHZ5bURsenBzYktibk56Y3pScDBnVERoZzNUK2owVnYxZGhZU0dtVFp1R2FkT21xZTJmTldzV21qWnRpdm56NTJzOFB5OHZEeVltSmhBS2hjcCtpYjU5KzVZNndHRGd3SUdJalkxRllHQ2cyb2Z0bGkxYmNQandZZkE4ajJmUG5pbEhkdzBaTWtSNTdKUXBVMVNHR0pjbU9Ua1p0V3JWVXRsV3ZGbXhlQjlRYVpOamR1M2FGVlpXVm9pSmlVRkNRZ0ljSEJ4Z2Eyc0xQejgvekprekJ4RVJFUmcrZkRnYU5XcUUrdlhySXpNekU2bXBxY2pMeThPVUtWTW9xVlJ6bEZRSUFDZ0wrMzc4OFVkSUpCS01HREVDWDMvOWRibW1wVy9UcG8xYU04MXZ2LzJHMU5SVXJGeTVVdU01eDQ0ZHcvSGp4OVdHRXpkcTFFamo4Y09IRDljNHRGY1RpVVNpRW45b2FDaFdyRmhSNHZGaXNSaTNiOTh1ZGZvV1gxOWZ1THU3Sy9zbFN2dkdyOWp2NCtPRDgrZlBJek16VTZVYVhkSDBCM2x6bkt1cks0WU5HNll5MGVYZ3dZTzFlS2RGbGk1ZFd1citzMmZQSWljbkIrM2F0VU9EQmcxS1BFNGtFcUYvLy83WXVYTW5nb0tDbEUrRlRrNU9DQWdJd01HREIzSG16QmtrSmlZaUxTMU5XZmZUbzBjUDViQnRVbjFSVWlGQXNjN2JsaTFid3R2YnU5VFJTaVV4TnplSHU3czdYcjU4aVd2WHJtSHYzcjJJajQvSDZ0V3IxWVlBSzBSR1JrSW9GSmE0dnp3MmI5Nk0vUHg4R0JzYjQvbno1MGhLU2xKK2E1YkpaUGpvbzQvdzBVY2ZsWGorakJrejBMUnBVM3o3N2JlbDNvZm5lYldwNjB0aWFXbXAxbXpsN2UydGt5VUczclI0OFdLMUdabkR3OE94ZnYxNlFQNTBVdGIwL1FwejVzelIyTVJZczJaTmpCMDdGbVBIanRWUjFLU3FvYVJDQUhsejA0Y2Zmb2d2dnZpaVFvdG1LZVRtNW1MOCtQSEl6YzFGejU0OXNXVEpFalJwMGtTbnNaYmt5Wk1udUhyMUtoaGpFQXFGNk5PbkQ4YU5Hd2ZJcTlkTHE4Ulh1SEhqQmc0ZlBsenFNYXRXclVMZnZuMTFGcmV1Tkc3Y1dDMnBsSGN4TWtMZVZzVS9QVWlsc0hkMG04MEo4QnNBeko3eE5XYlAwSzdPdzVEazVPU2dkdTNhYjVXY0NDbkorZzErV0wraHFLYUpNU3hKaXIxWmVyc2ZlYWZvU1lYb0hDMXZTMGoxcFQ0Y2h4QkNDS2tnU2lxRUVFSjBocElLSVlRUW5hR2tRZ2doUkdjb3FSQkNDTkVaU2lxRUVFSjBocElLSVlRUW5hR2tRZ2doUkdjb3FSQkNDTkVaU2lxRUVFSjBocElLSVlRUW5hR2tRZ2doUkdjb3FSQkNDTkVaU2lxRUVFSjBocElLSVlRUW5hR2tRZ2doUkdjb3FSQkNDTkVaU2lxRUVFSjBocElLSVlRUW5hR2tRZ2doUkdkRStnNkFsT3hLeERVQWZ2b09neENEVXZUdmdoZ3FTaW9HTFB4cUpNS3ZSdW83REVJSTBSbzFmeGtZSHV3cFk4alVkeHlFR0Q2V3d4aEwxbmNVUkJVOXFSZ1lQbGQ2VW1CcTlGL0cwRlRmc1JCaXlCaGpLV0paWHBDKzR5Q3FPSDBIUUlpaGMzTnpteTBRQ0g2VHYvenQrdlhyYy9RY0VpRUdpNXEvQ0NHRTZBd2xGVUlJSVRwRFNZVVFRb2pPVUVjOUlhOEpYRjFkRzNJY1oxUjhJOGR4Vm93eHhVdHpOemMzKytMN2VaNlhSa1ZGUFFVZ2U1ZkJFbUtJS0trUThwcUE0emhmanVQYXZMSGRvdGp2UXptTys3RDRUcUZRK0JEQUo1UlVDS0drUWtoeFVnQjNPWTc3ckpSakxPVS9TanpQQndHUVZINTRoQmcrNmxNaHBCaVpUTGFQTWNZclhqUEdOUDRVMjg4enhuYm9LMTVDREEwbEZVS0t1WDM3OWwwQU44cHp5cTFidDI1VllraUV2RmNvcVJDaWltZU03V0RGSDBlS091dkJjYXExd3F6SUFRRDhteGNocExxaXBFTElHNlJTNlZGQXEvblhjbVV5MmZGM0VCSWg3dzFLS29TOHdjVEU1RG1BSzJVZHgzSGNYWmxNOXZqZFJFWEkrNEdTQ2lGdmlJeU16R2FNbldlTU1VV1RWL0VPZW83andCaGpQTTlmajQ2T1R0ZHp1SVFZRkVvcWhLampBZHdDa0ZIS01YbU1zYXRVbTBLSUtrb3FoR2pBY2R4TkFNODFiRmY4TjR2bitYUDZpSTBRUTBaSmhSQU5idHk0OFpUanVBZ1VTeVRGTWNadTNyNTkrNEUrWWlQRWtGRlNJVVF6SnBWSzk1V3lmd2NBVnNwK1Fxb2xTaXFFbE1ESXlPZ1VnRlM4VWFmQ0dIdWVuWjE5VE4veEVXS0lLS2tRVW9MSXlNZzhBSWMwN0FwSlNFakkwa05JaEJnOFNpcUVsRUltay8wdG4yaFN1WW5uK2YxNkRJa1FnMFpKaFpCU0NBU0NCNHl4TzhVMlBXU00zZFZqU0lRWU5Fb3FoSlFpT3pzN0M4Q0ZZcHVpeEdLeDJsQmpRa2dSU2lxRWxDSWhJVUVNSUJxQXJLaUlubys3ZCs5ZXRyN2pJc1JRVVZJaHBBeFNxZlFDZ0NjQU1qaU9DOVozUElRWU1rb3FoSlFoT3pzN25qR1dET0NwVENhN3B1OTRDREZrNnFYQ1JLL3M3RDZ3RXBnS0J3b2dzTmQzTE9TMVdrYm9Ec0E0VDRMVCtvNkZGR0dNVHhITDhnSlRFeEpvVWs4RFFtdlVHeGhCYlZGZkFiajFIQWNMZmNkQ1hpdVFLbWNvL2xEZnNaQWlITWZsbUtBMkE3QlYzN0dRMTZqNXk4QUl3RFdraEdKNGVBWXdlckEzTUp3cHgzR045UjBGVVVWUEtnYk1vMk43ZE83VVFkOWhFR0pRcmtSY1EvalZTSDJIUVVwQVNjV0FkZTdVQWJOblROVjNHSVFZR0Q5S0tnYU1tcjhJSVlUb0RDVVZRZ2doT2tOSmhSQkNpTTVRVWlHRUVLSXpsRlFJSVlUb0RDVVZRZ2doT2tOSnBab3FLQ2lBV0N3dTg3aW9xQ2dzWExnUWNYRnhaUjdMOHp5MmJObUM0OGVQbDNoTWNIQXd0bTdkQ3NZcXRyejd5NWN2RVI0ZWpveU1qQXFkWDEweHh1alBqTHdUbEZTcUlZbEVnc21USjhQYjJ4c3ltYXpVWTU4K2ZZclEwRkE4ZjE3MkVpSUhEeDdFeG8wYjBhQkJBNDM3bnp4NWdxVkxseUk3TzF1NTNudDVYYjkrSGRPblQwZDBkSFNGemxmSXk4dDdxL01Cb0xDd0VIZnYzc1hCZ3dleGZQbHk1T1RrbE92OHpNeE0zTHQzVCsxSDhlR2ZrWkdCNTgrZmwvbFRGc1lZSmt5WWdNbVRKME1xbFpaNVBDRnZnNG9mcXlFakl5TjRlSGhnMjdadFdMbHlKYnk5dmQvNm1pOWV2TUNHRFJzZ0VvbXdhdFVxdGYzVHBrM0R5Wk1uSVpWS2NlYk1HVnkrZkZudG1PWExsNk5seTVadkhZdUNUQ2FEbjU4Zk1qSXlrSldWaGN6TVRLU21waUl0TFEwTkd6WkVRRUFBL1AzOVVWaFlXT3AxSEJ3YzhQSEhIeU1zTEF5WEwxOUdjbkl5a3BPVDhlVEpFOGhrTWhnYkc2TkZpeFo0OU9nUldyZHVyWFY4NTg2ZHc3Smx5MkJ1YnE3Y2xwV1ZoZSsvL3g3RGhnM0QrUEhqa1pLU1V1WjFJaU1qRVI4Zmo5VFUxQktQcVYrL1BrNmZQbzMxNjllalU2ZE9KUjVuYlcwTloyZG5yZDhESVcraXBGSk56Wmd4QXdrSkNRZ0lDRUNqUm8wd1ljS0VDbCtyb0tBQUN4Y3VSTDE2OVRCNzltejgvdnZ2OFBEd1VQbndldmp3SVlLRGd6RjE2bFRZMmRsaHpabzErT3FycjlDNDhldXBtMnhzYkxTKzV6ZmZmRlBxMDA3YnRtMnhkZXRXUkVSRVFDd1d3OFRFQkhmdTNFR1BIajNRdjM5L1dGdGJnekdHN2R1M3c5emNIUFhyMTlkNG5jVEVSSFR1M0JrZmYvd3hYcjE2aGFpb0tOaloyY0haMlJuSnljbnc4ZkZCMTY1ZElSSVYvVk82ZE9rU0ZpeFlVR3JzVzdac2daT1RFd0NnUVlNR09IYnNtSExmcDU5K3FuSnNqeDQ5TUh6NDhETC9QUGJzMllNalI0NlVlZHp1M2J1eGUvZnVFdmYzNmRNSHExZXZMdk02aEpTRWtrbzF4WEVjbGk1ZGlwRWpSK0xGaXhjVnZvNUVJc0dDQlF0dzkrNWQ3Tnk1RTgyYU5jUHAwNmNSSEJ5TTBhTkh3OGJHQmprNU9manh4eC9oNnVxS1NaTW1RU2FUNFo5Ly9zRytmZnV3YmRzMldGbFpsZnUrSTBlT1JQUG16VXZjcjdqbVgzLzlCY2liM2dZT0hJamh3NGVqYTlldUtzZCsvdm5ubURScGtzYnJmUG5sbDhyZkJ3MGFoRUdEQmdFQXdzUERFUm9hQ2x0YlcyVkNnZnpwcUtDZ0FNT0hEMGZEaGcxVnJwV1FrSUJqeDQ2QjUzbXQzMmZEaGczVjR0VmswYUpGV0xSb0VlTGk0c0J4SE96dDdmSGJiNytoZS9mdTZOaXhvMHFNVXFrVW9hR2hpSStQeCt6WnN4RWZIdyt4V0l3MmJkcG9IUmNoSmFHa1VvMVpXRmhnKy9idEpYNUwxOGJkdTNkeDdkbzFyRjI3RnJWcTFVSnljakpHamh5Sm1KZ1lQSDc4R0JLSkJBQXdZc1FJdUxpNEtKdHpaczJhaFRWcjFpQTlQYjFDU2FWTGx5NWFmZGpxUzc5Ky9lRHU3cTZ5N2VUSmt5cFBKWlZodzRZTkVBcUYrUEhISDhGeEhKWXZYdzZ4V0l3K2ZmcWdUNTgraUl1THc1NDlleUFVQ2pGdTNEZ3d4dkRYWDM4aExTME4vdjcrbFJvYnFSNG9xVlJ6YjVOUUFNRE56UTMvL1BNUGJHeHNNR2JNR0NRbUpxSkdqUm9Bb05ZTWRPREFBWlhYWXJFWVU2Wk13Ymx6NTlTdSsvejVjOFRFeEtodFYyeTdjK2VPeGtFR3RXdlhScnQyN1FBQXVibTVpSWlJQUFDOGV2VUtrSTltVTR4NjY5S2xTN25lNjltelo1WG5KaVFrQVBMbXJ2djM3d01BNnRhdFc2N3JRZDVadjJ6Wk1wWFh4ZVhrNUNBNU9ibkU4MjFzYkdCa1pLUzIzY3JLQ3ZQbno4ZU1HVFB3NTU5L1lzZU9IUWdJQ0FBQU5HblNCQ3RYcm9Tam82TldNYTVZc1FKSlNVbFl1WEpsaGQ0anFicFJqVmdBQUNBQVNVUkJWRjRvcVZSRG16ZHZSa0ZCZ2ZMMTRNR0QwYlJwVXh3K2ZGaHRtSEZzYkN3QTRQejU4Mm9mYmhZV0Z2RDA5RlRwQy9IeThzS01HVE8waWlNZ0lBQWJObXpRdU8vbXpadjQ3cnZ2U2p4MzA2Wk5HcmMzYjk1Y21ieWVQbjJLK2ZQbnErd3YvbTA4S0NoSXF6Z1YxcTFicDJ3cVZEeUIrZm41S2Z0Mk9uYnNpTTgvLzd4YzF4UUtoYkMxdGNXSkV5ZGdZbUtDQ1JNbTRJTVBQbER1RHc0T1JuQndjSW5uNzl1M0R3NE9EbXJiYjk2OGlaMDdkK0x5NWNzd05UV0ZsNWNYUEQwOThmTGxTeHc2ZEFoanhveUJvNk5qbWYwbllyRVlodzhmQnMvenVIMzdObnIxNmxXdTkwZXFIMG9xMVZCWVdCaHljM01oRm91Um1wcUtEaDA2b0duVHB2RDM5MWVyWlZBOERSdzVjZ1FDZ2VvSTlPYk5tOFBUMDFObDI4NmRPN0Zueng2dDR1QjVIalZyMWl6MUdGOWZYNjFISTgyZlAxL2xtNzZEZ3dQQ3c4TUJlZWY0NXMyYnNYNzllblR1M0JrQVZQb1p0QkVZR0tqODNjdkxDd2tKQ2ZqNzc3OVZQdFREd3NLMHZsNi9mdjNRdFd0WFdGdGI0OTY5ZXpBek0xUHIyK25YcjUvR1FSVDM3dDNEMHFWTFM3eDIzYnAxWVdGaEFSOGZIM1RvMEVIbC8xMlBIajJRbnA2TzBORFFFb2QvSzVpWW1PRFhYMzlGY25JeXVuZnZydlY3STlVWEpaVnFhTWVPSFFDQUd6ZHVxSHlJYVdydlAzSGlCSDc0NFFlc1hidFdxejZNc1dQSDRwdHZ2dEVxam9NSEQrTDMzMzh2OVJoVFUxTllXbHBxZFQxTlNVS3hMU1FrQkFBZ0VBZ2dGQW9yWENjREFKY3ZYMVkyZjJWbVprSW1rMEVvRkpiN09xR2hvVEF6TTBQdjNyMUxQTWJTMGxKak0xVnBkVFpoWVdIS1pGcGFJU29BYk55NEVSS0pCSzZ1cmlVZVUxcDhoTHlKa2dyUnFkMjdkK1BRb1VOYUhTdVJTRFQyQitpYW9yWUU4dWFxYytmT1llSENoY3I5L3Y3KzJMWnRtOFp6eFdLeDJvZnF6cDA3VWFOR0RSUVVGT0RiYjcrRnE2c3Jmdm5sRjVpWW1KUXJyckN3TURSbzBFQjUvYXlzTENRa0pNRFkyQmhObWpTcHdEc3RHaW8rYXRRb3RlMkJnWUU0ZnZ3NEZpOWVyUFowc252MzdqS0xZQW5SRmlVVm9sUERody9IMUtuYXJWWjUrUERoRXZ0R0ZCNDllZ1JqWTJPdHJwZWZuNjl4KzQ0ZE85QzZkV3RFUjBmRHlja0podzRkZ3FXbEphWk5td2JJdjRtWDlHMzh6Zmlpb3FKdzVjb1ZqQjQ5R3J0MjdjTFVxVk94ZnYxNnpKdzVFejQrUGxyRldaSXpaODdnekpremFOcTBxYkpUWFN3V2E1eGVSVlAxZm5aMk5veU5qZFdTaGxRcXhaVXJWOUNwVXllNHVMaW9uVGRuemh4QS90UmxZV0h4VnUrQkVFb3FSS2ZTMDlOeCsvWnRyWTU5OHVSSm1jY3NXclNvWFBkL3MzWWxNaklTNGVIaFdMRmlCYnk5dmRHclZ5L1kyOXRqN2RxMWFOZXVIUllzV0FCSFI4Y1MrMjFNVEV5VW85a2tFZ21XTFZzR1oyZG5kT3ZXRGJ0MjdZSzd1N3N5cWZqNys2TkRodzdsaXJlNGdRTUhZdUhDaFNyOUgwZU9ITkdxcUJIeVR2MWZmLzIxeFAwUkVSR2xEaVNZUFhzMnhvMGJWODZvQ1ZGRlNZWG9qSU9EQXhJVEU3RjY5V284ZVBBQUhNY3BLOGVMVXd3TGJ0MjZkWW5UbWdnRUFnZ0VBaXhkdWhRdFdyVFE2djRyVjY1VWVWcVJTcVZZdlhvMVhGMWRWYjZoanhvMUN2YjI5dkR3OEFEa3c1ZXZYcjJLamgwN0tvL0p5Y25CeTVjdlZVWTcrZnY3NDhHREIvRDE5Vlc1Yi92MjdlSG41d2RuWjJkbFgwWkZDQVFDdFNhMG5qMTd3c3ZMUyszWSsvZnZ3OGZIUjJQZlVQSFJZcytlUGNPa1NaTXdhZElrWmVIbW8wZVAxSnJYQmc4ZVhPRzRDU21Pa2dwUlNrMU54YVpObTdCNDhlSUtuYjlreVJKQS9yVGk2ZW1KZGV2VzRjTVBQMVE3VGxFM29SZ3dvRW1MRmkxdzRzUUpXRmxaZ1RHR216ZHZvbmJ0Mm1qVnFwVXkxdURnWUV5Y09GSDV3YnA0OFdLVnA1LzA5SFE4ZVBBQTI3ZHZWN3UrWXRCQlFVRUI1c3laZzRjUEgrTHc0Y1BLUWt4dmIyL0V4TVJnNjlhdHNMT3pBK1FER1FZTUdJQXVYYnFvSlkvU09ycmZSb01HRFpUSnJ6Z1BEdytOZlNlS2N4VFdyRm1EWnMyYVllTEVpUkNKUkxoLy96Nm1UNStPRlN0V29GKy9mbHJGa0plWDkvL3MzWGxjVGZuL0IvRFh2ZDMycENFcXNtU1pSSlRJMkxleHoxakhSSmxoeUZpbVRJakJOQmo3R0RHeVRvWDhMTm1Ub3NTTWtHU1psS0o5c2hRUldtLzd2ZmY4L3BqdStYYmRwZHZtbHQ3UHg2TUhuZnM1NTd6dnZkejMvZXdvTEN5RW9hRmhEWjRKYVN3b3FSQ1VsSlRnd0lFRDhQSHhnWjZlSGhpR1VYcDBsS0sxcmxhc1dDRTFEQm5sTlFpQlFJQUJBd1pJSEhkMmRvYTl2VDFFSWhIYzNOeVFuNStQOCtmUEF3QisrdWtuZE9uU2hSMHRscHFhaXIxNzk4TFMwcEpkWSt6WFgzL0Z2Ly8raXpObnpzRFkyQmdtSmliNC9mZmZZV0ZoSWJPcFRTUVNzVXViN055NVUySm0vK3JWcXpGejVrejg4TU1QOFBIeFFmUG16VEZ2M2p5bFIwS2xwYVZCUjBkSDRwZ3l6WDBNdytEWnMyZG8zNzY5VXZkUmRKMmRPM2ZpMnJWcmNIVjFSVlJVRklxTGkxRmNYSXl1WGJ0aXpabzFhTmFzV2FYTmRVS2hFSFoyZG5qejVnME9IejVNaTAyU1NsRlNhY1JldjM0TkFQamxsMTlRVmxhRzZkT25ZLzc4K1ZVYWJtdHBhU25WSExSejUwNjhldlVLdi8zMm04eHpMbDI2aE11WEwwc05KMjdkdWpWUVB0UTRQajRlSzFldVpKUFM4T0hEY2Zic1dieDQ4UUt0VzdkRzM3NTlZV0ppZ3JObno3Skp4ZFhWRmQ5OTl4MDJidHpJeGpSa3lCQ1pNUWlGUXF4ZHV4YlhybDNEeG8wYnBXYlhHeG9hd3NQREE5OTk5eDJXTEZrQ0x5K3ZLalVSS1pwRFVsRnViaTVDUTBPUmxwYUdOMi9lNE8rLy93YWZ6MmRYQXFndURvZkQxcWEyYjk4T0FORFIwWUdlbmg1MGRIVFF1blZydUxxNjR0eTVjMmpldkxuYy9XMFloa0ZwYVNrRUFnRTc0Wk1RUlNpcE5HSVhMMTRFQUhUdTNCbHVibTdWV25aZVgxOGZQWHYyUkZaV0Z2NzU1eCtjUEhrU3ljbkoyTFp0bTlUYVYyS1JrWkZRVTFPVCtYaDZlanAyN2RxRkxsMjZTSFFxanhneEFtZlBua1ZJU0FqbXpKa0RMcGVMY2VQRzRmLys3Ly93N3QwN05HL2VITjI3ZDhmbzBhTVJFaEtDR3pkdXlFMG9BTEJseXhaY3Zud1phOWFza1pyQUtkYTVjMmVzV2JNR1AvLzhNL2J0MjRlbFM1Y3EvYnFzWGJ0V2FuN0ozYnQzNGVIaEFaUlA2cng5K3phS2k0c1JGQlFFSXlNajlPelpFMTI3ZGtXWExsM1laSnFjbkl4VHAwNHB2TmZubjM4dXMybnE0TUdES0NrcGdicTZPblIxZGFWcWpVZU9ISUdmbng4eU1qSWdFQWhremdmaThYZzRmZm8wK0h3KzJ3eElpQ0tVVkJveFoyZG5EQjQ4R0Y5Ly9YV05KZ01XRkJSZzFxeFpLQ2dvd0pBaFEvRHJyNzlXZTU1RlVGQVF5c3JLc0diTkdva1BRUnNiRzVpYW1rb3NJek42OUdpa3BhVkpIQlB2MjNMMTZsV0ZTV1hTcEVtd3NiSEJ1SEhqRk1ZemV2Um9jTGxjREJvMHFFclBvMDJiTmxKSnBlSXlONWFXbHBnNGNTSnNiR3hnYlcwdE15bG9hMnNqUGo1ZTVocG9GVmxZV01nOFgxZFhGN3E2dW5MUEV3cUY4UFB6QTRmRHdkQ2hRekZ5NUVpWjVRd01ESlNlZ0VwSTlUOUpTSjFvYjI3dHd1RmlKd0M0T00ySGk1TnljejVVamMvblExZFh0MGJKU1N3bEpVWG1lbGJLOXZXa3BxWXFYQmFmTkd3ZWUvK0V4OTcvNWc4eERINTltaEN0WEZzaitTQ29wa0pxaFo2ZVhxMWRTMVpDUVhrL2dUSW9vUkNpT3JSSFBTR0VrRnBEU1lVUVFraXRvYVJDQ0NHazFsQlNJWTJTajQ4UHV4eitoeFlTRW9KRGh3N1Z5Ylhmdm4wTFQwOVBQSHo0c0U2dVg1blkyRmg0ZW5yaXpaczNLcmsvVVQxS0txUlJPbno0Y0tWN2pkU1ZrSkFRSER4NHNFNnUvZTdkTzNoNWVhazBxWGg1ZVZGU2FjUm85RmNqdFduVEp2ajUrZUhUVHo5VnVGT2p1RnhGaG9hR01EYzN4NXc1YzJCdGJWMmwrMlptWm1MY3VIRmdHQWJidDI5WGFudmF6TXhNbkQ1OUdoRVJFVWhQVDBkeGNURU1EQXpRcmwwN2pCOC9IdVBIajY5U0RNcWFNbVVLbmoxN0JnY0hCN2k2dWxaYVRreE5UUTBtSmlibzFhc1h2di8rZTVpWW1GUjZyNGlJQ096ZHV4ZFBuanpCSjU5OEFrZEhSMHllUExuV25rdEZEZWs5SUEwUDFWUWFvWktTRWx5NWNnVUFrSlNVaEtTa3BFclBzYkN3d01DQkEyRnJhd3N1bDR2dzhIQTRPam9pSkNTa1N2ZStlUEVpdXlTSU1udkVuejE3RmhNblRvU1BqdzlTVWxKZ1ltTENUaXFNakl5VTJPSzNOc1hFeExDSklpZ29DQUtCb05Keit2WHJoNEVEQjZKNzkrN0l5Y25CaFFzWE1IMzZkRHg5K3JUU2MvMzkvV0ZwYVlrVksxYkExTlFVR3pkdVZPcDlxWTZHOGg2UWhvbHFLbzFRYUdnbytIdysrdmJ0aXp0MzdpQXdNRkRoTjNFQWNIUjBaQmRURklsRThQTHlncmUzTi9idDI0ZlJvMGNyZmUrTEZ5L0N3TUFBeHNiR3VIWHJGbkp5Y3VUTzFqNXk1QWc4UER5Z3JhMk5aY3VXWWRLa1NSSjcycjk0OFVMcHZWdXFTdnhoSzM2TmJ0MjZWZWszK2kxYnRxQkpreVpBK1laaHk1Y3ZSMFJFQkk0ZVBZclZxMWNyUFBlbm4zNUM4K2JOQVFEVzF0YVlQSGt5RWhJUzJGV1phMU5EZVE5SXcwUTFsVVpJL0lHNVpNa1NhR3BxSWpnNFdLbHY0bUpjTGhjelpzd0F5cGVYVjViNDIvL2d3WU14WU1BQUNBUUN1WjNsY1hGeDJMVnJGN1MwdE9EdDdRMTdlM3VKRHpPVUwwQXBiOTJ1bWhEWDVGcTFhc1Z1V2lWZUowMVoydHJhN05wbG1abVpsWllYSnhTVWYxQ2pmTzJ4MnRaUTNnUFNjRkZTYVdReU16Tng5KzVkOU9qUkE1MDZkY0tRSVVPUW5aMk44UER3S2wxSHZNV3RtWm1aMHVlSWs5bm8wYVBaTmJma05iOTRlM3VEWVJnNE9UbDk4T1hXeFRXNU1XUEd3TmJXRm9hR2hnZ0xDNU81cmE4aTFYbU5jbkp5OFB2dnYyUFlzR0YxOHJ3YnludEFHaTVLS28yTXVEMWQvTzFTL0tjeWJldGlCUVVGN0hMcWMrZk9WZW9jOGJmL1pzMmF3ZGJXRnUzYnQ0ZTV1VGtTRXhPUm5Kd3NWZmJPblR2ZzhYaDExbG10U01VUFhpNlhpMUdqUmluOFJpL0xpeGN2Y09qUUlUUnAwZ1QyOXZaS25aT1hsd2RuWjJlb3E2dFhlUnRsWlRTazk0QTBYSlJVR3BtTEZ5K0N5K1d5SzlJT0dEQUErdnI2bFg0VDkvSHh3ZEtsU3pGdjNqeDg4Y1VYU0UxTmhidTd1OUtiVm9tLy9ZOGNPUkpxYW1vQWdMRmp4d0tBVkVkdmFtb3FTa3RMMGJselo2bm1scm9tcnNsMTZ0U0pYWU9zc20vMFltNXVibGk2ZENtKysrNDdUSmt5QmNiR3h2RDI5bFpxOUZkdWJpNFdMbHlJMHRKUzdOKy9IL3I2K3JYMGpQNm5vYndIcEdHanBOS0lpTnZUKy9UcHcrNXl5T1B4TUdMRUNBZ0VBb1h6Tmg0L2Zvd2JOMjRnTWpJUytmbjVlUDM2TmM2Y09TTTFzdW4rL2ZzU2U2U0xpVCtRSzdhL2p4a3pCaHdPUjZwUEp6YzNGeWhmY3YxREU5ZmtLZzQrc0xDd1FMdDI3V1IrbzY4b1BEd2NOMjdjUUd4c0xBUUNBWktTa3VEcjZ3cytuNi93bmdVRkJWaXdZQUdlUG4ySzZkT25JeW9xQ24vOTlSY1NFaEpxOWJrMWxQZUFOR3lVVkJxUmlzMDZGWW0vclNyNkp1N3U3bzdJeUVoRVJFVEEzOThmam82T3VIZnZIbWJObW9XM2I5OEM1UitPenM3T1dMMTZ0Y1RPaGVKdi95WW1KdWpSb3dkN3ZFV0xGdWpWcXhleXM3TngrL1p0OXJpR2hnWlFQb0xxUXhOM3lMLy9HaW5UVEhqOStuVkVSa2JpNXMyYk9IYnNHUHIzNzQrQWdBQTRPenZMM1ZrUkFESXlNcENVbElUaTRtSnMyclFKSzFhc3dJb1ZLM0R1M0xsYWUxNE42VDBnRFJzTktXNGtLczVOQ1E0T3h2WHIxOW5IeEI5NENRa0pTRTVPVmpqcVNFTkRBMjNhdE1HOGVmT1FuNThQWDE5Zm5EcDFDazVPVHREVzFvYWxwU1V5TWpMUXJsMDc5aHp4dDMraFVDaTFlNko0OUZoQVFBQUdEeDRNQURBMk5nYks5MVVSaVVReTk3bXZDK0thbklhR0J0dG5KQ1p1R2d3T0RzYVBQLzRJSGsvK2Z4MWRYVjFZV0ZoZzA2Wk5TRXRMUTJ4c0xPN2V2WXUrZmZ2S0xOK3BVeWRFUmtiVzhyT1IxRkRlQTlMd1VWSnBKTVR0NlFBVTduOGVHQmlvOUxhNVZsWlc4UFgxeFpNblQ0RHlvY2F5bGg4UmYvdlB6TXlVTzd4VzNLZGpZR0NBVnExYW9WV3JWbmo1OGlWdTNyeXAxSXp2MmlDdWhaU1dsdUxHalJzeXkyUmxaZUgyN2R2c2g2OGlYQzRYM2J0M1IzeDhQSjQrZlNvM3FYd0lEZVU5SUEwZmZmMW9KTVFmbUR0MjdFQmtaS1RVajNnZjlLck1XWG41OGlVQXNCUCtaQkYvK3pjM041ZDUzOGpJU0F3Yk5nd0NnVUJpZHI2ZG5SMEFZTnUyYmNqT3pxN1JjMWVHdUNiSDQvSHc5OTkveTR4eitmTGxRQlZIeW9ubm5DaDZqZXBhUTNrUHlNZUJra29qSUc1UGI5S2tDZnIzN3krelRLZE9uZENsU3hka1pXVWhJaUtpMG12R3g4Zmo4T0hEQUlEaHc0ZkxMU2VyYy9oOUV5Wk1rQ2dMQU5PblQ0ZWxwU1ZldlhxRldiTm00ZmJ0MjFMOUVvbUppVGh6NWd6Nys0c1hMNUNZbUZpbGlaeGlGVmNaa05jNVBXYk1HUEI0UE55OGVaUHR5RllrTURBUTRlSGgwTkxTUXI5Ky9hb2NVMFhKeWNsS0xmY2lMdzU4b1BkQWx1enNiQ1FtSmlJL1A3OWE4Wk9HaFpxL0dnRnhlL3FJRVNPZ3JxNHV0OXo0OGVPUmtKQ0FnSUFBREJvMFNPS3hnd2NQd3QvZkh5S1JDSm1abVVoSlNRRUFUSjQ4V2Fxc1dNVitIRVZMdWZUdjN4L05talZEZkh3OHV6Kzl1cm82UER3OHNHelpNa1JGUldIUm9rVXdNREJBMjdadFVWWldob3lNRE9UazVNREd4Z1pmZi8wMUFHRHg0c1hJeTh1cjF1ckR5bnp3R2hnWVlOQ2dRUWdORGNYbHk1Y3hiZG8waWNkWHJWb0ZOVFUxbEphV0lpMHREUmtaR2VCeXVmajU1NS9aMFhiVmtaT1RnK25UcDJQVXFGSFlzbVZMbGM3OTBPK0JMRjVlWGpoOStqVE9uVHVuMGhvYitUQ29wdElJaU52VEsxdE9ROUUzOGZqNGVOeTZkUXUzYjkvR2l4Y3ZZR1ZsaFEwYk51Q1hYMzZSZTczcjE2K0R6K2ZEeHNZR1JrWkdjc3Z4ZUR5WmMwRU1EQXpnN2UyTkxWdTJZTkNnUVZCVFUwTmNYQnd5TWpKZ2FHZ0lPenM3ZHMweVBwK1AxTlJVREI0OFdPbTk3TVhldkhtRHUzZnZRa3RMcTlLK2c0a1RKMHJGS1JZUkVZRmJ0MjdoM3IxN0tDd3N4TkNoUTNIbzBDRjg4Y1VYVllybmZlSmw3S3ZUci9FaDN3TkY4YmRyMXc3dDI3ZXZjdnlFa0JwcWIyN3RZbVpoelpoWldETTc5K3huaUhMQ3c4TVpHeHNiSmp3OFhLbnlnd2NQWm43ODhjYzZqMHVXSlV1V01QMzc5MWU2dkllSEI5T25UeDhtUHorLzBySUpDUW1NalkwTjgzLy85MzgxakxKNmpoOC96dGpZMkRDUEh6OW1HSVpoQ2dzTG1kNjllek1lSGg2MWRvK2RlL1l6NHY4ajdidFlyMVgxLzFraWlXb3E1S1B3OE9GRDZPcnF3dGJXVnRXaDFMcVltQmpZMnRwQ1QwOVAxYUZVMmFOSGp5QVNpWlJlZVlFMGZKUlV5RWNoSmlZR0F3WU1VTmhuMUJBSkJBTEV4Y1UxMkNHOU1URXhNRFEwaEtXbHBhcERJUjhJZGRTVGo4TCsvZnRWSFVLZDRQRjRFalBkR3hwSFIwYzRPanFxT2d6eUFWRk5oUkJDU0syaG1ncHBsT1RObVA4UWR1ellVV2ZYRms5d1ZCVUhCd2M0T0RpbzdQNUU5YWltUWdnaHBOWlFVaUdFRUZKcktLbVFlc1BIeDZkS3V5dldsdGpZV0hoNmVyS3I5VlpWU0VnSURoMDZWT3R4S2FPbXNSTlMyeWlwa0hyajhPSEQxVnBpcGFaaVkyUGg1ZVZWbzZRaWEzWG1ENkdtc1JOUzI2aWpudFJybXpadGdwK2ZuOFF4UTBORG1KdWJZODZjT2JDMnRwWjdibVptSms2ZlBvMklpQWlrcDZlanVMZ1lCZ1lHYU5ldUhjYVBINC94NDhkL2dHZndIL0h6K1BUVFQzSGl4SWxLeTFXazdQTWxwRDZncEVJYUJBc0xDelJ2M2h3bEpTVjQ5dXdad3NQREVSNGVqczJiTjh0Y0tQSHMyYlBZdm4wN1NrdEx3ZVB4WUdabUJnME5EYngrL1JxUmtaRmdHT2FESlpXS2l6b21KU1VoS1NrSm4zNzZxY0p6cXZwOENha3ZLS21RQnNIUjBaRmQ2a01rRXNITHl3dmUzdDdZdDIrZjFJZnNrU05INE9IaEFXMXRiU3hidGd5VEprMkN0clkyKy9pTEZ5OFFHeHY3d1dLdnVLeituVHQzRUJnWVdPa2lqRlY1dm9UVUo5U25RaG9jTHBlTEdUTm1BQlcyd2hXTGk0dkRybDI3b0tXbEJXOXZiOWpiMjBza0ZBQm8zYnAxcFNzMjF5YnhxcjlMbGl5QnBxWm1sVFpDUXlYUGw1RDZocElLYVpERWU4YWJtWmxKSFBmMjlnYkRNSEJ5Y29LRmhZV0tvdnNmOFFacFBYcjBRS2RPblRCa3lCQmtaMmNqUER5OFN0ZVI5M3dKcVc4b3FaQUdwNkNnQU51M2J3Y0F6SjA3bHoxZVVsS0NPM2Z1Z01mallmTGt5U3FNOEgvRUc2U0phMGJpUDZ1eUpiRzg1MHRJZlVSOUtxUkI4UEh4UVdCZ0lQaDhQcEtTa3FDdnJ3OTNkM2VKSmRWVFUxTlJXbG9LQ3dzTHFTWXZWYmw0OFNLNFhDNUdqaHdKQUJnd1lBRDA5ZlVSRmhhR25Kd2N1VnNYSy9OOENhbVBLS21RQnVIeDQ4Y1N2eGNWRmVITW1UTXdNek5qZHhRVTcxWXA3NFA2UTR1SmljR3paOC9RdDI5ZmRqdGhIbytIRVNOR3dNL1BENWN2WDhiMDZkTmxucXZNOHlXa1BxTG1MOUlndUx1N0l6SXlFaEVSRWZEMzk0ZWpveVB1M2J1SFdiTm00ZTNidHdBQURRME5vUHdEdUQ0UU4zRzlQMXByN05peEVvL0xvc3p6SmFRK29wb0thVkEwTkRUUXBrMGJ6SnMzRC9uNStmRDE5Y1dwVTZmZzVPUUVZMk5qQUVCS1NncEVJaEc0WE5WOVo2bzROeVU0T0JqWHIxOW5IMk1ZQmdDUWtKQ0E1T1JrZE83Y1dlNTFGRDFmUXVvanFxbVFCc3ZLeWdvQThPVEpFd0JBcTFhdDBLcFZLL0Q1Zk55OGVWT2xzWW5ucGdEQXZYdjNjT1BHRGZhbllteFY2YkIvLy9rU1VoOVJVaUVOMXN1WEx3RUFUWm8wWVkvWjJka0JBTFp0MjRiczdHeVZ4U1pPRmp0MjdFQmtaS1RVejZsVHA0RHlXb3l5YzFaa1BWOUM2aHRLS3FSQmlvK1B4K0hEaHdFQXc0Y1BaNDlQbno0ZGxwYVdlUFhxRldiTm1vWGJ0Mit6elUxaWlZbUpPSFBtak1McloyZG5JekV4RWZuNStWV09UVHczcFVtVEp1amZ2Ny9NTXAwNmRVS1hMbDJRbFpXRmlJaUlTcThwNy9rU1V0OVFud3BwRUE0ZVBBaC9mMytJUkNKa1ptWWlKU1VGQURCNThtUU1HalNJTGFldXJnNFBEdzhzVzdZTVVWRlJXTFJvRVF3TUROQzJiVnVVbFpVaEl5TURPVGs1c0xHeHdkZGZmeTMzZmw1ZVhqaDkralRPblR0WDVacUJlRzdLaUJFam9LNnVMcmZjK1BIamtaQ1FnSUNBQUlublVKWG5TMGg5UTBtRk5Bang4ZkhzMzdXMXRXRmxaWVdwVTZkaTNMaHhVbVVOREF6ZzdlMk5xMWV2SWlnb0NIRnhjWWlMaTRPZW5oNE1EUTB4YXRRb1RKdzRVZUg5SGo1OGlIYnQybFZyK083Rml4ZUJDaE1kNVJrelpneisrT01QM0x4NUU3bTV1V2phdEdtMW5pOGg5UWtsRlZLdnVibTV3YzNOcmNybmNUZ2NqQm8xQ3FOR2phcnl1VVZGUlVoT1RzYTMzMzViNVhNQlNDMWRMNCtCZ1FIdTNyMHJjYXk2ejVlUStvTDZWQWg1ejZOSGp5QVNpV2oyT2lIVlFFbUZrUGZFeE1UQTBOQVFscGFXcWc2RmtBYUhrZ29oNzNGMGRFUklTQWc0SEk2cVF5R2t3YUdrUWdnaHBOWlFSejJwTjI3Y3VLR1Mrem80T01EQndhSGE1Ky9Zc2FOVzQ2bUttc1pPU0cyam1nb2hoSkJhUTBtRkVFSklyYUdrUWdnaHBOWlFuMG85bHZIcU5hS2lZMVFkQmlIMVNzYXIxNm9PZ1NoQVNhVWVDNzd5RjhJajdpcFJrcERHSTY4YWkzeVNENGVTU24zRFlZb0JqZ0FBTHorZmoveDh2cW9qSXFSZVloZ0lHUWFGcW82RFNLS2tVcytJQkxqRjVURm5BZEJHNUlRb3dBRW5uUkdLL2xaMUhFUVNUUm11ZnppbXB0MCs0ZW1wNjZzNkVQS2ZKdXJNYkhWMXRUVUFJR1NZUTdsRnpBWlZ4MFNBTWhUbnYwaEl5QUxBS0ZHY2ZDQlVVNmwvbVBUMHgxa0FzbFFkQ1BtUHRiVTErMTZvY1RoNVR4T2lucW8ySWtMcUx4cFNUQWdocE5aUVVpR0VFRkpycVBtTGtQL2hXbGxabVhBNEhJazlnRGtjVHJNSys5enJXMXRiU3d5aUVJbEVncGlZbUF3QXdnOFpMQ0gxRVNVVlF2Nkh5K0Z3OW5BNG5QYzNVbWxhNGU5VE9Cek80SW9QcXFtcFBRTXdscElLSVpSVUNLbElBT0F4aDhPWnBLQ01RZmtQU3lRU0JRSW9xL3Z3Q0tuL3FFK0ZrQXFFUXVFcGhtRkU0dDhaaHBINVUrRnhFY013UjFVVkx5SDFEU1VWUWlxSWpZMTlEQ0NxS3FjOGZQandZUjJHUkVpRFFrbUZFRWtpaG1HT01oV3JJLzkxMWt0dEw4ejg1d3dBMGZzWElhU3hvcVJDeUhzRUFzRkZBTGxLRkMwUUNvV1hQMEJJaERRWWxGUUllWSttcHVaYkFIY3FLOGZoY0I0TGhjSVhIeVlxUWhvR1NpcUV2Q2N5TWpLZllaaWJETU13NGlhdmloMzBIQTRIRE1Nd0lwSG9RVnhjM0JzVmgwdEl2VUpKaFJCcElnQVBBZVFvS0ZQSU1NeDltcHRDaUNSS0tvVEl3T0Z3b2dHOGxYRmMvR2VlU0NTNm9ZcllDS25QS0trUUlrTlVWRlFHaDhPNWh3cUpwQ0tHWWFKalkyT2ZxQ0kyUXVvelNpcUV5TVlJQklKVENoNC9TdnQ0RUNLTmtnb2hjcWlycS84TjRCWGVtNmZDTU16Yi9QejhTNnFPajVENmlKSUtJWEpFUmtZV0FqZ240NkhnbEpTVVBCV0VSRWk5UjBtRkVBV0VRdUdSOG9VbTJVTWlrZWkwQ2tNaXBGNmpwRUtJQWx3dTl3bkRNSThxSEhyR01NeGpGWVpFU0wxR1NZVVFCZkx6OC9NQTNLcHdLS2FrcEVScXFERWg1RCtVVkFoUklDVWxwWVJobURzQWlnQ1VNUXdUbVppWW1LL3F1QWlwcnlpcEVGSUpvVkFZQStBdHd6RDVBTUpVSFE4aDlSa2xGVUlxa1orZm44d3dUQnFBREtGUStJK3E0eUdrUHBPZUtrenFuS0c1ZVJNZGtjWm5YRFcxMXFxT2hTaEhWeDFmZ2dPTmdsTDRxVG9XVWpraG1GZjgwdnc3MmFtcHlteGhRR29SN1ZHdkF0clFHTTVWNCs3amNOQksxYkVRNVJRSjJCV0tKNmc2RmxJNU5RYVoraHE2UzdJQlgxWEgwdGhRODVjS3FFR3RQWWZEb1lUU2dJZ1lnS0dLZllQQjRYQmFjcURXV2RWeE5FWlVVMUd4VGgzTllOWGRVdFZoRVBKUmlFdElSSHhDa3FyRGFOUW9xYWpZb1A3OXNIclZjbFdIUWNoSHdXUHZuNVJVVkl5YXZ3Z2hoTlFhU2lxRUVFSnFEU1VWUWdnaHRZYVNDaUdFa0ZwRFNZVVFRa2l0b2FSQ0NDR2sxbEJTSVlRUVVtc29xUkJDQ0trMWxGUUlJWVRVR2tvcWhCQkNhZzBsRlVJSUliV0drZ29oaEpCYVEwbUZFRUpJcmFGVmlrbXRFNGxFZVA3OE9lTGk0aEFmSDQ4UkkwYkF5c3JxZzl6NzJyVnJLQ3NycTlJNW8wYU5Bb2Z6djcxU2NuSnlVRkpTVXFNNE5EVTFZV0JnSUhGTUlCQkFLQlJDS0JSQ0lCQ2dyS3dNWldWbEtDMHRSVWxKQ1lxTGkxRmNYSXlTa2hJVUZoYUN6K2VEeitkait2VHAwTkRRcVBTZVJVVkZXTDE2TmJLeXNyQnMyVEowN2RxMVJzK0JrT3FncEVJVXlzek14TGh4NDhBd0RMWnYzNDZoUTRkS2xVbEpTY0dsUzVlUWxwYUc5UFIwcEtXbG9iaTRHQndPQjIzYnRrV25UcDJxbkZRMmJkb0VQei9KblhzTkRRMWhibTZPT1hQbXdOcmFXdVo1NjlhdFEzRnhNWGk4eXY5cEN3UUNDQVFDZlA3NTV4TGwxNjlmanhzM2JsUXAzdmNOR1RJRU8zYnNBQUQ4K2VlZjhQYjJWdnBjRFEwTmFHbHBRVWRIQjlyYTJoZzJiQmphdEdtajhCeUdZZkRMTDcvZyt2WHI0SEE0OFBMeXd2YnQyNkdtcHFid3ZLeXNMSnc1Y3dZM2I5NUVlbm82OVBUMFlHRmhnUjkrK0FFZE9uUlFPbVpDeENpcEVJVXVYcndJaHZsdks5M0F3RUNaU1VWTlRRMWhZV0V3TlRXRnJhMHRrcE9UTVh2MmJNeWRPeGRhV2xwQStiZm9FU05HS0x5WHM3TXo3TzN0Slk1WldGaWdlZlBtS0NrcHdiTm56eEFlSG83dzhIQnMzcndabzBlUGxubWRPWFBtWVA3OCtaVStOMTlmWDJ6ZnZsM3ErTUtGVXBXUVl3QUFJQUJKUkVGVUN6RnQyalNaNTRoRUluaDZldUxSbzBkd2RYV1YrOEhickZrejl1K1RKazFDdDI3ZG9LNnVMdldUbnA0T1YxZFhlSHA2b212WHJ0RFMwZ0tYVzdWV2FaRkloQzFidHVENjlldVlPWE1tT25ic2lMVnIxMkxUcGsxWXZYcTFSQzNzZmR1MmJjTzFhOWZRcTFjdmRPblNCYytlUFVOb2FDaHUzYm9GYjI5dmRPL2V2VXF4RUVKSmhTaDA4ZUpGR0JnWXdOallHTGR1M1VKT1RvNVVzNDZabVJuT25qMExsSC83OS9YMVJZc1dMZGlFZ3ZKdjBzWEZ4ZWpYcngvNjlPa2pjWDV4Y1RFOFBUMWxObHM1T2pwaTJMQmhRUG1IcDVlWEY3eTl2YkZ2M3o2NVNlWFpzMmNJQ3d1cjlMbWxwcWJLUE42NXMreGRhQXNLQ3VEbTVvYlkyRmc0T2pyQzN0NGVaV1ZsVUZkWGwzdVB5TWhJWkdkbkE0RE1KcldYTDE4Q0FPTGk0cENUa3lQM09ucDZldWpidDYvVThkTFNVcmk1dWVIYXRXdVlNR0VDZnZ6eFIzQTRIQlFVRk9EMzMzOUhYbDRlTm03Y0tQRmVWTlN0V3pjNE9UbkIxTlNVUFhiNjlHbHMzYm9WQnc0Y2dJZUhoOXlZQ0pHRmtncVJLeVltQnMrZVBjT0VDUlBRb2tVTEpDUWtJRGc0V0tvMlVSWFcxdGFZT1hPbXhMR2NuQng0ZW5wV2VpNlh5OFdNR1RQZzdlMk5OMi9leUMzMzk5OS9LOVY4SlJBSWxJd2FpSTZPeHBvMWE1Q1ZsUVZqWTJOY3VuUUpwcWFtMkw5L1B4WXNXSUF2di94U1psT1RuNThmSGoxNkpQZTY0a1I2OHVSSmhjbXBiZHUyVWtrbExTME5QLy84TStMaTRtQnZidzlYVjFlMlZqSnQyalFJaFVMODhjY2ZjSFIweElZTkcyVFdxcjc1NWh1cFk1TW5UOGEyYmR2dy9QbnpTbDRWUXFSUlVpRnlCUVlHQWdCR2p4NE5ZMk5qSER4NEVJR0JnVkpKSlNZbUJoa1pHVUI1YlFJQUVoSVNFQklTQWdEZ2NEZ1lPSEJncmNRay9qWnZabVltdDB4Tm03OHE0dlA1OFBMeWdxK3ZMOHpOemJGbnp4N3MzcjBiY1hGeDZOV3JGN3AxNjRiMTY5Zmo2TkdqY0haMmxtb2UzTFJwazhMckp5WW13c0hCQVgvODhRZk16YzByalJubHRUNS9mMys0dTd0REtCUmkxYXBWbURwMXFsUTVCd2NIZE96WUVULy8vRFBzN2UweFo4NGNmUGZkZDlEVTFGUjQvWUtDQW9oRUloZ1pHU2tWRHlFVlVWSWhNcFdVbE9ES2xTdG8xcXdaYkcxdG9hYW1Cbk56Y3lRbUppSTVPVm1paWVqY3VYUDQ2NisvQUFCQ29SQUFFQlFVaEN0WHJnQUFlRHdlZ29PRGF4eFRRVUVCbXdUbXpwMHJ0MXhpWWlJQ0FnSXF2WjZpR29SQUlFQkFRQUQyN2R1SDdPeHN6Smd4QTRzV0xaS29UYlJ1M1JydTd1NjRmLzgrM04zZDRlcnFDbHRiVzZ4Y3VSTHQyN2VYdUo2Ym14djdlc2dpcThZQUFQMzY5Y091WGJ2WTN4OCtmSWdkTzNhd3NVK1pNZ1VBMk9aSFdTWk5tZ1JmWDE5NGVYbmg3Tm16c0xlM2g1MmRIZlQwOUdTV1AzRGdBQUJnNHNTSmNxOUppRHlVVkloTW9hR2g0UFA1bURadEd0dXNNM2JzV1BZRDI5WFZsUzI3YnQwNnJGdTNEZ0N3ZGV0V25ENTlHa3VYTHBYbzdDNHNMS3hXSEQ0K1BnZ01EQVNmejBkU1VoTDA5ZlhoN3U3TzlyUEljdWZPSFVSSFIxZDZiVmw5SENVbEpRZ0lDTUNSSTBmdzh1VkxXRmhZWU92V3JlalZxNWZjNjlqYTJzTFgxeGNuVHB6QS92MzdNVzNhTk15Y09ST09qbzVzWDRaSUpFSy9mdjNnNXVZbWNXNXFhaXFjbloyeGE5Y3VxZWFwSFR0Mm9LQ2dnUDM5OXUzYldMUm9FYlMwdERCLy9ueWtwYVVoS0NnSVFVRkJsVDdYaVJNbnd0cmFHbnYyN01IKy9mdlJ1M2R2OU9qUlE2cmMzcjE3Y2VMRUNZd2ZQeDVqeDQ2dDlMcUV2SStTQ3BGSjNQUTFac3dZOXRpWU1XUGc0ZUdCNE9CZ3VMaTRTQTNiemN2TFkyc0lRcUVRdWJtNWFOcTBhWTNpZVB6NHNjVHZSVVZGT0hQbURNek16S1JxQXdBd1ljSUU5T25UQjRNR0RhcjAydmZ2MzhlVksxY2tSbHRsWm1iQ3c4TUR6Wm8xdytiTm02WG1zTWlqcHFhR2I3NzVCa09IRG1XYncwYU9ISWxQUC8xVW9veU9qbzdFZWVLa0l4NUMvUDQxSytyWHJ4OWNYRnd3YnR3NEdCb2FBZ0EyYk5oUWFXd1ZmZjc1NTNqNDhLSE1oTEpod3diNCsvdGo2dFNwV0xGaVJaV3VTNGdZSlJVaUpUTXpFM2Z2M29XSmlZbkVoMCtMRmkzUXExY3YvUFBQUDdoOSt6WUdEeDRzY1Y3RkpwaURCdy9pekprejJMZHZIMHhNVEtvZGk3aFdVbHBhaXRldlh5TTRPQmhlWGw2WU5Xc1d6cDA3QjBORFE5eTlleGYvL3ZzdkFNREV4QVJwYVdudzlmVlY2dnBtWm1ZNGVmSWtlKzZ3WWNQZzdlMk56cDA3eTUzcjh0VlhYOG10S1ptYW1zTFQweE9wcWFubzJMR2p4R08zYnQyU1NOSW83eDhCQUNjbko2bmtWVlpXSmpGU2pzUGhTQTF5cUNwMWRYWDA3dDFiNnZqZmYvOE5mMzkvMk5uWlVVSWhOVUpKaFVnUnowMFJDb1ZZdW5TcHhHUGlVVmNCQVFFU1NTVS9QeDhuVHB6QVYxOTloZVBIajJQS2xDbjQrKysvTVh2MmJPemJ0dy9HeHNZMWlrbERRd050MnJUQnZIbnprSitmRDE5Zlg1dzZkUXBPVGs2NGMrZE9wWDAyYjkrK2hhYW1KcG8wYVNLM2pLMnRMWVlOR3dZTEN3dWd2TW5vOWV2WGNzdXZYNzllNnBpUmtSRXVYTGdnbFZBQVlPalFvZGkyYlp2RU1YRkh2WStQajFSSC9kcTFhL0h1M1R1WjkxNjllald1WGJzbU56WlpCZzhlakMxYnRzaDhMQ0lpQWdDVUd1QkFpQ0tVVklpVWl4Y3ZBdVUxbHN6TVRKbGx3c0xDSk9hc2lOdi92LzMyV3h3L2ZoeUdob2J3OHZMQzdObXpzV2JOR25oNWVkVmFmRlpXVnZEMTljV1RKMDhBQUM0dUxuQnhjUUhLUjJ0ZHVIQUJvMGVQWnB1SUFHRDQ4T0VZT25RbzFxeFpvL1I5U2twSzhPbW5uMkxDaEFsS2xROElDSkQ3ZXFHOHIwZmNzUzVXV2xvS0FIQjFkWlZhaXVYdDI3Y3ltNmxRUHJkSFcxc2JjK2JNVVNxMnc0Y1BLMXg2Ums5UER4MDZkSkNhZzBSSVZWRlNJUkxFYzFQTXpjM2xOaUV0VzdZTW9hR2hDQWtKd2JScDAzRHYzajBFQkFSZzl1elorT1NUVDloeWhvYUcyTDkvdjFKTHBsU0ZlTUtnckZwSGFHZ29kdXpZQVJzYkc0bWtBZ0F2WHJ4Z2h6bS9yMXUzYmhJVEFNWGF0bTByYzdpdUxOSFIwUXFUaXJtNU9iNy8vbnVKWStucDZkaThlVE5tejU0dGRmOGpSNDRvdkorK3ZqNGNIQnlVaXUzOCtmTUtIMSs4ZURFV0wxNnMxTFVJVVlTU0NwRWdxNFArZlJNbVRFQm9hQ2dDQXdNeGJkbzBYTHAwQ2UzYXRaUDZ3RVI1SHdOcU1QcnJmZkh4OFRoOCtEQlFYdnQ0MzRVTEYyQnNiTXcyWVZVVUZSVWxkeGp4eXBVclpTYVYycko0OFdJd0RDUFZEQ2l1R1ZoYVdrbzFmM1hzMkpFZG9sM1hpb3FLVUZCUUlKV0lDYWtxU2lxRUpaNmJndklKai9MMDc5OGZ6Wm8xUTN4OFBGSlNVdkRWVjE5aHlwUXAwTlRVckhTVytydDM3NUNZbUNoeExEOC9YMjc1Z3djUHd0L2ZIeUtSQ0ptWm1VaEpTUUhLWjMyL1A4SXJQRHdjVVZGUlFQazM4OG1USjBzOC91V1hYMWFwK2F1MitQbjV5WjFrS2U2b256MTd0dHhSWmk0dUxyQ3pzNnV6K0JpR3dmVHAwL0hxMVNzY09uUUkzYnAxcTdON2tZOGZKUlhDdW43OU92aDhQbXhzYkJUT3B1YnhlQmczYmh5T0hUdUd3TUJBTEZteVJPbDduRDU5R3FkUG4xYTZmSHg4UFB0M2JXMXRXRmxaWWVyVXFSZzNicHhFdWV6c2JHemV2Qm05ZS9kRzc5NjlzWEhqUnJ4NjlRcXpaOCtXdSs2Vk1nb0xDNUdXbHFaMFdWbEdqaHdKR3hzYm1ZODllZklFeTVZdHc2Wk5tK1N1RWxCeGNjcTZVbFpXQm9GQXdQYnhFRkpkbEZRSWEvVG8wUXByS0JVdFdiS2tTc2xFek03T0RwTW1UWkk0bHArZkx6WHF5TTNOVFdxaW9EeTV1YmxZc21RSitIdysxcTFiQnlNakl4UVhGK1Bnd1lNNGUvWXMrdmZ2ajVLU0VqeC8vaHlYTGwyU3FCR0k5emdSLzJsblp5Y3hiK1hHalJ0VldnYS9SWXNXRXIvSHg4Y3JyTDJKRTFGaFlhSGNHbHQrZmo2MHRMU2tGcnA4OXV3WmJHMXRsWXBMSkJMSlhUNmZ3K0hnNU1tVHlNdkxxOU1tUU5JNFVGSWhIMVR6NXMybCtnNFVyYzViR2FGUUNFZEhSMlJrWk9DUFAvNWcreXdXTFZxRUVTTkd3Ti9mSHc4ZVBBQ1B4ME5VVkJUYlBDYUxyYTB0cGsrZkxuRnN3SUFCY0hKeVVpcVd2WHYzSWlrcFNlTFlpaFVyNUE0TEZ0UFMwc0xtelpzVmx1blFvUU9PSGowcWNjelEwSkFkOVZhWjNidDNLM3hjWDE4Zit2cjZTbDJMRUVVcW55cE1hbDE3YzJzWERoYzdBV0QydHc1WXZXcTVxa05xMEFJQ0FtQm1acWJVM2gvaUdnbkRNQkkvS0o4TFUzRnRyOUxTVW5DNTNGb2Z2VlliQkFJQkdJWlJ1TEp4WStTeDkwOTQ3UDF2eFd1R3dhOVBFNkxYcVRxbXhxYisvVzhocElxVW5VZUM4djRnWlpPRU1sdjRxa3A5VEhTRUFFRFZ0cGdqaEJCQ0ZLQ2tRZ2docE5aUVVpR0VFRkpyS0trUVVnL0Z4c2JDMDlOVDRiYkpkU2trSkFTSERoMVN5YjFKdzBhOWZhVGFybDI3eHU2eHJpeGw5eWVwRDZaUG40N2s1R1JjdjM1ZDRlckdkU0UyTmhaZVhsNFlOR2lRMU55WER5RWtKQVIzNzk1VmVzRktRc1FvcVpCcVc3ZHVIWXFMaTVVYWlTUVFDQ0FRQ1BENTU1L1R5S1ZhY3ZueVpiaTV1WUhINHlFa0pFU3BGWWJqNHVMZzUrZUh5TWhJZHZGTEF3TURXRmhZNEp0dnZvRzF0ZlVIaUp4OHpPaC9ONm1ST1hQbUtMVUhoNit2cjl6MXIwajFpQmYvRkFnRUNBb0tVcmhpY1ZsWkdYNy8vWGY0K2ZrQjVVdmRtNW1aUVNRU0lTTWpBNkdob2VqY3VUTWxGVkpqbEZSSWpUeDc5Z3hoWVdHVmxrdE5UZjBnOFRRVzR0MDUrL1RwZzN2MzdpRXdNRkJ1VWhHSlJGaStmRG5Dd3NKZ2FtcUtwVXVYWXVEQWdSTGJGY2ZFeENqY2I0VVFaVkZTSVRYeTk5OS9LN1UyVm1XckY5Y0c4ZVpjTlZsQXNxRVE3ODc1eFJkZm9MUzBGTkhSMFVoT1RwWmFId3dBVHB3NGdiQ3dNSFRvMEFFSERoeEEwNlpOcGNySTJ3eU1rS3FpcEVKcXBENDFmK1huNStQbm4zL0c3Ny8vWHFWK20zLysrUWNIRGh6QTQ4ZVBnZktkSlpjdFcxYWxld3VGUW5iek1FWDA5UFFrTmpLcnJvc1hMMEpEUXdORGh3NUZjWEV4b3FPakVSQVFBRmRYVjRseVpXVmw3Q2l1RFJzMnlFd29oTlFtU2lxa1JoSVRFeEVRRUZCcE9YbWJZOVVtT3pzN25EOS9IaXRYcnNTNmRldWdxNnRiNlRtWEwxL0dMNy84QWk2WGkzNzkrcUZwMDZaNCtQQWh2di8rK3lxdHE1V2RuUzIxK3JJc0V5ZE9yUEdlTHVMZE9ZY1BIdzQ5UFQyTUdERUMyN1p0UTNCd01GeGNYQ1FTYW5SME5ISnljdENqUnc5MDZkS2xSdmNsUkJtVVZFaU4zTGx6QjlIUjBaV1dxMHA3ZlhKeU12YnMyVk90ZURnY0RrSkRRNUdZbUlqMTY5ZWpaOCtlY3N1K2UvY09HemR1aExxNk9yeTh2TmdGS2N2S3lyQisvWG9FQlFVcGZWOTlmWDFzM2JxMTBuS3RXN2RXK3ByeWlEdm94NDRkQzVTUDN1clhyeC9Dd3NJUUhoNk9JVU9Hc0dYRkc2SlI4eGI1VUNpcGtHcWJNR0VDK3ZUcEk3VURveXozNzkvSGxTdFhKUFlxa1NjM054ZTNidDJxVVd6djNyMURRa0tDd3FSeTZkSWxGQlVWd2Q3ZVhtS0ZZM1YxZGF4YXRRcFhyMTVWZWg2T2hvWUdSb3dZVWFPWWxTSGVuVk5YVnhjREJneGdqNDhkT3haaFlXRUlEQXlVU0NxNXVibEFoVzJMQ2FscmxGUklsZHk5ZXhmLy92c3ZBTURFeEFScGFXbnc5ZlZWNmx3ek16T2NQSG1TUFhmWXNHRXl5L1h1M1J1UmtaRlZqbzFoR0xpNHVDQXpNeE5idDI1RnUzYnRGSmFQaVlrQkFJa1BZVEVkSFIyMGE5ZU8zYjY0dmdnTkRRV2Z6OGVYWDM0SlRVMU45dmlRSVVPZ3JhMk5zTEF3NU9Ua3NFbEUzSVJYVkZTa3NwaEo0MEpKaFZUSm5UdDNFQndjckxETTI3ZHZvYW1wcVhBV3VxMnRyZHlrVWwzKy92NG9LaXJDd1lNSGxlcFB5YzdPQmdCMlk2LzNWYVZQNVVOMTFJdWJ2cEtTa3JCMDZWS0p4elEwTkZCVVZJVExseSt6bTQySm45djdtNGNSVWxjb3FaQXFjWEZ4WVhjYjVQUDU3REJlUTBORHRzenc0Y014ZE9qUUduZElWNVdhbWhwMjdkb0ZiVzF0cGNxTGswWk9UbzdNclhhenNyS1V2dmVINktnWHowMUJlWktRbHlnQ0F3UFpwQ0xlYnZqdTNidDQrL2F0eFB0RVNGMmdwRUtxTFRRMEZEdDI3SUNOalkzVWg5V0xGeThRRWhJaTg3eHUzYnJWeVY3b1ZkbXNDK1hOY2ZmdjMwZGtaS1RVcnBGcGFXbDQvZnExMHRmUzE5ZUh1N3Q3cGVWYXRXcFZwUmdyRXM5TmNYQndrQm82alBLNVFHUEhqa1ZDUWdKU1VsTFFxVk1ubUppWVlOQ2dRUWdMQzhQR2pSdXhmZnQyaVVtUGhOUTJTaXFrMmk1Y3VBQmpZMk5ZV0ZoSVBSWVZGU1YzR1BIS2xTdnJKS2xVMWNpUkkzSDY5R2tjT1hJRUF3WU1ZQ2NPOHZsOGJOaXdvVXJYMHREUXFQWG12UGRkdkhnUnFERHE2MzA4SGc5ang0N0Y4ZVBIRVJnWWlDVkxsZ0FBZnZycEowUkhSeU1zTEF6T3pzNVl0bXdaT25ic3lKNG5Fb2x3Ky9adE1BeWoxS0FMUWhTaHBFS3FKVHc4SEZGUlVRQ0E4K2ZQWS9Ma3lSS1BmL25sbHgrOCthdXFiR3hzOE1VWFgrRFNwVXVZTldzV2JHMXRvYU9qZzhqSVNKaVptYUZqeDQ3c29BUlZFODlOYWRPbURicDI3U3EzM0lRSkUzRDgrSEVFQndkajBhSkY0UEY0YU5XcUZmNzg4MDhzV2JJRTkrN2RnNTJkSFZxM2JvMldMVnNpTnpjWHIxNjlRbUZoSWViTm0wZEpoZFFZN2FkQ3FpdzdPeHViTjI5Rzc5NjlzV0RCQW16Y3VCSDc5KzlIY1hHeHFrT3JzclZyMThMWjJSa3RXclJnNTl5TUd6Y09IaDRlU2cxLy9sRGVuNXNpVDZkT25XQmhZWUYzNzk0aElpS0NQZDZsU3hmNCtmbGg4ZUxGc0xLeVFsNWVIbUpqWTVHWGw0Y09IVHBnNGNLRlVsOE1DS2tPcXFtUUtzbk56Y1dTSlV2QTUvT3hidDA2R0JrWm9iaTRHQWNQSHNUWnMyZlJ2MzkvbEpTVTRQbno1N2gwNlpMRTNpa0NnUUJDb1pEOTA4N09UdVVmM0dwcWFwZzllelptejU0dDlaaDQrSE45NE9ibUJqYzNONlhLSGp0MlRPWnhiVzF0ZlB2dHQvajIyMjlyT1RwQy9vZVNDbEdhVUNpRW82TWpNakl5OE1jZmY3RERWUmN0V29RUkkwYkEzOThmRHg0OEFJL0hRMVJVRk5zOEpvdXRyUzA3UW9rUTh2R2dwRUtVcHFhbWhwa3paOExNekV4cXRKU0ZoWVZVaDcyNFJzSXdqTVFQeWp1MkNTRWZIMG9xcEVxcU1teVh4K1BSTG8rRU5ETDFweWVTRUVKSWcwZGZJd21waHh3Y0hCUnVEMXpYZHV6WW9iSjdrNGFOYWlxRUVFSnFEU1VWUWdnaHRZYVNDcW0zaW91TGxkcmNLeVltQnF0V3JWSnFKVjZSU0lTREJ3L2k4dVhMY3NzRUJRWGgwS0ZEN0VnMVJmSDk5ZGRmZVBmdVhhWDNyUStxc2xGYWRlWGs1TlQ1UFVqOVJuMHFINW1jbkp3YWYzaG9hbXFxZkZPbnNySXlmUC85OXpBeU1zTFdyVnNWTG9LWWtaR0JLMWV1WVB6NDhmajAwMDhWWHZmczJiUFl0MjhmRGh3NElQUHhseTlmWXQyNmRYQndjSkNZdUNsTGJtNHVWcXhZZ2QyN2Q2Ti8vLzdzOGNMQ1FvVzdZZmJ0MjFkaTBpZWZ6MmVYNFZla1ZhdFdVcS9EN2R1M29hbXBpVjY5ZWlrOE56OC9IMDVPVG1BWUJydDM3NjdTKzV1VWxNUytyb2NPSGNLSkV5ZHc5ZXBWb0R5aHQyM2JGZ1lHQmlndUxzYklrU094Y09GQ3pKa3pSK25yazQ4TEpaV1B6UHIxNjNIanhvMGFYV1BJa0NFcTc2aFZWMWZIWjU5OUJoOGZIL3oyMjI5S3p5Wlg1TjI3ZDlpN2R5OTRQSjdNclg4WExseUl2Lzc2Q3dLQkFLR2hvUkxMbklodDJMQ0JYWGhTbnBjdlgyTFJva1Z5SHhjbkFyR3JWNjlpNDhhTmFOcTBxY3p5UXFFUWZENGZJU0VoRXF0QlAzcjBDTXVYTDRlVmxSVnNiR3prSnNHc3JDdzRPenZqeVpNbldMTm1EWnRRa3BPVDRldnJpNlZMbDhyZCsrYnAwNmR3Y0hEQTh1WExNVzNhTkloRUlnaUZRZ0JBZW5vNkZpMWFoRkdqUnNITnpRMkppWWtRaVVTVkpqZ0FLQ2dvVUdyUEc5THdVRkw1eUN4Y3VCRFRwazJUK1poSUpJS25weWNlUFhvRVYxZFhkT2pRUVdhNVpzMmExWEdVeW5GeWNrSktTZ3I4L1B6UXVuVnJmUGZkZDlXK1ZuRnhNVmF0V29VV0xWckF4Y1VGdTNmdnhtZWZmWVkrZmZxd1paNDllNGFnb0NBc1dMQUFwcWFtY0hkM2g2T2pvOFJlSy9JMjlLcEkzR3kyYytkT2lROVlmMzkvYk4rK1hlWTV6Wm8xWTFjaGZsOUNRb0xVTi8rb3FDaTR1TGpBd3NJQ08zYnNrSnRRa3BPVHNYanhZZ0RBZ1FNSDBLMWJOL2F4ZCsvZTRmcjE2N2gzN3g0MmI5NE1LeXNycWZQYnQyOFBlM3Q3N05peEE1YVdsdXp4MHRKUy9QVFRUekEyTm1ZM0M0dU1qSVN1cnE3RVBXUlpzR0FCTWpNejRlZm5wN0FjYVpnb3FYeGs1SDJMTGlnb2dKdWJHMkpqWStIbzZBaDdlM3VVbFpWVmFYZkRENDNENFdEZHVuV3d0N2V2VWI5RldWa1psaTlmanNlUEgrUFlzV013TXpQRHRXdlhFQlFVaEJrelpzRFkyQmg4UGgrLy9QSUxyS3lzTUhmdVhBaUZRcHcvZng2blRwMkNqNCtQUktKTlNFaEFlbm82OHZMeWdQSVArTUxDUWhnWkdhRjc5KzVzVTFiTGxpMmhvNlBEbnFkb0ZZR3NyQ3dNSHo1YzVtUHY5KzBFQmdaaTgrYk5zTEN3d0s1ZHU2Q2xwU1YxVG1GaElmejkvYkZ2M3o2WW01dGo1Y3FWME5UVVJISnlNa3BMUzFGU1VnS0dZZkQ5OTk5ajkrN2QrUDc3NzdGbzBTS1o2NEw5K09PUE1ERXhnYm01T1Z0NzQzSzVHREJnQUNaTm1zUnVpaFlhR2dwOWZYMGNQbnhZNmhxREJnMkN1Yms1QU9EKy9mdjFZdXNEVWpjb3FUUUMwZEhSV0xObURiS3lzbUJzYkl4TGx5N0IxTlFVKy9mdng0SUZDL0RsbDEvVytjWk5UNTgreGV2WHIvSFpaNTlWNmJ5bVRadmk4T0hEYU5teVpiWHYvZmp4WS96enp6L1l2bjA3ZEhSMGtKYVdCbnQ3ZThUSHgrUEZpeGNvS3lzREFFeWZQaDA5ZXZSQWVubzZVTDZtbWJ1N085NjhlU09SVk02ZE95ZnhMZnZRb1VOQStZNlgyN1p0UTJ4c0xEZ2NEa3hNVEdUR0kyc0FRTE5temRoK2l2ZkZ4Y1hoMjIrL0JaL1B4L2J0MjNIbHloWFkyOXZEeGNVRjZ1cnFLQzR1bGtvc0Z5NWNZR3RGMGRIUk10ZFowOWJXaG82T0RscTJiQWt1bDR1ZE8zZXlUV1JpNG44M0tHKzJTMDlQUjBGQkFWdjdpWStQeDdCaHc5Q3JWeS9FeGNXaGJkdTIrT3V2djREeXhQYml4UXUwYmRzV0hUdDJaSk1LK2JoUlV2bUk4Zmw4ZUhsNXdkZlhGK2JtNXRpelp3OTI3OTZOdUxnNDlPclZDOTI2ZGNQNjlldHg5T2hST0RzN1kralFvWFVXaTdHeE1aeWRuYkZod3diMDdObXpTdWZXSktFQWdMVzFOYzZmUHc5alkyTjg4ODAzU0UxTlpUK0VseTlmTGxIMnpKa3pFcitYbEpSZzNyeDVFdjFVNGhXRFg3OStqWEhqeGtsMDFPZms1T0QwNmRPd3RiV0Z2cjYreExYRXZ4ODllcFI5RGNSTlRsbFpXUmd3WUlETStNVkpTRXRMQ3p3ZUR6dDI3TUNRSVVPQTh2WFZmdmpoQjNUczJGR2kzMm5NbURGUVYxZUhvYUVoZEhWMW9hZW5CejgvUDBSSFIyUC8vdjFvM3J5NVZKT1pwNmNucksydEpZNTE2TkNCN2NkNTgrWU5JaUlpb0ttcEtURWdvbVhMbHZEMTlRVUErUGo0c0gwMklTRWgrUG5ubjdGNzkyNlltcHBpK3ZUcFNFNU9Cc3I3WThSTmc4N096akpYaVNZTkV5V1ZqNUJBSUVCQVFBRDI3ZHVIN094c3pKZ3hBNHNXTFpKbzZtcmR1alhjM2QxeC8vNTl1THU3dzlYVkZiYTJ0bGk1Y2lYYXQyOWY2ekZwYVdsaDRjS0ZXTFJvRVg3Ly9YZUowVkt5ZUhsNVNlelBNbkhpUkxScjF3NysvdjVTbzlzU0VoSUFBRGR2M2tSYVdwckVZMDJiTnNXWU1XTWsra0ttVFpzR0p5Y25wZUwyOC9QRDNyMTdsU3I3NnRVcnJGaXhBdG5aMlRLdlAzRGdRSFRwMGdWLy92a25BRUJQVHcraG9hRUFBQU1EQS9hRCtjU0pFM2o2OUNsV3JWb0ZsUGVMdUxpNGdNZmpTZTFJdVczYk5zVEV4TEI5THVucDZiaHo1dzc3K051M2IvSDI3VnNVRkJUQTM5OGZuVHAxd3ZYcjEyWEczN3g1YzZTbHBTRXRMUTFtWm1ibzFhc1gyNDhsN29mVDA5T0RVQ2hFVWxJUzVzK2ZqKzdkdStQNTgrZFl0bXdaQUNBek01Tk5LcG1abWVCd09PeHJQM3IwYVBUczJST25UNStHbnA0ZXhvMGJCNVF2UmtvK0hwUlVQaUlsSlNVSUNBakFrU05IOFBMbFMxaFlXR0RyMXEwS1IrUFkydHJDMTljWEowNmN3UDc5K3pGdDJqVE1uRGtUam82T010dnFBV0QzN3QxSVNVbXBWb3lscGFWWXRHZ1I3T3pzNE9MaUl2Y2VZV0ZoS0Nnb1FFbEpDVjY5ZW9YZXZYdWpYYnQyOFBiMmxwb0xJUjZOZE9IQ0JhbjlXVHAwNklBeFk4WklIRHQyN0JoT25EaWhWTHdpa1lqdE02aE1VbElTVWxKU3NHYk5Hb2xPYlRFZEhSMGNPM1lNNzk2OVExRlJFZFRWMVZGWVdJamV2WHZqOE9IREtDMHRCY3I3dnlJaUl2RDI3VnZvNit1enliU29xQWhGUlVWc1BKNmVuamg3OWl4Y1hWMHhjT0JBb0h5d2dZK1BqOFI5OC9MeVVGaFlpRTgrK1FSNWVYbnM0MFZGUmNqTnpVWHo1czJsK3RaR2p4Nk5YcjE2UVNnVXd0ZlhGL3YyN2NQNDhlTmhhR2lJNDhlUHc4REFBSFBuenNYU3BVdVJrcEtDSmsyYUlEYzNGMCtmUG1Wck1jK2ZQNGVSa1JHN3FLaTRObkw2OUdrWUdCaGd4WW9WU3IydXBHR2hwUElSeWN6TWhJZUhCNW8xYTRiTm16ZGoxS2hSbGM2MVFQbVM5dDk4OHcyR0RoM0tOb2VOSERsUzdweVBtSmdZUEhqd29FYXhQbnIwQ1BuNStYS1R5dEdqUjRIeVR2QzVjK2V5eHk5ZHVpUlZWdHpNc24zNzlrcHJRQUR3N2JmZjRzY2ZmMVFxenJObnoyTDM3dDBLeXp4NDhBQ1hMMS9HMUtsVHNXYk5HaFFXRnVMOCtmTUt6eGs5ZWpSMGRIVGc3KytQYmR1MlNUM080L0V3Yjk0OHFlTWJOMjdFc0dIRDRPWGxCUzh2TDh5ZVBWdGlqYkFCQXdaSXZFYWhvYUZZdlhvMSt2ZnZqKzNidDdPREJiS3lzcUN1cmc1SFIwZm82T2pBdzhORGFraHpabVltWEZ4Y2tKcWFDaWNuSjh5Y09STUhEaHlBbXBvYU5tN2NpQTRkT21EYnRtM1l0R2tUK3Zmdmp6MTc5dURSbzBjWU5Xb1VVTjdmUXJXUXhvZVN5a2VrVFpzMjhQYjJSdWZPbmVVdU9mL1ZWMTloMkxCaE1oOHpOVFdGcDZjblVsTlQwYkZqUjduMzhmYjJybFo4RHg4K3hMeDU4N0Jnd1FMTW1qVkxaYnMrK3ZyNjR0eTVjMHFWbFRWQ0xpc3JDeEVSRVd6VGxZK1BEMHhOVFRGanhneGN2MzRkVjY1Y2tidnN2MEFnZ0VBZ1FOKytmYUdqbzROSmt5Wmg0c1NKeU0zTlZSaUhtcG9hbWpScGdyS3lNbXphdEFsK2ZuNllPWE1tbkoyZFpaWm5HQVlIRHg3RS92MzdNWHo0Y0d6YXRBa2FHaHJJeXNxQ3Q3YzMvUHo4c0dIREJ1elpzd2RPVGs1d2NIREFyNy8rQ2x0YlcvWWF6WnMzUjlldVhiRisvWHAwN3R3WlY2OWVSVUZCQVZhdlhnMEFtRE5uRG9ZTkd3WXpNek1Bd0xWcjEzRDM3bDJndkhhVWxKU0VrU05IS3ZVNms0OEhKWldQalBpYjRjU0pFL0g2OVd1NTVkYXZYeTkxek1qSUNCY3VYRkNZVUtxcnJLd002OWF0dytiTm0vSDU1NS9YK3ZXcndzN09EZ3NXTEZDcXJMKy9Qenc5UFNXT0xWNjhHSThmUDBhclZxMkE4bjN1eGZ2TWJObXlCVUtoRUdWbFpmampqejhremhNS2hmanV1KzlRV2xvS0l5TWo5dmk3ZCs4d2V2Um9hR3BxeXF4WkNnUUN0RzNiRmlkUG5zVDgrZlB4OE9GRE9EazVTY3hkS1N3c1pJY3ZQM3IwQ051MmJjT2pSNDh3Wjg0Yy9QREREM2o2OUNsT25UcUZDeGN1UUZkWEY4dVhMOGVJRVNQQTVYTGg0K09EVmF0V1ljR0NCUmc2ZENqbXpwM0wvanV5dDdjSHlrZWdiZHEwQ1QxNjlNQVhYM3doMGZ3cEVvbkE1WExScjE4L0JBVUY0ZW5UcDNqOCtER0VRaUhiTEVjYUQwb3FINm1Ta2hKOCt1bW5TbStxRlJBUWdNek16RHFMSnlNakE4dVhMMGUvZnYzcTdCN0tldlBtRFdKalk1VlU0K280QUFBZ0FFbEVRVlFxKy9MbFM2bGo0Z21SdXJxNkdEZHVuTVFzZHdENCt1dXZzWERoUW9ubFRWQys1MzFjWEJ6MjdOa2pzNVoyNE1BQmRPM2FWZXE0ajQ4UGdvS0NvS2FtaGkrLy9CSU9EZzRZTVdJRSszaG9hQ2cyYjk0TVQwOVArUHY3NC9qeDR6QXlNc0xhdFd1Um41K1BPWFBtSUNZbUJpMWJ0c1RDaFF0aFoyY0hMUzB0M0x4NUV3Y1BIc1JQUC8yRTNidDN3OC9QRHg0ZUhyaCsvVHE2ZCs4T2QzZDNxWW0wNGVIaENBOFBsemgyL2ZwMU5HblNCRU9HRElHV2xoWk9uanlKaElRRXRHL2Z2azYrb0pENmpaTEtSNnh0MjdhWU9uV3FVbVdqbzZQck5LbTBiZHNXYmR1MnJiUHJLNnRUcDA1SVRVM0Z0bTNiOE9USkUzQTRISFRwMGtXcVhIeDhQQUNnYTlldVVoLzA0dUc4OG1xQ3RyYTI2TmV2SDlhdVhRc2ZIeDlvYVduaDd0MjcyTHQzTDZaT25TbzNzU1lsSmNsY3R5MGpJNFA5KzVRcFV5UWVlL0xrQ2RhdVhZc09IVHFnVFpzMkdEaHdJRFExTlRGbnpodzhldlFJdi8zMkcvcjE2d2QzZDNjTUhqd1lJcEVJVjY5ZXhZa1RKeEFYRjRlQkF3ZXkvU3hUcGt6QnlKRWpjZXpZTVppYW1xSjU4K1lJQ1FsQlltSWlmdnp4Ui96MDAwOFN0Y3dOR3piZ3hZc1g3SElydXJxNkdEdDJMUHo4L0NBVUNoVjJ4SXNIVjVDUER5VVYwcUM4ZXZVS25wNmVXTHQyYmJYTy8vWFhYNEh5MnNxWU1XT3dZOGNPREI0OFdLcmNnUU1IY1BUb1VYYkFRRld0V2JNRzl2YjJjSFYxeGNTSkU3RjI3VnBZV1ZsSnpZdEIrZXowcGsyYjRzU0pFMUJYVjBkSlNRbFNVMVBSb1VNSGFHcHFJajgvWDZvMmhQTFJWUXNXTElDZW5oN2MzZDJocnE2T1BuMzZzRXZQMk5yYTR0cTFhOURVMUVSTVRBeDI3dHlKNE9CZzVPVGtZTkNnUVRoOCtEQzZkKytPM054Yy9QNzc3ekExTllXRGd3TVdMbHpJM3FOWnMyYllzMmNQdExXMTBiVnJWemFPNjlldjQ5YXRXM0IzZDVlb2RVMmRPaFhuejUrSGxwYVczRnF5Z1lFQk84eVoxdi82K0ZCU0lRMUNTVWtKRGh3NEFCOGZIK2pwNllGaEdLVkd0cUY4SnJpc0QzTUFXTEZpaGN5bUtIR0grdnNURXAyZG5kbCtCa1ZhdEdqQnJoMTI1ODRkZE92V0RUdDM3cFRaZWQrc1dUTWNQMzRjKy9idGc1T1RFNHFMaS9IVlYxOWh5NVl0Q0EwTlJYNSt2dFFDbFFrSkNWaThlREc0WEM2OHZMeWtrazVlWGg2dVhyMktCdzhlNEo5Ly9zSGJ0MjloWkdTRThlUEg0K3V2djBhclZxMVFVRkNBWThlTzRjQ0JBMkFZQmdzV0xKQjZYYmxjTHRhdVhRdFBUMDk4OTkxMzZObXpKNFlQSDQ0OWUvWmc2dFNwRW9NK1NrdEw0ZTd1RHBTdnRmYm5uMyt5TSs4cjZ0T25ENjVjdVFKSFIwZFlXbHJDeXNvSzQ4ZVByL1ExSlEwREpaV1BXR0Zob2RSa1FFVmw2eU54RTlNdnYveUNzckl5VEo4K0hmUG56MWM2b1FDQXBhVWw5dXpaSTNGczU4NmRlUFhxRlg3NzdUZVo1MXk2ZEFtWEwxK1dHazdjdW5Wcjl1OENnVURtdVh3K0h4Y3ZYb1NQanc4ME5UVmhhbXFLeDQ4Zlk5V3FWYkN6czhObm4zMG1rY2llUFh1R0gzNzRBV1ptWnZqa2swOGttcnRHang2TlpjdVc0Y0dEQjlpK2ZUdU1qSXdRSEJ5TURSczJ3TWpJQ0x0MjdaSzVqcGE2dWpyKy9QTlB0R3JWQ2w5ODhRV0dEQm1DSGoxNmdNUGhJRFUxRlZ1M2JzWEZpeGRSV2xxSzhlUEh3OG5KQ1o5ODhvbk01OU9sU3hmODhjY2ZlUERnQVJZdlhveW9xQ2h3dVZ4MDY5WU5Bb0VBUEI0UEFvRUFibTV1aUlxS3d2ejU4L0hvMFNNY1BYb1VUWm8wZ2FPam84VDFYRjFkVVZSVWhBY1BIckJ6a01qSGc1TEtSK3pHalJ0VldnYS9SWXNXZFJwUGRZaFg3dTNjdVRQYzNOd3FYWFplRm4xOWZmVHMyUk5aV1ZuNDU1OS9jUExrU1NRbkoyUGJ0bTF5bDR5SmpJeUVtcHFhek1kdjNMaUIyTmhZZGdTVXZyNCtYcjU4aWNqSVNJU0ZoU0U4UEJ5bHBhVVlPWElrbkp5Y1lHSmlBbjkvZnh3OGVCRE96czdRMTlkSG56NTkwSzFiTjFoWldlSEhIMzlFMzc1OThkVlhYK0hSbzBmc29vMzYrdnBvMmJJbERoMDZoT1BIajBNZ0VHRGx5cFc0ZXZVcSt2ZnZqODJiTjh0ZHNsNWJXeHVYTDErR21wb2FCQUlCWW1OanNXdlhMdHk4ZVJOUG56NUYwNlpOTVczYU5OaloyVlc2REU1NmVqcUNnNFBoNitzTG9WQ0krZlBuNDhHREIxaTNiaDJDZ29Ld2VmTm0vUFRUVDRpS2lvS0Rnd1Btelp1SG9xSWlmUC85OTlpM2J4OWlZMlB4NjYrL3NqUHREUTBOc1hQbnppcS9qNlJob0tUeUVSc3dZSURTeTVIczNidFhxWjBUUHpSbloyY01IandZWDMvOWRaVnFKKzhyS0NqQXJGbXpVRkJRZ0NGRGh1RFhYMyt0OXNDQmQrL2V3Y2ZIQnp3ZUQ4T0dEVVBYcmwxeDVNZ1I3TjY5RzIzYXRNRTMzM3lEQ1JNbVNOUnFwa3laZ2drVEppQThQQndoSVNHNGUvY3V1Rnd1SEJ3Y3NHYk5HZ3dmUGh5Ly9QSUxMbCsrREMwdExVeWJObzM5c05mVDA4UDgrZk54N05neDNMNTlHeXRYcnNUVXFWTVZ2aDczN3QxRGFHZ280dUxpa0pTVWhOTFNVdWpyNjJQZ3dJRndjbkpDLy83OTVVNDhGWHYrL0RtV0xsMktKMCtlUUV0TEMrUEhqOGZzMmJQWjRkQVJFUkVRQ0FTWU1XTUczcng1Z3dVTEZyQVRWYlcxdGJGLy8zNjR1YmtoTEN3TVY2OWV4ZGRmZjEydDE1czBMTlgvWDBxcXJiMjV0UXVIaTUwQU1QdGJCNnhlSmJ1OXZ5WktTMHZCNVhMbFRvSnNqUGg4UG5SMWRXdVVuT1FSQ0FSNC9mcTFSQ0pSaEdFWUNJWENLcjgvZVhsNVVndFZ5bkwvL24zODl0dHY2TnExS3l3c0xHQnBhWWx1M2JwVmFUVnFobUh3MjIrL3dkTFNFc09IRDVmYnFYN2t5QkYwNnRSSjVtb0dETU1nTURBUTQ4ZVByNVBYL1gwZWUvK0V4MTdQOG52ajE2Y0owZXZxL0taRUFuM2lmS1FVN2QzUldPbnA2ZFhadFhrOG50SUpCZVY3eFZRbjRTdVRVRkErOGt2WlZRUGs0WEE0N0tLV2lzeWNPVlBoTlpTZEswVStEcXBaSjRNUVFzaEhpWklLSVlTUVdrTkpoUkJDU0syaHBFSUlJYVRXVUZJaGhCQlNheWlwRUVJSXFUV1VWQWdoaE5RYVNpcUVFRUpxRFNVVlFnZ2h0WWFTQ2lHRWtGcERTWVVRUWtpdG9hUkNDQ0drMXRDQ2tpcDJ4dThDcnZ3ZHF1b3dDUGtvNU9YbnF6cUVSbytTaWdvd0hFWUlCaUlPaDhQbEZ4U0FYMUNnNnBBSSthZ3dEQ05pR0k3c3JUbEpuYUxtTHhVUWlaaUhIQ0JPMVhFUTVYQTVnRHIzdng4MTJvR29vVWdTY1FUM1ZSMUVZMFQvUlZTRDE5TE1zcm11bHJyaXJmZEl2ZEJFblpuTjQzSFhBb0NRWVE3bUZXT0RxbU1paWhVVWx4Vm5Qbm1VQmFCTTFiRTBOdFQ4cFJxQ3pDZVBYcXM2Q0tJY2EydnJiUEhmMVRpYy9DZnhENTZwTmlKQzZpOXEvaUtFRUZKcktLa1FRZ2lwTlpSVUNDR0UxQnJxcUNla1hLZE9uVFQxOVBRT2NibmNIaFdQTXd6VEhJQkorYS92T0J4T3hudVBwNzU1ODJaNmVucDYwUWNObUpCNmlEcnFDU21Ya3BKU1ltVmxsUUxBb2VKeERrZml1MWZ6OGg4V3d6Q1hLYUVROGg5cS9pS2tBb1poZkt0NlRsbFptVS9kUkVOSXcwTkpoWkFLWW1KaUVobUcrVWY4TzhNd01uOHFQQjc5K1BGam1zaEtTRGxLS29TOGgyRVlxWm9IaDhONXZ4bE1mUHpFaDRxTGtJYUFrZ29oN3hHSlJBRUE4aW9yeHpCTWdWQW92UFJob2lLa1lhQ2tRc2g3Q2dzTDh4aUd1Vjd4MlB2Tlh2aXZsaExGTU15YkR4MGZJZlVaSlJWQzNwT1Nrc0puR0NZY2dGQmVtZjlXd1dXaVkySmlzajVzZElUVWI1UlVDSkVtNG5BNGtRQnk1UFNqZ01QaEZBQzREWUNXVnlla0Frb3FoTWhRVkZRVURTQkRRWkZza1VoMDh3T0dSRWlEUUVtRkVCa1NFaExlQWJpSjl5WS9pdi9PTU16dGh3OGZ2bEJkaElUVVQ1UlVDSkZES0JUS0hTNHNFb2xvd2lNaE10RGFYNFRJeCtuWnMrZFREb2ZUOXIzanJ4NDhlR0NxcUNPZmtNYUthaXFFeU1jQU9DQjFrR0dPVTBJaFJEWktLb1FvSUJRS1R6TU1VMUxoa0VBZ0VKeFRZVWlFMUd1VVZBaFJnR0dZVEFCM0t2d2V4K0Z3MGxRYkZTSDFGeVVWUWhTSWpZM05aeGdtbkNrSDRHRmVYdDViVmNkRlNIMUZTWVVReFFRTXcwUndPSnc4RG9kVERPRDIwNmRQaTFVZEZDSDFGU1VWUWlwUlZsWVdVNzdHVjY1NDdnb2hSRGJhK2JHR1duVzBiS09oenV1bzZqaEkzU2tRTWh5T0VCa2NNTHI1SlVMajlsMnNXNm82SmxJM1JCRG1QMC9RaUFFaXkxUWRTME5GODFScW9IMTc2L2JRWW56QVFSZFZ4MExxbkJZWWNNQUJiUnY4TVdOUUNBWWJueVkrcE1tdDFVUTFsWnJRUW50dzBJVURqckdPdGpiVWVHcXFqb2pVdmFhcURvRFVqWUtDUW9oRUlqQWM5RkIxTEEwWkpaVmFvS090amFVL09xR3JoYm1xUXlHRVZOT3FOZXZ4N0RtTkZxOHBTaXExUUkybmhxNFc1dWpicDdlcVF5R0VWSk9PanJhcVEvZ28wT2d2UWdnaHRZYVNTaU95YWRNbVJFWkcxc3ExcmwyN2hxQ2dvRnE1bGpKRUlwSGN4L0x5OHBDU2txS3dqTEtlUFh1RzE2OWYxL2c2V1ZsWnlNdXJkSnQ3UWo0NjFQelZpUGo3KzhQYy9QL1p1Kyt3S0s2OWdlTmZpblFFRk1YZUcxZ2lsdGlDMktMR1hHS054dDY3TnlxMldBaVdHRFZpd1JvTFlrbEVqV0JIeFlLS0JqdTJnQkVMZHBwSWs3cnN2bis4N0Z6VzNhVkpCTVA1UEk5UDJKa3paODR1Wkg1N2VsMmFObTBxSGJ0MDZSSnBhV25aWGxlelprMnFWRkZkcVBmbzBhUEV4c2JTclZzM0FCSVRFNUhKY3JjSm9wR1JFVVpHUm5rcSs0UUpFNmhSb3dZelo4NVVPM2ZtekJsKyt1a25BZ0lDTURFeHlWTytXYVdrcERCbXpCZysvL3h6RmkxYWxPOThYcng0UWYvKy9iRzF0V1hEaGczbzYzL1kvMmIrL3Y1TW56NmQvdjM3TTMzNjlBL0tTeEQrYVNLb0ZITXVMaTdFeGNWbG0yYlNwRWtNSHo0ODJ6UlRwMDdsNXMyYnVicm4rUEhqR1RWcWxNcXgxTlJVOVBUME5ENkFFeElTdUhuekptM2J0dVg1OCtka1pLZ3VFUHptelJ2SXJHVVlHNnUzaTFldFdwWEl5RWh1M2JxbHNUeTFhOWVtUm8wYWVIaDRFQjBkVGMyYU5kVnFZVFZyMXFSdTNkd054S2hVcVJKZmZmVVYzdDdlSEQ5K0hDY25wMXhkSndqL0JpS29DQm9mOGtvZE9uVElkVDRPRGc2TUh6OCsyelFUSjA1VU83WnUzVHIyN05tRHQ3YzNOalkyYXVjREFnTEl5TWlnWThlTzlPL2ZYMnNRSERSb2tNYmpBUUVCQkFjSHMzRGhRdEFRd01hTUdVTktTZ283ZHV5Z1hMbHlIRGh3UUxvMk5UV1ZxS2dvUm93WW9SSlU3dHk1aysxNy9mOWx3bURwMHFVc1hicFVZNW9CQXdaby9Ed0U0Vk1tZ3NxL1hGaFlHQWtKQ2RMcmx5OWZjdmZ1WFFCc2JXM3psRmRzYkN5blQ1OEc0TldyVnlRbko3Ti8vMzdLbHk4UGdJV0ZSWTdmNWpYVlJHN2Z2azF5c3ZZNWhVZU9IT0h6enovSHhzYUdYYnQycWZXZG5EcDFpdlhyMTdObnp4Nk56V3JHeHNhMGI5K2VTNWN1b1ZBbzZOU3BFeE1uVHFSWHIxN1MreG8wYUJCTm16WmwvZnIxNk9yK3I2dHg5dXpaM0x4NWszNzkrcW5rbVpHUlFVcEtDajE3OXFSaXhZclp2dWYzWldSa3NISGp4aHliSFFYaFV5U0N5citjbTVzYmdZR0IwdXVkTzNleWMrZE95T3lMQUhqMDZKRVVMTjZYbnY2LzFTb2lJaUpZc21TSnl2a2xTNWJ3eFJkZlNPY0RBZ0t5TFU5ZUg2VGg0ZUZjdTNhTnhZc1hBMUN4WWtVaUlpSlVtc0NVUVVCUFR3ODl2ZjlOUURVMk5zYkt5a29sdi92Mzd4TWJHMHViTm0wZ3N4OWwrdlRwdkgzN2xoOS8vSkhIang5TGFTOWV2SWlmbng4dUxpN0V4c1lTR3h1THVibTVTbTJxYTlldU5HdVd0NkhrcWFtcGJOeTRNVS9YQ01LblFnU1ZmN21sUzVjaWs4bTRkZXNXMDZaTlk4cVVLVklidjRYRi8wOE9QM3YyTEJjdWFGNG5NU1hsZnd2eTFxMWJWeG85NXV6c1RHeHNMTnUyYlFOZzlPalIzTHg1VTZvRmFaTTFQemMzTjd5OC9yY052TExUdjFXclZxeGJ0dzZBM2J0M28xQW9xRm56Zjh1ckRSMDZsS2lvS0xXOHYvMzJXNVhYblR0M1ZndUNGeTVjb0hidDJsSmcyTDkvUDMvOTlSZVZLMWZXMnB5VnRkTmVtV2VwVXFYNDZxdXZLRjI2ZExidlZ4TTlQVDA2ZCs2c1ZxdExTa3JDdzhNRFB6OC9JaU1qc2JHeG9VK2ZQbFN1WEZsclh2SHg4Y3ljT1JNYkd4dm16NStQam81WWVVa29YQ0tvL011Wm1aa0JTTFVWWTJOakxDMHRWZEtNSGoyNlFQcFV2dnJxS3hZc1dLQnliUHo0OGZUdTNadE9uVG9CNE8zdFRaMDZkUUN3dDdjbkl5T0RzMmZQRWgwZGpaT1RFOGJHeGxTdlhoMHltNlc4dlRWdnN0aTNiMThHRHg2c3RTeXpaOC9XZVB6NDhlTzBhTkZDR2piOG4vLzhoNlpObS9MNzc3OVRzbVJKcWQvbCtQSGpiTnUyalQvKytFTzY5cWVmZnBKK0RnZ0lvRnExYWxKdEw2OXExcXpKcTFldmVQdjJMVlpXVmlRbkp6Tm16QmhDUWtLb1dMRWkzYnAxNDgyYk42eGZ2MTc2dkRRSkNRbmgyclZyQUV5Yk5vMlNKVXZtcXp5Q1VGQkVVQ2tHWkRLWjFMeTFmLzkrQVByMDZmTlI3aDBjSEV5N2R1MmsxNzE3OTVaKzd0aXhJeDA3ZHVUaHc0ZEVSMGN6ZnZ4NGxhWWxEdzhQbFpwTlZoa1pHZGsycFdtYXMzTDkrbldlUDMvTzgrZlBwYytoUTRjT0xGKytIREtIT2xlb1VBR3kxT0tVcjVYbmxieTh2SWlOamMzMi9tbHBhUmdZR0tqMDBieXZZOGVPV0ZsWnNXblRKa0pDUXVqVXFST0xGeStXK3A2Q2c0TVpQWHEwMXV1Yk4yK09zN016WmNxVUVRRkZLQkpFVUNrR0xsKytqSzZ1TGpvNk9waVptYkYwNlZLTWpZMzUrdXV2QVhqdzRJSFdpWXpaUGJqZnZIbkRraVZMTURjM1I2RlFjUHo0Y2JXK21aU1VGRmF1WE1tYU5XdFVqbmZxMUVtdFZwTlZhR2dvZS9mdTVadHZ2dUh3NGNOcTU3Mjl2YlhXWXBRcVZhcWs4bHJabHpSdzRFQjY5ZXJGcGsyYlZPYld4TWJHY3VYS0ZjZ2M0Q0NYeTZYWEFHL2Z2cVZjdVhJQUhEdDJMTnQ3QndRRU1HWEtGRmFzV0VIcjFxMnpUU3VUeVRodzRBQUdCZ2JNbURGRFpUQ0RuWjBkQXdZTWtKb1ozNmVycTh2QWdRT3p6VjhRUGlZUlZJcUJMVnUyMExWclYvYnMyVVBYcmwxcDNibzFDeFlza0VZdG5UOS9ua3VYTHBHU2tvSyt2cjdLUXkxclRTRStQcDd6NTg5ejhlSkZybHk1UWtwS0NpZE9uR0RzMkxHOGUvZU81czJiODgwMzM2amNlK0hDaFhUdTNKbVdMVnVxSEZlT0dOUG03dDI3Mk5uWjBiTm5UNDFCWmZEZ3dZd2NPVkxyOVpNblQxYkw3OUtsUytqcDZXRmxaVVcxYXRVd016TlRxVzM4L2ZmZk9EczdRMlpOS0QwOVhYcE5ab0JWQnBYMzM2TzF0VFVUSmt6STlqMXA4K1RKRXhJVEU3RzN0OGZhMmxydGZGNUg2UWxDWVJKQjVWL3UvUG56M0x0M2p3VUxGckJueng0QVJvd1lnWTJORFEwYU5JQXNmU291TGk2OGZ2MmFyVnUzU3RjSEJnWVNIZjMvVzdKZnZueVorZlBuWTJCZ2dJR0JBWFhxMUdINzl1MFlHaHF5ZCs5ZUhCMGQ2ZEtsaThyOWYvNzVaK3JWcTZkMlBDZGZmdmtsRFJzMjFOcjhGUk1UdzhPSEQ3VmUvLzRRNVhYcjF0R2dRUU5wL3NqN01qSXlhTk9tRGF0WHI0Yk1ac0pWcTFaeDZkSWxLVTNXQUpQVnFWT25hTisrZmE3ZWx5WnYzNzRGMEJpd0FFcVVLSkh2dkFYaFl4TkI1Vjl1NTg2ZE9EZzRVSzFhTlpYanlxYXZyQVlPSE1qQWdRTUpDZ3JDM3Q2ZTU4K2Y4L3Z2dnhNWUdJaVptUmwxNjliRjFkV1ZEaDA2OE9PUFB4SWJHNHVob1NGa1BoaExsU3BGWW1LaXlvTmJvVkNRbXBxcU1sZkd5TWdveHdlbHViazU1dWJtV2tlVEhUdDJqT1BIajJ1OVhpNlhxN3puSVVPR1lHRmhJZldmdk8vZHUzZVltcHBtV3laTlhyOStUVkpTRXZYcjE5ZDQvdnZ2djljNElxdGF0V3JTSUFEbFo2R3RqeVltSmliUDVSS0V3aUtDeXIrY25aMWRycGNKcVZldkhnNE9EdnowMDA5MDZkSUZUMDlQcWxldnp0cTFhNlYrZ2FwVnE2cGRGeDRlenJ0Mzc2aFNwUXI5K3ZValBEeGM1Ynk3dXp2dTd1N1NhMWRYVjVWbU11VkROeThMUW80WU1TTGIyZWp2ZDI0cjU2Vm9FeDhmejh1WEwxbTJiQmxrenQyUnlXVFNhekw3ZVpTMU95WGxVT3hhdFdwcHpMZFBuejdTYUxhc3pNM05wWitWd1M4NE9Kams1R1MxcFdhdVg3K2ViZGtGb1NnUlFlVmZidEtrU1ZKdElqZGNYRnpvMjdjdkhoNGV1THE2OHRWWFgrVTQ5eUUwTkJReUF4aVp3MzE3OU9paE1lMkFBUVBVamlrbktENTkralRIdmhhbDE2OWZxM1Npdnk4aElVRmovNFFtQ29XQ1I0OGU1YXZ2NHRTcFU1QzVXR2ZXaFRxVjJyWnRtMk5IdlpXVkZjMmFOZVA2OWV1c1dyV0tXYk5tU1pNNC9mMzlzNjJSa1RsZ3d0RFFVQm8rTGdpRlNRU1ZmN204QkpUdzhIQUNBZ0w0NmFlZm1ESmxDcjYrdnJSdDJ6YkhoOVc1Yytlb1diT21OS1MxZE9uU3VWNThrY3hoc2FkUG44YlYxUlVIQndkS2xpeko5OTkvbiswMXAwNmR3dC9mWCt2NTFOUlVqVFVFZ0YyN2RuSHc0RUhldm4xTGl4WXRlUGp3SVVsSlNZd2JONDRtVFpwQWxrbVJzMmJOa3E1N2Ywbjg2OWV2RXhRVVJQMzY5ZkgxOWFWVnExYlNCTTY4bWo1OU9zT0hEOGZiMjVzYk4yNVF2MzU5WHIxNnhaMDdkK2pUcDQvS2ZKbXNuang1UXYvKy9iR3dzT0R3NGNONStuMEx3ajlCQkpWaVRDNlhrNXljVEdob0tETm56dVRjdVhQVXFWT0gzMzc3amRXclZ6TnQyalFHRHg3TTFLbFRhZHUycmNxMXFhbXA2T2pva0pxYXl0bXpaeGs2ZEdpK3k5R2pSdy9Dd3NJNGVmSWt2cjYrMHBwYzJSa3laRWllbXIreWF0S2tpZFFjVnJGaVJZNGVQWXFabVJrTkd6Yk05cDVabStmUzA5TnhjM1BEd3NLQ0RSczJzR3paTXViUG44K0xGeS95OVZuVXJsMGJUMDlQMXExYng4MmJONG1JaUtCZXZYcHMyTENCaElRRXJVRWxQVDFkR3FtbWJSQ0NJSHhNSXFnVVl4Y3VYQ0F0TFkzVHAwOVR0V3BWNXMyYnA3SlV5dWJObTNGMWRXWHExS2s0T0Rnd1k4WU1kdTdjU1dwcUt0ZXZYNmREaHc3czJMR0QxTlJVbFk3L1gzLzlsVTJiTnVXNkhQcjYra3lmUGozSHZVS0Nnb0pJVEV3a0xTMk5GeTllWkx2T1dGeGNIQXFGZ29DQUFLcFhyNjR5WjZWKy9mcjA3TmtUZ09qb2FHYk1tRUczYnQwMERoNTQvZm8xZCs3Y0lUVTFsVnUzYnRHMWExZmtjam56NXMwak5EU1VhZE9tWVdabWhxdXJLeFlXRm16YXRJbGR1M1pKUzZzY1BYcVVPM2Z1U1BPRXlKeVhrcDZlamt3bW8wV0xGbEtBcTEyN3RrcmZVMWJhTmxlclU2Y09CdzhleE1URUpNOTcxQWpDUDBFRWxXS3NYcjE2Vks5ZW5SRWpSdEMxYTFlMW1kOE5HalRBeTh1TDdkdTM0K2pvaUttcHFUUzUwZGJXbHRHalI3Tmx5eGFHRFJ0R21USmxwT3Vjbkp3MGppNERHRHQyYkw3THUyelpNcW4veHMvUER6OC92eHl2Q1FvS1V0a1BaczJhTlJnWUdFam5qeDQ5U2taR0JzT0dEVk81enRMU2t0cTFhL1B1M1R2bXpKa0RtYldhUG4zNjhQTGxTODZkTzBlSERoM28zNzgvWkFtTVRrNU9IRHg0a0h2MzdtRnRiYzM1OCtlUnlXUmFOekJUTGwveklmSzZTcklnL0pQRTZuTWZvRnE5eHUzUVVYaVZORGN2dDJudEtscCtucmZWYW9zQ2hVTHhRWXNRS2hRS1pETFpKenVYUXFGUWNQLysvUnc3NmVWeXVVclFQWEhpQk8zYXRjdFQ3VUNoVUNDWHk2WFBQR3Z0UlNoOFgvZnFSOGo5QnloZ2RWaklyYW1GWFo1UGxhaXBGSE1mK2xEVDBkSDVaQU1LbWVYUHphaXY5MnR4WGJ0MnpkZTlzaTdOTHdqL1J0cFh1aE1FUVJDRVBCSkJSUkFFUVNnd0lxZ0lnaUFJQlVZRUZVSDRoSjA4ZVZMcnN2Z2ZnNmVuWjQ0ei9vWGlSUVFWUWZnQUNRa0pORzNhbE8rKys2NVE3bi95NUVrOFBEd0s1ZDRBMjdkdjU4U0pFNFYyZjZIb0VhTy9pakdGUWtGS1NvcmFBb1lmVTJ4c0xCczNidVQ4K2ZQRXhzWlN2bng1dW5mdnp1REJnOFZJcVFLeWVQRmlmSHg4cUZPbkRsNWVYam1tVDBsSjRjQ0JBNXcvZjU2SER4K1NrSkNBbVprWk5qWTJ0R3paTXNjbGRJVGlUZFJVaXFuVHAwL1R0V3ZYYk5mUCtxZkZ4c1l5ZE9oUTl1L2ZUNVVxVmZqcXE2OUlTa3BpN2RxMTBsN3h3b2RKVFUyVkpvaytlUENBQnc4ZVpKdisxcTFiOU9qUkF6YzNONjVkdTRhNXVUbTJ0cmFZbUpqdzZORWpkdXpZOFpGS0xueXFSRTJsbUhyMDZKRzArVlpoY1hkMzU4V0xGMHllUEpraFE0WkE1dklxUTRZTTRlalJvL1RzMlpQR2pSc1hhaGsvZGY3Ky9pUW1KdEt5WlVzdVg3N01rU05IbURadG1zYTBRVUZCakJzM0RwbE1SdCsrZlJreFlvVEtTZ2tKQ1FtaS8wVElrYWlwQ0FYcTZ0V3J1VXFYbUppSXI2OHZGU3BVWVBEZ3dkSnhDd3NMYVp2Z28wZVBGbmo1VWxOVE9YandZSUhuVzFRZE9YSUVnS2xUcDJKb2FNang0OGMxTGhtVG5Kek1Eei84Z0V3bVk4NmNPY3lhTlVzbG9KQzVCMHpmdm4wL1d0bUZUNU9vcVJRei92NytLZ3MzdXJpNDRPTGlRb2tTSmJoOCtYSys4MzMwNkJHclZxM2krdlhydWNybjJyVnJ5R1F5SEJ3YzFHYjFLL2NmQ1FvS3luZDV0REUwTk9UY3VYUEV4OGRMdGFQY1VDZ1VIRGh3Z0QvKytJT3dzREJNVFUxcDM3NDlJMGFNeU5QOWs1S1NlUFBtVFk3cFNwY3VqWW1KU1o3eWZsOWtaQ1JYcmx5aFVhTkcxS3BWQzBkSFIvejgvTGgwNlJLT2pvNHFhWDE4ZklpT2pzYlIwWkhldlh0LzBIMkY0azBFbFdLbVVxVks5TzNibDN2MzdoRWNIRXlMRmkyb1dyVXErdnI1KzFPSWlZbGg0OGFOSER4NGtGS2xTcW5zUDVLZFI0OGVnWllkRTYydHJURXpNK1BGaXhkcWEyNFZoS2xUcDlLL2YzOWtNaG5EaHcvUDFWSTFTNVlzd2R2YkczTnpjOXEzYjQ5Y0x1ZjA2ZFBjdjM4L1QvY09DQWlRRnFqTXpxSkZpL0s5TjR2UzBhTkhVU2dVMHBJeVhidDJ4Yy9QanlOSGpxZ0ZGV1hmbXFpSkNCOUtCSlZpcG5idDJzeWFOWXRObXpZUkhCek1mLzd6bjN3OXZOTFMwdGk5ZXpmYnRtMURMcGN6ZXZSb0JnOGVuT3VSWkZGUlVaRDVqVndUS3lzcm5qOS9Ubkp5c3RhOTQ0OGZQNTd2NGF5bXBxYXNYNytlSzFldXNHREJBc3FWSzZjMWJVQkFBTjdlM2xTdFdwV3RXN2RTcWxRcHlBeW80OGVQejlOOUd6ZHVyTEpGc1RidmIxdWNIMGVQSGtWWFY1Y3Z2L3dTTXJkVUxsbXlKQUVCQWNUR3htSnBhU21sL2Z2dnZ3Rm8xS2pSQjk5WEtONUVVQkh5ek0vUGp6VnIxaEFaR1VuMzd0MFpOMjZjMXVDZ1RVcEtDb0RLTXZSWktYY3dURTlQMTVySHMyZlB1SGp4WXA3dSs3Nm5UNS95OHVYTGJJUEsvdjM3QWZqdmYvOHJCUlNBVXFWSzRlenN6SVFKRTNKOVB4c2JHMnhzYkQ2b3pMbHg1ODRkbmo1OVNzdVdMYVV5Nit2cjA2bFRKM3g4ZkRoeDRvUTB0MFltazVHVWxJUyt2djRITjdrSmdnZ3FRcDZNR2pXS29LQWc3TzN0V2JkdUhkV3FWY3RYUHNvNUtCa1pHUnJQSzROSmRrdkxqeDA3TmwvN3M4VEd4dEsvZjM4YU4yN00zTGx6Yzl3dVdibkpsb09EZzlxNWV2WHE1Zm4rSDRPeWc3NUxseTRxeDcvNjZpdDhmSHc0Y3VTSUZGVDA5UFRRMWRXVjluM0piMU9vSUNDQ2lwQlhqbzZPUEhueWhMdDM3L0w3Nzc4emZQaHdLbFNva09kOGxQdlp4OGZIYXp3Zkd4dUxzYkh4UDdLYm9adWJHNTA3ZDJiS2xDazU5cWRrWkdRUUh4OVBtVEpsTkQ1czg3cnMvOGZvcU04Nk4rWDQ4ZU9jTzNkT09xZmNjdmorL2Z1RWhvWlN1M1p0ZEhSMEtGdTJMT0hoNFlTR2h1WnFLd0JCMEVZRUZTRlBCZzhlVE8vZXZkbXpadysvL2ZZYmh3NGQ0dXV2djJiRWlCSFNGcnE1VWFWS0ZRQ2VQSG1pZGk0Mk5wYTR1TGdDNlZkNFgxcGFHazJhTktGWHIxNjVTcStucDRlZW5oN3g4ZkVhTnpTTGlZbkowLzAvUmtlOWNtNEtPUXp4UG5Ma0NNN096Z0I4L3ZubkhENThHRjlmWC9sb1cyZ0FBQ0FBU1VSQlZCRlVoQThpZ2tveHBYdzRhbXQreW82SmlRa2pSb3lnWDc5K2VIbDU4ZHR2djNIMDZGRzZkdTNLeUpFamM5VWsxcXpaLysrU0dSQVF3TVNKRTFYT1hicDBDVEk3bGd1YWdZRkJyZ09LVXRXcVZYbjgrREgzN3QyalljT0dLdWV1WDcrZXA3enM3ZTF4YzNQTE1aMmRuVjJlOHMxSzJmUzFjdVZLdFZGZUFBOGZQcVJmdjM0Y1AzNmM3Ny8vSG4xOWZmcjI3Y3ZodzRmWnQyOGZIVHQyRkpOT2hYd1RreCtMS2VYSW4yZlBudVU3RDFOVFUwYU5Hc1hSbzBjWk5Xb1VGeTVjWU1DQUFibTZ0a3FWS2pScDBvVFEwRkFPSFRva0hZK0xpMlB6NXMwWUdoclNzMmZQZkpldElDbEhUN201dVJFWEZ5Y2RmL0xrQ1JzM2JzeFRYbVhMbHFWOSsvWTUvc3R2Wjc1eWJvcTV1YmswMytkOXRXclZvbDY5ZXNURXhCQVlHQWlBcmEwdEF3WU1RQ2FUTVhIaVJQYnQyMGRhV3ByS2RWRlJVV3pldkRsZjVSS0tEMUZUS2FhYU5XdUdqbzRPdTNidElqdzhuT1RrNUZ4OWc5YkV6TXlNc1dQSDByOS9mL2J1M1p2cjYzNzQ0UWVHRHgvT3dvVUxPWFhxRkdYS2xPSFBQLzhrT2pxYWVmUG1xYzNvTGl5REJ3L0d6OCtQZS9mdTBhZFBINW8xYTBaeWNqTFhybDJqUjQ4ZTdObXpwN0NMS0ZIT1RlblVxVk8yL1QxT1RrN2N2MytmdzRjUFN3TVFwa3laUWtaR0JudjM3bVhac21XNHU3dFRvMFlOOVBUMGlJaUlJQ29xQ29WQ3daZ3hZejdpT3hJK05hS21Va3pWcUZFREZ4Y1h5cFl0eTZsVHB3Z1BELy9nUEV1V0xNbm8wYU56bmI1bXpacHMzNzZkdG0zYmN2ZnVYZno4L0toVXFSTHU3dTVGcHBZQ1lHeHN6TmF0VzZWbU0zOS9mMTYrZkltenN6UGp4bzByN09LcFVDNXRvNXp3cUUzWHJsM1IxOWZud29VTFV1MUxUMCtQbVRObnNuMzdkdjd6bi85Z1pXWEZ3NGNQZWZ6NE1VWkdSbno1NVplc1hMbnlvN3dQNGRNbGFpckZXUGZ1M2VuZXZYdWhscUZHalJxc1dyV3FVTXVRRzVhV2xzeWRPNWU1YytlcW5idHg0MGFobEVrVEh4K2ZYS1d6dExUa3lwVXJHczgxYk5oUXJlOUlFSEpMMUZRRVFSQ0VBaU9DaWlBSWdsQmdSRkFSQkVFUUNvd0lLb0lnQ0VLQkVSMzFndkFKSyt6UldPZlBueS9VK3d0Rmo2aXBDSUlnQ0FWR0JCVkJFQVNod0lpZ0lnaWZzT2pvYURadDJzVHQyN2MvK3IxUG5qekp0bTNiUHZwOWhhSk5CQlZCK0VCdWJtNDBiZHBVMnBMM1kzcno1ZzJiTjI4dXRLRGk0ZUh4MGU4ckZHMmlvNzZZZS9mdW5kYnRlaisyNjlldjQrcnF5dHk1YzdVdWhpamtUcTlldlhqNjlLbjBXazlQai9MbHk5TzBhVk5Hang1TitmTGx0VjRiSEJ5TWo0OFBOMjdjSURJeUVqSm40TnZhMmpKbzBDQ3hnckdRTFJGVWlyRng0OFlSR1JtWjY2VTkvaW4zNzkvSHc4T0RzMmZQRm1vNS9vMWF0V3FGbnA0ZWlZbUpQSHo0a0VPSERuSG16QmwyN05paHRrVkJlbm82di96eWkvVDNZR1ptUnZYcTFaSEw1YngrL1JwL2YzOXExNjR0Z29xUUxSRlVpckZyMTY1UnFWS2xRaTNEb0VHRENBa0p3ZERRa09yVnEydmN0RXZJdnlWTGxtQnViZzVBY25JeU0yYk1JREF3a0YyN2R1SGk0aUtsazh2bHpKZ3hnNENBQUNwVnFvU3pzek5mZlBHRnRPMHptZHNxcDZhbUZzcjdFRDRkb2s5RnlKUDc5KytyN0NueW9jTEN3bkJ5Y21MLy92MDBiOTY4d1BMTlRtQmdJTStmUC84bzl5cEtqSTJONmQyN04yVHV1NUtWbDVjWEFRRUIxS2hSZzUwN2QrTG82S2dTVUFBYU5XcjAwWDVId3FkTDFGU0tvZSsrKzQ3UTBGQUFYcng0UWRPbVRRR1lOR2tTdzRjUHovYmF3TUJBZHV6WXdaZ3hZK2pidDYvR2Zkdno0dFNwVXhnYkczOVFIbmxsYVduSnBFbVQyTFp0RzZWTGw4NzFkUzlmdm1UanhvMEVCZ2FTbEpSRXpabzE4N1czU0hoNE9PbnA2ZG1tS1ZHaUJPWEtsY3R6M2ptSmpZMEZvSHIxNnRLeDlQUjBhUlRYb2tXTHNMQ3dLUEQ3Q3NXSENDckZVSmN1WGJDM3QyZmZ2bjJZbVpsSmU2SG5abS95cjc3NmlnY1BIckJpeFFyMjd0M0xsQ2xUYU4rK2ZiN0w4ckVEQ3BudnMwbVRKb3dlUFpvMWE5YmtxZ253OGVQSGpCbzFpcmk0T0JvMmJDZzExVGs3TzFPM2J0MDgzWC9DaEFrcW5laWFWS3BVU1dWSHpJTHc4dVZMdG0zYmhybTVPZjM3OTVlTzM3cDFpOWpZV0JvMWFrUzlldlVLOUo1QzhTT0NTakdrckkzczI3Y1BTMHRMWnMyYWxldHJ5NVVyeDVJbFN4ZzBhQkNyVjY5bSt2VHAyTnZiTTIzYXRGd0ZwWUkyZWZMa2ZGMzM3dDA3bmo1OVNyOSsvWmc2ZFNwOSt2VEpOcjJycXl0eGNYRk1telpOWmN2ay9mdjNzMlRKa2p6ZGU4YU1HYng3OXk3Yk5DWW1Kbm5LVTV1NWMrZWlyNjlQVEV3TUlTRWhOR3JVaUpVclY2cU0vdnI3Nzc4aHMzbExFRDZVQ0NwQ3Z0U3ZYNTh0VzdadzRjSUYzTjNkR1RSb0VOMjZkV1BTcEVuNTNsODlQeTVldlBoQjE2ZWtwQkFVRkpSdFVBa09EaVk0T0pnNmRlcW9mTU1INk5PbkQ3Nit2bm1hSjlLcVZhc1BLbk5lWExwMFNlWDFnd2NQMkwxN045T21UY1BNekF4QTZpT3p0TFQ4YU9VUy9yMUVVQkUrU051MmJXblRwZzBIRHg1aytmTGxuRGx6aHA5Ly9wbDI3ZHA5bFB2bmQ5ZkY3ZHUzczJQSERuNzY2U2ZhdEdtVGJkbzdkKzRBNE9qb2lJNk9qdHI1ZXZYcUZjcmt3OXc0ZCs0YzV1Ym12SHYzam1mUG5yRno1MDRPSHo3TWt5ZFA4UFQwUkVkSFI5ckxQams1dWJDTEsvd0xpS0FpZkJDNVhNN3AwNmZadTNjdjZlbnBPRGc0cUhRQ0YwVlBuanpoanovK3dOUFRVMjJ1aGlZeE1URUFXbXRneW9keWJoVkdSNzJwcVNtMnRyWXNYcnlZNTgrZmMvZnVYYTVjdVVMTGxpMmwreng0OEtEQTdpY1VYeUtvQ1BraWs4bnc5ZlhGMDlPVFo4K2UwYnAxYStiUG40K2RuVjFoRnkxSEVSRVJyRisvUGxjQkJjREF3QUN5akp4Nm56TG81RlpoZGRRRDZPcnEwckJoUTBKQ1FnZ0xDNk5seTViU01PRXJWNjRRSFIyTnRiVjFnZDlYS0Q1RVVDbm1Nakl5OHBRK0xTMk53NGNQczMzN2RsNi9mazNMbGkxWnVIQWhEUnMyL01mS1dOQmF0bXlacC9USzRIUGp4ZzIxSWRjeW1TelBUVjgvL1BERFIrdW8xK1RseTVjQTBxVEk4dVhMNCtEZ1FFQkFBRC85OUJNclZxeFFtNk1pQ0xrbGdrb3habWxwU1hSMGRKN1cvL0x5OG1MTm1qVTBiOTZjeFlzWDg5bG5uLzNqNVN4c3JWcTF3dFRVbE1EQVFIeDlmYVVoMkhLNW5EVnIxa2dQNmR6Ni9QUFAvNkdTNXV6SWtTTmN1blFKSXlNamxRRURNMmZPNU5hdFd3UUVCREJwMGlTbVQ1OU96Wm8xcGZOeXVady8vL3dUaFVLQmc0TkRJWlZlK0JTSW9GS01mZjc1NS9qNStURnk1RWdhTkdqQVo1OTlocE9UVTdiWDFLeFpreTFidHRDa1NaT1BWczdDWm1wcXlyUnAwMWk0Y0NFdUxpNTRlM3RUc1dKRmdvT0RpWXVMNDhzdnYrVFVxVk9GWFV5TlpzK2VqWjZlSG1scGFUeC8vcHpYcjEranE2dkxuRGx6S0ZXcWxKU3VRb1VLL1BycnIweWRPcFdyVjYvU3QyOWZLbGFzU05teVpZbUxpeU04UEp5a3BDVEdqQmtqZ29xUUxSRlVpckZwMDZhUm5Kek16WnMzQ1E4UHAxbXpaamxlODhVWFgzeVVzaFUxM2J0M3AyVEprbXpidG8zZzRHQWVQMzVNaXhZdG1EeDVNci8vL250aEYwK3J3TUJBNldjTEN3dmF0V3ZIc0dIRE5EWlgxcXRYRHg4ZkgvYnYzNCsvdnorUEh6OG1JaUlDUzB0TGF0U29nWU9EQTk5ODg4MUhmZ2ZDcDBZRWxXTE0ydHFhMWF0WEYzWXhKTE5temNyVFJNeVByWDM3OWhwWEQ1ZytmVHJUcDA4dmxESnBrOStWcDQyTmpSazhlRENEQnc4dThESUp4WU5ZVUZJUUJFRW9NQ0tvQ0lJZ0NBVkdCQlZCRUFTaHdJaWdJZ2lDSUJRWTBWRXZDSit3dW5YcjVudjlzdysxY3VYS1FybXZVTFNKbW9vZ0NJSlFZRVJRRVlRQ0ZCSVN3dDI3ZHpXZXUzRGhBbi8rK1NjQUNvV0NpSWlJajF3NmRRcUZRdXVhWmtWRlpHUWtkKy9lSlMwdERUTExMQlJkb3ZsTEtMYmtjamtaR1JuSVpETHB2K25wNmFTbHBaR2VuazVxYWlxcHFhbWtwS1NRa3BKQ2NuSXlpWW1Kdkh2M2p0cTFhMnZjRjJYbHlwVzhlUEdDUTRjT1NRdFJLbmw0ZUtDcnEwdnIxcTA1ZVBBZ2JtNXVUSjQ4bWI1OSs2cWtVODVnZjUrTmpRMldscGJFeHNZaWs4bHlmSDg1TFF5cFVDZ1lObXdZU1VsSmVIbDU1WHRyNkppWUdIUjBkTEN5c3BLT1BYbnloS0NnSUhyMTZwV3ZQTFB5OWZWbDdkcTFIRHAwQ0gxOWZiNy8vbnNtVHB5SW82UGpCK2N0RkR3UlZJb29mMzkvZHV6WVFXaG9LUHI2K3RqYjJ6TnAwaVJxMWFwVm9QZEpUVTFGVDAvdmcvZWExMFF1bCtQajQ4UEtsU3Z4OS9mSDBOQ3d3TytSWDJscGFUZzRPT1RxNFF5Z282T0RvYUVoeHNiR0dCc2I0K2pvcUJaVS92cnJMMjdldk1tY09YUFVBZ3FBb2FFaFNVbEprRGxEUHpJeWttWExsbkhqeGcyV0xWc21wVHQvL2p3TEZ5NmtaTW1TMHJINCtIaCsrT0VIK3ZUcHc5Q2hRM254NGtXT1piNXg0d2Fob2FFYUE1UlMyYkpsT1h2MkxPN3U3dG11U1dadGJhMTFaMDkzZDNkT25qekpnUU1IcEIwbGp4OC9qb2VIQjQwYU5mcmd2MW5sWnltVHliQzJ0cVpzMmJJNE96c3pZY0lFUm80YytVRjVDd1ZQQkpVaWFQZnUzYXhZc1FKTFMwczZkZXBFZEhRMEFRRUJYTDkrbmUzYnR4ZFlZRm0zYmgxNzl1ekIyOXU3UUhkclZDZ1VYTGh3Z2MyYk4zUC8vdjBDeTdjZ0dSZ1lzSHIxYW1ReUdRWUdCcFFvVVlJU0pVcGdZR0NBZ1lFQlM1Y3VSVTlQajZWTGwySmtaS1F4U0x4djgrYk5WSzVjbWU3ZHUyczhiMnhzTE8yeXFLdXJ5OWl4WTZsZHV6WnYzNzVWUzJ0alk4T3hZOGVrMTE5Ly9iWEtlUWNIQjdVYWppWmVYbDY1V2tKLzkrN2Q3TjY5Vyt2NURoMDZzSHo1Y3JYallXRmgrUHI2MHI1OWU1VXRpdnYxNjhmT25Udng4UERJODNiTDcxTis5aGtaR1JnWkdiRjY5V3BjWEZ3NGNPQUFmZnIwd2NMQzRvUHlGd3FXQ0NwRnpNdVhMM0YzZDZkOCtmTHMzTGxUV3ZSUEdXaFdyRmpCeG8wYjg1VG56WnMzcVZDaGd0cW1UN2R2Mzg3M2JuOXl1UncvUHorNmR1MnFjandzTEl6eDQ4Y1RHUmxKdVhMbHBPYWFvaWk3YlgyTmpJd0FWR29MMmJsejV3NFhMMTVrMmJKbDZPdnJjL255WlJvMWFxU3loTDJ4c1RFcEtTbkV4OGNURVJGQmVIZzRNVEV4UkVSRTRPTGl3b0FCQTdUV0J0NVh2bng1V3JkdW5XTzZIMy84a1I5Ly9KRUhEeDZnbzZORHRXclZXTDE2TlY5ODhRWE5temRYcWFIS1pETDgvUHdJRFExbDh1VEpoSWFHa3BxYVNvTUdEVFRtclZBb1dMeDRNYnE2dWt5YU5FbmxYT25TcGVuVnF4ZDc5KzZsYytmT0dwZTM4ZlQwek5YV0M4b3ZKdnYzNzZkMDZkSUFWSzllSFV0TFMvNzQ0dzhxVktnZ3JSd3RGRDRSVklxWS9mdjNJNVBKR0RObWpNb3FzdjM3OTJmMzd0MWN2WHFWeU1oSXlwWXRtMk5lang0OVl1M2F0UVFFQkxCcjE2NEMyMG53NHNXTDBwTHY3d2VWdDIvZmtwYVd4cGd4WXhnOGVEQkRodzc5S0VIbDBLRkRkT25TUlFvR09WbTFhaFhuenAzVGVqNDZPaG95bTZtMGFkR2lCWFBtekVHaFVPRG01a2JqeG8zcDFLa1RyMSsvWnZMa3liUm8wWUw2OWVzVEhoNU9SRVFFSVNFaHhNZkhxenhnall5TUtGdTJMT1hLbFNNbEpTVlA3emt2MXE5Zmo1NmVIdlBtelVOSFI0ZEZpeGFSbXBwS2h3NGQ2TkNoQXc4ZVBNREx5d3M5UFQyR0RCbUNRcUZneDQ0ZFJFUkVzR1hMRm8xNTd0NjltNXMzYnpKMjdGaXFWS21pZG43U3BFbGN2SGlSaFFzWFltdHJxL2IzdDJ2WExsSlRVM01zdTF3dUIrRGd3WVBvNnFxUExXcmV2TGtJS2tXSUNDcEZqSEpWMmJadDI2b2MxOUhSb1ZXclZ2ajQrSERyMWkwNmQrNnNOWS9JeUVoKy9mVlhqaHc1Z3JXMU5mUG16YU51M2JyU2VUYzNON3k4dktUWHl2OGhXN1ZxeGJwMTY3VG1lKy9lUGRhc1djT05HemRvMEtDQnhzVW83ZXpzOFBQeisraWJQQ1VrSkRCbnpoeCsrZVdYWFBVUE9UZzRTSnR2WGI5K0hYOS9mMmJNbUNHZDM3dDNMMlEyNHlndFg3NmM5dTNiUzZzNVY2aFFBWUI5Ky9ZUkVoSWlyVmE4Y2VORzlQVDBHRDkrUE5PbVRjUEd4b1p5NWNwUnNXSkZVbEpTV0xKa0NUWTJOcFF2WHg1TFMwdU41WXVMaTJQaHdvVXFyN05LVEV6aytmUG5XdDlmdVhMbE5HNXpYS3BVS2FaUG44N0VpUlBadW5VcnUzYnRraGFmckZLbENrdVhMbFg1VzlFbUtDaUl0V3ZYVXE5ZVBVYU1HS0V4alltSkNRc1dMR0RzMkxHTUd6ZU9YMy85VlNXd25EMTdOc2Y3a0xrajVZUUpFMWk1Y21XMnRVdWhhQkJCcFFqSnlNamd5Wk1uV0Z0YmEzellLUGQrZi9ic21jYnJFeE1UOGZUMHhNdkxDeU1qSS83NzMvL1NyMTgvdFE1eWUzdDdNakl5T0h2MkxOSFIwVGc1T1dGc2JLeDFiL25uejUremZ2MTZUcDA2UmJWcTFWaStmRGtkT25UUW1MYXdPdVA3OXUzTGdRTUgrT0dISDFpd1lFR09tNDQxYTlaTUNnNXBhV2xjdkhpUm5qMTdTdWVWdFppc3gxYXZYazJqUm8xVWpwRzVJckN1cmk2VEowK1dtcmNtVEppQXJhMHR2cjYrVWpwUFQwOUNRa0p3Y0hESU1lanE2ZWxSb1VJRlRwNDhpYUdoSWNPR0RhTisvZnJTZVY5Zlg1VzgzN2QzNzE2TmZXKzNidDNpdDk5K0l6QXdFRE16TS9yMTYwZlhybDJKaVluQjI5dWJRWU1HVWJkdVhZMzlKMHBoWVdFNE96dGphR2pJNHNXTHN3M2k5dmIyeko4L0h4Y1hGMGFOR3NXNmRldHl2WTJ6a25LSHlvU0VoRHhkSnhRT0VWU0trTGk0T0dReW1kUnUvRDdsa00zNCtIaVY0MmxwYWZ6eHh4OTRlSGlRbHBiR29FR0RHREprQ0dabVpocno2ZGl4SXgwN2R1VGh3NGRFUjBjemZ2eDRqUjMxTVRFeGJObXlCUjhmSDZ5dHJYRjFkZVhycjcvK1Iyc2hvYUdoMmRhV3NxT2pvNE8vdno5Ly8vMDNDeGN1eE43ZXZzRExwOG5Ja1NONStmSWxGaFlXYk5pd2dXclZxakZreUJDMWRNcmZYMXhjSENWTGxpUThQSnpuejUvejRzVUxYcng0Z2FHaElSTW1US0J6NTg2MGJ0MGFhMnRyL3Y3N2I4ek56UmsxYXBSS1hwMDdkMmJZc0dGcTkvajc3Nzlac0dDQjFyS1dMbDBhQ3dzTFZxMWFSYk5telZTYWt4d2NISWlLaXNMUHowL3J3STFIang0eGNlSkUzcjE3cHhZZ0FnTURxVkdqaHRxMTNicDFJeWtwaVNWTGxqQmd3QUMrLy81Nyt2WHJoNDZPVHJhZjYvdWZXMUh0bXhOVWlhQlNoQ2piMUxXTk5GTFdBdExUMDFXT3o1dzVrNENBQU1xVks4ZXVYYnVvV0xGaWdaU25lL2Z1SkNVbDBhSkZDMWF1WEpuci9vb1BFUmNYeDhXTEZ6OG9qemR2M25ELy9uMnRRU1U2T3BxUWtCRHA5YU5IajVESlpBUUVCRWpIWW1KaUFGU095V1F5SGoxNnBITE0xdFpXYW9yMDl2WW1OamFXRlN0V1VLSkVDV20zUldYUXVIcjFLZ0FEQnc3a3paczNVaWUxcWFrcGxTcFZrclptOXZQenc5emNYR1BudHBLbHBhWEdaaXJsa0dWTkFnSUN1SExsQ2dBblRwelFtZzVndzRZTnBLZW5xMndYZmYvK2ZjYU5HMGRTVWhJTEZpeFFHWUw4OXUxYlpzNmNpWW1KQ1VlT0hGSDdHKzdUcHc5bHlwVGh4eDkvWlBueTVkU3RXeGN6TXpPTmdUR3J6ejc3akRWcjFnQVFGUldWYlZxaGFCQkJwUWhSMWdDMGpZaFJCcFAzSCs0Ly9QQURaY3VXNWRDaFF3d2VQSmp2dnZ1Tzc3NzdMdGNqbDdUWnNHRURtemR2NXM4Ly8yVGd3SUVNSFRxVWJ0MjYvU056V3BTYU5XdVdyN1dzRkFvRmt5ZFBsdVorVksxYVZXdmF1M2Z2TW0vZVBPbTFUQ1pESnBQeHd3OC9TTWVVczdlekhrdEpTZUhRb1VNcVEzMS8rdWtuMnJkdnovUG56MW0xYWhYOSsvZVhIc1FYTDE2VSttbEtsaXdwZllPdlg3OCs3ZHExbzNMbHlsU3VYSm40K0hpVmIvd0JBUUhZMk5oSVFTVStQcDZIRHg5aVlHQ2dzVU04TnlaT25NaUFBUVBVamg4K2ZKZ1RKMDdnNnVxcVZzUFl2WHUzeXQ5aXBVcVZxRldyRm9NR0RhSmR1M1lxYWJkczJVSlNVaEl6Wjg3VStxWEkwZEdSWGJ0MmNmbnlaZXp0N1ltSmlWR3BnZDI0Y1lQQXdFQkdqQmdoalpxenNiRkJYMStmc21YTDVtcHVqbEQ0UkZBcFFwUnR4KzgzYnlrcHEvOVpSNFdSMlNrN1o4NGNSbzRjeWZidDI5bTJiUnM3ZCs2a1Q1OCtEQm8wS01lWjFkbzBiTmlRdFd2WDh0ZGZmN0Y1ODJZV0xGakFwazJiR0R4NE1EMTY5UGdvTlpmY09uandJTW5KeVhoNGVPVFluOUsrZlhzdVhib2t2ZDY3ZHk4Yk5temcvUG56MHJISmt5ZEQ1c1ErSlVkSFJ5Wk1tS0RTZVErUW5Kek1qQmt6S0Z1MkxOOSsreTFYcmx6aDBhTkhsQzlmbmwyN2RsRzVjbVhNemMyUnkrVzBiZHVXS2xXcThKLy8vQWN5aDN0UG1EQ0JFU05HTUdiTUdJM2w5ZmYzeDkvZm42cFZxMHFkNnFtcHFScWJneElURTlXT0pTUWtZR0Jnb0JZMFpESVpseTlmNXZQUFA2ZFJvMFpxMTAyZE9oVXlhNDhXRmhhWW1abXhkZXRXdFhTUEhqMWkvLzc5TkczYUZDY25KNDN2UWFsS2xTcFNZQ3hWcWhURGh3OVhPUjhZR0VpL2Z2M1UvbWFyVjYvT2t5ZFBzczFiS0JwRVVDbENURXhNc0xhMjV2WHIxNlNrcEtnOXRNUEN3Z0NvV2JPbXh1dHRiR3lZTldzV3c0Y1BaL3YyN2V6ZHU1YzllL2JnNU9URTk5OS9Md1d0dktwZnZ6N3U3dTZFaElTd2FkTW1saTlmenBZdFd4ZzhlSENPelJjZmk1NmVIbXZXck1IWTJQaWozM3ZQbmoyRWhvWkNsbzU5WlNlMm5aMmRsRTVYVnhjN096dHUzNzRObWZPRW5KMmRxVmF0R3Q5OTk1M1cvSjJjbkpnOWU3WksvOGVoUTRkeU5hbVJ6RTc5WDM3NVJldjVxMWV2MHJ0M2I2M25KMCtlckxHUFNHblpzbVhvNnVveVo4NGM2ZGk3ZCsvNDlkZGY2ZDI3ZDU0NzVqV3hzN05qNTg2ZEpDY25GOHJ2V01nOUVWU0ttR2JObW5IaXhBa0NBd05WMnRRVkNnVi8vdmtuUmtaR05HblNKTnM4eXBZdHk4eVpNeGt4WWdUYnQyL0h4OGVIbmoxN3Fqemd5T3pZSnNzOGdKelkydHF5ZXZWcVFrSkMyTEpsQ3g0ZUhrVW1xSHp6elRkNVNoOGVIaTcxWWIxNTh3YTVYQzRGYlRKckgyUUo1R1IrVG0vZXZKR09HUmtaVWE1Y09SbzNia3l2WHIyb1hyMDYxYXRYcDJyVnFwUXZYMTVqUjNUcjFxMmxsUXhXcjE1TnRXclYyTEJoUTdhREgzUjFkZFZHMVRrNk9xclZtTWlzTmF4YXRVcmp2Yk9PRm91TWpHVFVxRkdNR2pWSyt1eWVQWHVtMXJ5VzNUd2RNa2UrM2JoeGcwbVRKcWtFajdTME5JNGZQODYxYTlmWXNXUEhCNDhLYk5La0NaNmVudHk4ZVpNMmJkcEl4NU9Ta2xRbW1BcUZUd1NWSXFabno1NmNPSEdDalJzMzByeDVjMmtFMTU0OWUzang0Z1g5Ky9mUGRiT1R0YlUxMDZkUFo5aXdZUnJuTENoSDFUeDkrbFJsaVkyYzJOcmFzbkxsU2g0L2ZwenJhNHFhK2ZQbmMrM2FOWlZqbXI2dHYzL013OE1ERHc4UHlKeDA5K3V2djJKdmI2OXhVRUJzYkt6YTBQQ1dMVnV5ZHUxYWFWajJ3b1VMTVRZMlpzT0dEWnc5ZTVaOSsvYmxxdncyTmphMGFORkM3WGlMRmkwMDlwMG9yMUZ5YzNPamV2WHFEQjgrSEgxOWZSNDllc1NFQ1JOWXZIaHh0bk9nc25yeDRnV3JWcTJpU1pNbURCMDZWT1djbFpVVkxpNHVPRHM3NCtibXh0eTVjM09WWjFaeXVaekl5RWhTVTFOcDFxd1pKaVltK1BuNXFRU1ZIMy84a2JkdjMwcS9FNkh3aWFCU3hEUnIxb3h2dnZtR3c0Y1A4KzIzMzlLeVpVc2lJaUs0Y3VVS05XclVZTnk0Y1NycEV4TVRwWGIyN05TclYwOXR3Y0Rtelp0eit2UnBYRjFkY1hCd29HVEprbnovL2ZlUStZMDNhNytETm5wNmV0bDJpaGRWUzVjdXpYWTJ0NnVySzBDMnczT3pmdnZPeU1nZ05EU1VPM2Z1Y092V0xXN2Z2bzJwcWFrVUpOTFQwL25qanora1Bna0RBd05telpvbE5lVThmZnFVakl3TWpUUEd5YXlwUG4zNjlJT2JraFFLQmF0WHIrYnMyYk5NbXphTm9LQWdhUlZtT3pzN2Z2enhSMHFWS2lYTjRkRW1KU1dGNmRPbm82dXJ5NkpGaXpTVzI5SFJrVysrK1FZZkh4K2FOMit1TVZnbEppYnkrdlZyd3NQRENRNE9Cc0RGeFlYSXlFaGV2bnhKZW5vNlRrNU96SjgvbjYrLy9wcURCdzh5WWNJRUtVQStmZnBVNnhCOG9YQ0lvRklFdWJpNFVLTkdEWHg4ZlBEMTlhVlVxVko4OTkxM2pCOC9YbTN1U1h4OHZFcG5zalo5Ky9aVkN5bzlldlFnTEN5TWt5ZFA0dXZycTdKTStWOS8vWldyZkN0VXFQQkpCaFZ0TTltVmxBRWpOd3R0dXJxNmN1Yk1HWktUazlIUjBhRk9uVHAwNk5DQkw3NzRnc1RFUkk0ZVBjcnZ2Ly9PcTFldmFOZXVIVTVPVHN5YU5ZdDU4K2F4ZXZWcWpJeU1DQTBOVlZsakt5NHVEbjkvZjU0L2YwNVVWQlJuenB3aE1URlJHcGFjWHpvNk90S3c0aFVyVmtCbVg1NlptUmttSmlaVXJGaVJhZE9tNGUzdFRlblNwVFh1WFJJZUhvNkxpd3Vob2FFTUdUS0VseTlmOHZqeFk1VXRBbEpTVWtoS1NwSkdnaTFac29RbVRacW9kTUNQR2pXS29LQWdsYnl0ckt4SVRrNm1mdjM2ZE9uU2hVcVZLa21UUG9jTkc4YVJJMGRZdUhBaDd1N3VwS1NrOE9USkU3V1JhRUxoeXQzc0kwR2phdlVhdDBOSDRWWFMzTHpjcHJXcmFQbDU5dC91aEtJbE1EQlE2OUwzbXpkdkJ0QTZJa3RmWDE5YU1tVEhqaDI4ZWZPR1pzMmFZVzl2ajdtNU9lL2V2V1BWcWxVY1AzNmNsSlFVUHZ2c015Wk9uRWpUcGswaHM2Tjk0Y0tGMUtwVml6cDE2dURyNjh2UFAvOU1hR2dvWGw1ZVVuK1BqWTBOZG5aMjJOblpVYTllUFZxMWFrV1BIajBvVTZZTVgzNzVaYmJ2cjJQSGpsaGJXN04zNzE1KytlVVhhYWoydTNmdlNFMU5wVVNKRXBpYW1xclZNbmJ1M0VsS1NncXZYNy9tOE9IRHVMcTZxdlJaelpneEk4Y2xWdlQxOVRFMU5jWEV4QVFURXhNZVBYcEVtelp0cERrbkFNZU9IZVBseTVkVXJWcVZLbFdxVUxseVphMFRkcFZPbkRqQnZIbnphTlNvRVZaV1ZwdzdkNDdObXpkTG4rdUgrTHBYUDBMdVAwQUJxOE5DYmszOTRBeUxLVkZURVlxdEJRc1c1TGowUjlaNUtsbVptNXRMRXdqZjcwOGdjMEpqUmtZR0hUcDBvSC8vL21xREpMcDM3MDZwVXFYWXNHRURwMDZkb25QbnpuVHExQWxEUTBPNmQrOU9reVpOYU55NHNjYmg0TWJHeG9TRWhLaE00TlRFMXRaVzQvV21wcWJaRHJ2T3lNakF4OGNISFIwZDJyVnJweGE4eG80ZGk1bVpHYlZxMWFKVXFWSllXbHBpYm01T3laSWxNVGMzeDhURVJLMWozc1hGQlY5Zlg2NWV2U3JWbU45ZnpqODN1bmJ0aW9XRkJXdldyQ0U0T0podTNib1ZTRUFSQ282b3FYd0FVVk1SaE54NSsvWXR0MjdkeW5hVmdNSW1haW9GUTlSVUNrQ0dMSVBna0w4THV4aUNVS1FabTVweitlcjF3aTZHVmtsSitkdGJTRkFsZ2tvQlNFNUpZZTNHelJxSDdRcUM4R2w0S3hhc0xCQWlxSHlBTklYOHRZR096bXU1UW1FVXEyVnBGVUVRUGgwNkNrVWFDb1ZZRCtZRGlENlZENk5icFZiOWVycjZKWExlaGxINFpKbm82elRTMThjQklEMWRmanM1UStmRGxsRVdpcXgwbVR3bG1hVGdtSWNQeGJmRWZCSTFsUThqZi9id3IyQWd1TEFMSXZ4ekdqZHUvSm11cm00ZkFIMUR2UmNoTjI5cTM0ZFlFSW81emROM0JVRVFCQ0VmUkUxRkVQNm5STU9HRFZ2cjZlbTlQd092dm5KbXVVS2hxTjY0Y1dPVkNSWnl1VHdsS1NucDRzT0hEN1d2K3lJSXhZVG9VeEdFLzlGdDNManhZVjFkM1R6TnlsTW9GQmVDZ29JNkFKcDNWeE9FWWtRMGZ3bkMvOGlCL1htK1NDNy9YUVFVUWZoL0lxZ0lRaGFSa1pIN0FHbEJNSVZDb2ZGZkZ1bFJVVkcvRlVwaEJhRUlFa0ZGRUxKNDllcFZFbkFnNnpFZEhSMlZmMWtwRklvam1kY0lnaUNDaWlDb2s4dmwyeFZacWlOWmF5YnYvYXlReStWN1AzNEpCYUhvRWtGRkVONlRtcG9hcEtPams1dFpRaFBKVHdBQUlBQkpSRUZVMVMvMTlQUnVmb1FpQ2NJblF3UVZRWGhQWEZ4Y25FS2hVSm5nK0g1ZlNtWk41bVo4Zkh4a1laUlJFSW9xRVZRRTRUMnZYcjFLVmlnVWx4VUtoZFo1SnpvNk9qTGcyc09IRDdQZmtFVVFpaGtSVkFSQm5RSzRwYU9qRS9OK3h6eVpIZmNLaFNKQkxwZGZ5a3dyQ0VJbUVWUUVRWVBJeU1pL0ZBckY4MnlTaEVkRlJWMzVpRVVTaEUrQ0NDcUNvRUhtTU9HVFpOWk1sTEw4ZkZnTUpSWUVkU0tvQ0lKMmU3U2RrTXZsbmgrM0tJTHdhUkJCUlJDMENBb0tDbFlvRkxmSk1nR1MveC81ZGVQMjdkc1BDcnQ4Z2xBVWlhQWlDTm5RMGRIWnJ1R3dWeUVVUlJBK0NTS29DRUkyNUhMNU1ZVkNFWmZsVUx4Q29UaFRpRVVTaENKTkJCVkJ5RjZVUXFHUVJua3BGSXE3Y3JuOFZlRVdTUkNLTGhGVUJDRWJ0MjdkU3RUUjBibW9VQ2prQ29WQ0R0eThjK2RPVEdHWFN4Q0tLckh6b3lCa1R3WmNCK0tBRWtCZzFxWHhCVUZRSldvcWdwQ0RsSlNVVzBBVUVKZWVubjZ4c01zakNFV1pDQ3FDa0lPUWtKRFh3QTNneXIxNzk3S2JaUzhJeFo1by9oS0VYRkFvRkw4cEZBcnhKVXdRQkVFb0VMcUErdXFTZ2lDb0VQK1QvTU1xMUd4UTJhQ0VmczNDTG9jZ0NQOHZOVFgxeWVzbklVOEx1eHovVmlLby9JTXExTENyWW1oWTRnOEZPblVLdXl5Q0lQdy9IWVhpaFV5VzBlUDV3M3VQQ3Jzcy8wYWlUK1VmWktDclgwRUJWWFIxZEN4TG1wdFRva1NKd2k2U0lCUmI2ZW5weENja0lBZjA5UFVyQXlLby9BTkVVUGtJakkyTStPLzRNZGpaMWkzc29naENzUlVjOGpkck4yNG1OajYrc0l2eXJ5YUN5a2VncDYrSG5XMWRXbjdlckxDTElnakZtbWd0K09lSklaS0NJQWhDZ1JGQlJSQUVRU2d3SXFnSWdpQUlCVVlFRlVFUUJLSEFpS0FpQ0lJZ0ZCZ1JWQVJCRUlRQ0k0S0tJQWlDVUdCRVVCRUVRUkFLakFncWdpQUlRb0VSUVVVUUJFRW9NQ0tvQ0lJZ0NBVkdCQlZCRUFTaHdJaWdVb3lscHFhU2taR1JxN1J4Y1hIRUY5SFZYWjgrZmNyZHUzY0w3ZjRKQ1Fta3BhVnBQUjhkSFoybi9GSlNVbEFvRk5tbVNVNU9SaTZYNXlsZlFmZ1lSRkFwcHNMRHcybmR1alZIang3TlZmcXBVNmN5Wjg0YzZmV0ZDeGM0ZCs2Y1NwckZpeGV6ZE9uU2JQTkpTMHZqOGVQSCtQdjc0K1BqazZ0NysvdjcwN1JwVTl6YzNEU2VYN1ZxbFVyWlByWk5temJSdm4xN3dzUEQxYzZscGFYUnMyZFBacytlbmF1OFVsSlNHRDE2TkhQbXpFRW1rMmxOdDJqUkl2cjM3OC9MbHkvelhONzA5SFJpWW1JSUN3dmo5dTNiWExod2djT0hEK1BwNmNtS0ZTdFlzR0JCbnZNVUJDV3g5SDB4RVJZV2hyZTNOMU9uVGtWWDkzL2ZKYkwrN09ucFNlM2F0Zm5paXk5eXpPL0lrU05rWkdRZ2w4dXBXclVxTld2V0pEWTJGbjM5Ly8rVHVucjFLaGtaR1lTRWhCQVFFRUJjWEp6MFQva3R2RVNKRXJScjE0NVNwVXA5MEh1TGpvNm1kT25TSDVUSHlaTW4xUUtUdnI0KzVjcVZvMzM3OW93YU5Rb3pNek8xNjJReUdhZE9uY0xPem81eTVjcXBuYjl5NVFwSlNVbTUra3dCakl5TWNIQndZTk9tVFNRa0pPRG01b2FSa1pGS21vc1hMM0x5NUVsYXRXcEYrZkxsMWZLSWpJekV6YzJONU9SazZWOVNVaEtKaVlra0ppWnFyRldabTV0allXR0JwYVVsRmhZV0pDUWtZRzV1bnFzeUMwSldJcWdVRXhFUkVlemV2UnNyS3l0R2pCZ2hOWjBvZzBwd2NEQWJObXlnVTZkT2ZQSEZGd3dmUHB6eTVjdno4ODgvWjV2djRjT0hLVkdpQk11WEwxYzV2bmJ0V3FwV3JVcHFhaXBSVVZIMDZOR0RNbVhLWUcxdFRaa3laU2hUcGd5V2xwYm82SHo0anRaUlVWRlVybHlaNE9EZ1BGOWJzMlpOREEwTnBkY1ZLbFNnUm8wYUFMeDU4NGJRMEZCMjdkcEZRRUFBTzNmdXhOVFVGREtEU1ZwYUduLysrU2ZSMGRGTW5qeVpwS1FrQUhSMGREQTJOZ2JnNk5HajZPdnJVNzkrZlNJaUlsVHVyYU9qUTlteVpkWEtOR2JNR0RJeU10aTZkU3RMbGl4UnFUbkV4OGV6YU5FaUtsYXN5T0xGaTFXK0ZDaVZMbDBhZlgxOXJLMnRNVFUxeGNURUJGTlRVNHlOamRtL2Z6OWhZV0hNbWpXTHBrMmJZbWxwaWJtNU9YcDZlbm4rN0FSQkV4RlVpb2tXTFZyUXQyOWZmdjMxVjVvM2I0NlZsUlZrQnBWMzc5NHhkKzVjeXBRcEkzMWJUMDlQSnowOVBjZDhod3dad3VqUm8zbjA2SDg3c3dZR0JuTC8vbjBXTFZyRSt2WHJxVmF0R3FOR2pmcEgzcGRjTGljbUpvYm82R2dHRHg2YzUrdTl2YjJwVnEyYTlOclIwWkhwMDZkTHIxKzllc1c0Y2VNSUN3dGovLzc5REIwNlZMcnVsMTkra2RLNXVMaElQeHNaR1hIcDBpVmlZMk01ZCs0Y01wbU0zcjE3cTkxYm1VN3B3b1VMVWg5WHZYcjFzTGUzcDFHalJ2ajcrMHRwamh3NVFuUjBOR1BIanVYbXpadlM4WklsUzlLMGFWTUE5UFQwMUw0TVJFUkVNSGZ1WEo0OGVjS1FJVU53Y25MQ3dNQkFPcCtTa3NMT25UdjU5dHR2cGI4TlFjZ1BFVlNLa1VtVEp1SHY3OCsyYmR1WVBIa3laRDZBUEQwOWVmWHFGVnUyYk1semswZVRKazJvWGJzMnYvMzJtM1RNM2QyZGJ0MjZxVHlzL3lreE1USEk1WEo2OXV6SjExOS9uZWZyTlRWWlpWV2hRZ1dHRFJ2RzRzV0x1WFBuanRwNVoyZG5sYy9NMTlkWEdqVGc1ZVdGVENiRDFkVlY3WFBkc1dNSFlXRmhLc2RtenB5cEZzaURnb0kwbG12VHBrMHFyMjF0YlZWK0Iwb0toWUtEQncvaTd1Nk9qWTBOTzNic3dNN09UaVhONDhlUG1UMTdOZzhmUGtSUFQ0K1JJMGRtODRrSVF2WkVVQ2xHVEUxTldiZHVIVldxVk9IcDA2ZVFHVlJHang3TjU1OS9UcU5HamZLVjc2SkZpNmhRb1FMejU4OEh3TlhWTlYvZmRwT1NrdkR3OE1EUHo0L0l5RWhzYkd6bzA2Y1BsU3RYMW5xTmNtU1ZuWjBkOXZiMitTcC9UaXdzTEVETFZyU2RPblhDeHNaR2VoMFNFc0xkdTNlSmo0OW43OTY5ZE9qUWdXKysrVWJ0dXNPSEQ2dDFzdS9mdjEvanFLK01qQXg2OSs1Tmx5NWRHRDkrdk1ZeVpxMTFLQVVGQmJGdTNUcENRME1aTjI0Y2ZmdjJsZnE4VWxOVGlZMk41Y3laTTZ4ZHV4WnpjM1BjM2QyejdmdUpqNDluNXN5WjJOallNSC8rL0FKcHVoVCtmVVJRS1NhQ2dvSlVSbXZGeE1RQWNPellNZWtiK0tWTGwyalpzaVd0V3JYS2RiN2UzdDZrcHFZQzhQejVjM1IxZGFWdjE0MGJONGJNNGEvdmZ5dFhLbGV1SEVaR1JpUW5Kek5tekJoQ1FrS29XTEVpM2JwMTQ4MmJONnhmdjU0NmRlcG92WDlVVkJSazlpUDhVeTVldkFpWmdTdTNQRDA5U1VwSzBob0U1SEs1V2lDb1ZLbVN4clRLVVdEbTV1YlpCdGlzZnZycEp3NGNPQUJBM2JwMU9YWHFGQWNPSENBaElZSDQrSGpwZHdiZzVPVEVsQ2xUc0xTMHpEYlBrSkFRcmwyN0JzQzBhZE1vV2JKa3Jzb2lGQzhpcUJRVFVWRlIzTHAxUzNxZG1KZ0ltWE04M3J4NUl4M1BhNU9WcjY4djhmSHhKQ2NuOC9yMWE4ek16S1NIbVltSkNRQzNidDNTMktjQXNHSERCbHEwYU1HbVRac0lDUW1oVTZkT0xGNjhXUHBHSFJ3Y3pPalJvN1hlLyszYnR3Q2NPM2VPKy9mdjU3cmNGU3BVd01uSktkczBFUkVSN04rL244T0hEMU9oUWdXdDcwR1RNV1BHMEtSSkUrbnpiZDY4dWNyNWpJd002VDNtUkZsN3lVdk5vRVdMRnR5NWM0Znk1Y3RUcWxRcFNwVXFoWldWRlFZR0J2ajQrQkFhR2txMWF0V1lNMmNPbjMzMldhN21LelZ2M2h4bloyZktsQ2tqQW9xZ2xRZ3F4VVRuenAzcDNMbXo5UHJzMmJQTW1ER0QrZlBuMDdCaHczem42K0hoQWNDS0ZTdll2WHMzclZ1M1pzbVNKZEw1UzVjdTBiaHhZNmtqKzhHREI4eWVQWnRWcTFaUnBVb1Z5cFVyaDB3bTQ4Q0JBeGdZR0RCanhneVZoNjJkblIwREJneGcyN1p0R3Urdm82T0RrWkVSZm41K3VTNXpTa29LRGc0T0dvT0tsNWNYWGw1ZTBtdDlmWDIrK3Vvcm5KMmRwWkZmdVdGc2JFenIxcTBaT25Rb3IxNjlZdGV1WFZTc1dGRTZuNTZlTHRWVVpESlp0cE0zbGYwc01URXhXdnRZbEdWVi9pNi8vUEpMdnZ6eVMrbGNSa1lHaHc0ZFlzT0dEY2psY21iT25FbnYzcjNSMTlkbjNyeDVQSHYyakpVclYySnRiYTAxZjExZFhRWU9ISmpyejBBb25rUlFLYWFVZlJFNU5Ybmt4cHMzYi9EMjlzYkd4b2JidDI4emUvWnNsZUd1eHNiR1VnMG9JU0VCTW1zS3ltT2hvYUVrSmlaaWIyK3Y4YUZtYTJ1cjlkNU9UazQ1MWpqZTE3WnRXNjBERXBSRGl0KzhlVU5JU0FpVktsVml4SWdSV3VmU2RPdldUZTJZY2w2Sm5wNGVTNWN1WmVEQWdVeWRPcFVkTzNaSVE0MWxNcGtVVkdKalkzTTFPdTdNbVRPY09YTkc2M2tMQ3d2T25qMnI4Ym9OR3pZUUhoNU92Mzc5R0Q1OHVNcjc3OTI3TjFPbVRHSG8wS0dzWHIyYTJyVnI1MWdXUWRCR0JKVmlZdS9ldmNUR3hrcXZiOXk0QVlDUGo0L0s1RG9yS3l2Njl1MmJwN3kzYnQxS28wYU5NRGMzNS9YcjEvejU1NThzWDc2Y1diTm1rWktTb2paNTczM0tKaXh0STdFMGRaRG5sMXd1NTkyN2R4b25Ndkxla09MejU4OHpjK1pNeG8wYng3NTkrelFHNE94R2Y1SFpUekozN2x4bXo1N05zbVhMcE1FTVdXc3FscGFXYk4rK1hXdVpqeHc1Z3JlM04vcjYrcmk1dVduOUlwQzFodmZxMVNzQ0F3UFp2MzgvRHg4K3BIUG56c3lmUHg4VEV4T2VQbjBxVFloVS90ZlIwWkZqeDQ0eGN1UklWcXhZb2RaY0p3aTVKWUpLTVhIeDRrV1YwVVl2WDc3RTBOQ1E4K2ZQcTZTclVxVktub0xLeFlzWDJiZHZINXMzYjJiUG5qMVVybHlaQ1JNbThQMzMzMk52YjA5aVltSzJUU3BrQ1JwWmcxNVd5a0VGU24vLy9UZVJrWkc1THFOUzllclZwYjZBM1BRSk9EbzZNbkxrU0RadDJzU0tGU3RZdEdpUldocHRvNyt5NnR5NU02ZFBuK2JZc1dNTUhEaVEyclZyazVhV0pnV0hyTTFXNzh2SXlHRCsvUG5ZMk5nUUd4dkwyYk5uY1hWMXpiSHN2L3p5Q3dFQkFkTHJFeWRPY09MRUNaVTB5cVpENWNUSXVuWHJFaFVWeGFSSmsxaTBhSkZLYzZrZzVKWUlLc1hFMnJWcnBaK2pvNlBwMXEwYjNidDNaOWFzV2ZuT015WW1CbGRYVjV5Y25HamF0Q2w3OXV3Qm9IWHIxcXhjdVpJV0xWcmc3dTVPa3laTnNzMUgyUXdXSEJ4TWNuS3kxRVNrZFAzNmRaWFh1M2J0NHZqeDQza3U3NlJKaytqWXNTTmtHU2FjaytIRGgzUHMyREY4ZlgzNTVwdHY4djBOL29jZmZtRHc0TUZTMDFKeWNyTEcyZlR2MjcxN3R6UURQaTR1amw5Ly9aWDI3ZHZUdG0zYmJLOGJPWElrZG5aMldGdGJZMlptUnNtU0pURXpNOFBNekl6VHAwK3pjZU5HL1AzOTFab0JvNktpK085Ly84dmx5NWRGVUJIeVJRU1ZZc2piMjV1TWpJeHNIeHBObXpiTmNVMHVBd01EeXBRcHc4eVpNOVhPdFczYmx0allXTUxEdzZsWHIxNjIrVmhaV2RHc1dUT3VYNy9PcWxXcm1EVnJsclJzaUwrL3Yxb0FtVEpsU3I1bTZGdFpXZkhreVJQSVExOVNpUklsbUQ1OU9sT21UR0hKa2lYczNiczNYODF4eWhGWVNybHBGcngwNlJKcjE2N0YxdGFXM3IxN2s1R1J3Y21USjVreFl3YkxseS9QTnJBMGJOaVFoZzBiRWhBUXdOS2xTM0Z4Y2FGQmd3YVFPVFJaU2FGUVNFMXlVNmRPcFV5Wk1temZ2bDFyMmQ2OGVZT2hvYUhXNWtOQkVFR2xtSW1JaUdEbnpwMDBiTmd3MjhtQ1U2ZE96VEV2TXpNelZxNWNLUTBkZnQvVnExY2g4d0dYaytuVHB6TjgrSEM4dmIyNWNlTUc5ZXZYNTlXclY5eTVjNGMrZmZyd3h4OS9TR210cmExemJGTFRSam12SlMrVE14MGNIR2pUcGcyWExsM0MwOU9UTVdQRzVPdmVXU1VtSm1yOTNBQU9IanpJa2lWTEtGV3FGRzV1YnVqcDZhR25wOGY2OWVzWk1XSUVNMmJNWU1LRUNRd2NPRkRyME9TZE8zZXlaczBhR2pSb1FQWHExVFdtMGRIUm9VV0xGaXhidG95TEZ5OHlZOFlNdW5idHFqSHRreWRQNk4rL1B4WVdGaHcrZkZobHpUUkJVQkpMM3hjamFXbHB6Sm8xaTlUVVZHbVpsdHlLalkxVlczUXdJU0dCWjgrZUVSd2NUSEJ3TUEwYk5zVE96bzdnNEdBU0VoSTRmUGd3OXZiMk9TNkZBbEM3ZG0wOFBUMzU0b3N2aUl5TWxFWXhLZWV4RkJUbEJOQmF0V3JsNmJycDA2ZWpyNitQcDZjbno1OC9sNDczNnRXTE5tM2FTUDl5czV6L2d3Y1BTRWxKb1V5Wk1tcm5YcjE2aGJPek00c1dMYUpTcFVwczNicFY1Zk96c2JGaDA2Wk5WS3BVaVRWcjFqQnc0RUN1WExtaU1oTS9KaWFHS1ZPbTRPN3V6cmZmZnN2V3JWdFYrbjNlMzRlbFc3ZHU3Tm16aDJyVnFqRjM3bHhtekppaHNYOHJQVDJkakl3TTB0UFRjOXp2UlNpK1JFMmxtRWhPVG1ibXpKbmN2WHVYMGFOSDU3aWtpYSt2TDZHaG9SZ2JHL1BreVJPZVBuMUttelp0Vk5MY3ZIbFQ2eUtPL2Z2M0p6QXdNTWY5VmJLcVhiczI3dTd1R3M4cFI2dmx4bzBiTnpoeTVBaG1abWFZbUpoZ1pHU0VUQ2JqenAwN0JBWUcwcng1YzdVSGVwY3VYZWpTcFl2V1BLdFVxY0tWSzFmVWp2ZnQyMWRsL2twQVFBQVBIejZVWHQrN2Q0L2R1M2RqWTJPRG1aa1o2ZW5wSERseUJESW5LQ3FGaG9heVo4OGVqaDQ5aWt3bW8xZXZYa3lkT2xWamJhWlNwVXI4L3Z2dnVMdTdzMi9mUGlaTW1FREZpaFZ4Y25LaVJZc1dPRHM3azV5Y3pNOC8veXk5cDUwN2Q2S2pvNE9CZ1FHSERoM0N3TUJBcGR6bHk1ZG44K2JOYk5pd2dlM2J0L1BvMFNQMjdkdW5VZ3VxVTZjT0J3OGVsRDVUUWRCRUJKVmlJaXdzaktDZ0lIcjE2cFdyNXB2bzZHaDI3Zm8vOXU0N0tvcnJmL2o0bTQ0Q0FvcUtCWHZEMk50WGJJbTlSSTI5ZDdIRXJxREVrcWl4eGRnTFZpeXhvRUdEaVJnTGFsQ3hnS0lJS2xpd29oUUJRYVd6eXo1Ly9OaDVXSGFCQlZGTXZLOXpPTWVkdVhQbjdvTHoyZHYzbzFBbzBOZlhwMkhEaG93WU1VSTZ2MmpSSXViUG41L3Q5WnMyYmVKLy8vdWZ5Z1M4VDhYRXhJVFRwMDhqazhsVXZsR2JtcHJTc1dOSGxWV0lQOVNnUVlOVWFnRXhNVEVxUWNYUzBoSlBUMCsxY2t5ZlBwMG1UWnBBUmtBWk9uUW9jcm1jcGsyYk1ubnk1RnliREkyTmpYRnljcUo3OSs3czNyMmJDeGN1RUJZV1J1M2F0ZW5Zc1NNREJneFFhZks2Y3VXS05PREJ3c0lDUjBkSHRXWHo5ZlQwbURwMUtvMGJOOGJFeEVSanMxcm1DWnlDb0lsWUVlNGpxbFN0WG5NTWRJNFZNek96M3I1cEhjMmJOU25VOG9TR2htcTlkcFJTZW5vNk9qbzZlVjQ4VUM2WDgvNzkrd0taWFBraDB0UFRrY3ZsNk9qb2FMMHNpallTRWhKNCsvWXRwVXVYMW1vdmtyUzBOR243Wmswano3eTh2TEMydHM1eG9tZE9uajkvVHZueTVYTXNpMEtoUUtGUWFOeUQ1VXZnYzkyUGFRNC9FQlVURTRlQzNzL3UzNzZneFdWQ0hvbWF5aGNrcndHRkxEdEQ1b1dlbmw2aEJ4UXl5djh4SHFJbUppWjVXcmJGd01BZ3gxRmpiZHUyL2FEeVZLeFlNZGMwK2ZseUlBaDU5V1YrWlJFRVFSQStDaEZVQkVFUWhBSWpnb29nQ0lKUVlFUlFFWVQvb09qb2FMWnYzMDVBUUVDaDNIL1BuajM1V2twSCtQY1RRVVZRNGVYbFJlUEdqVm05ZW5WaEYrVmY0Y21USjNUcTFJbEhqeDVsbStiU3BVdDA3ZHFWb1VPSHFrMDgxTmIyN2R0cDNMaHh0anRvWmhVVEU4T09IVHNLTGFqczNidFhiUUZMNGNzZ1JuOEpuNVUrZmZydy9QbHpsV09tcHFaODlkVlhEQnMyakJZdFdoUmEyVFFKQ0FqZzNidDMyWTZzOC9mM1orN2N1WlFyVjQ1SGp4N2g3T3pNMUtsVHM4MHZNVEV4MTVGaUJYRU53T3ZYcituV3JSc0toWUkxYTlid3pUZmZhRXdYSFIydE5qSFUyTmlZc21YTDBxbFRKNFlPSFpyamtqUENsMFhVVklUUGtwMmRIYTFhdGFKWnMyYVltSmpnNit2TDFLbFR0Vm9HNVZONC8vNDkwZEhSM0x4NWsxcTFhaEVmSDA5MGREVFIwZEhTUkVjdkx5OG1UWnFFbFpVVk8zYnNZTXFVS2V6ZHU1Y2RPM1prbTJmcjFxM1p2SG16MXVWSVNVbWhkZXZXckYyN05zL3Y0Y1NKRTFKWmxiUDhjMkppWWtLclZxMW8yYklsVmFwVTRjV0xGMnpidG8yeFk4ZVNtcHFhNS9zTC8wMmlwaUo4a05EUVVHSmlZbWpRb0VHQjVydGl4UXBwTmQzMDlIVDI3Tm5EbGkxYjJMQmhBejE2OUNqUWpidnlZK0hDaFNwNzBXVCtKbi82OUduMjdkdUhxNnNyMXRiV09EczdZMkZod2ZEaHczbjY5Q25idDIvbjJiTm56SjA3TjlzZEtEK0ZFeWRPWUdGaGdiVzFOWmN2WHlZdUxpN0h1VVZseTVaVldVWW5QRHljMGFOSDgvRGhRODZkTzZkeEYwemh5eU5xS3NJSGlZeU1aT3pZc2N5YU5VdGFWcjZnNmVycU1uYnNXS3lzcklpUGovOG85MGxKU2VIUFAvL1VPdjJDQlF0d2NYRUJZTjI2ZFhoNGVPRGg0WUdUa3hQMjl2YTR1cnBTcEVnUnZ2LytleUlpSXZEejgrUG16WnQwNjlZTlcxdGJ6cDQ5Uzc5Ky9YQjFkU1U1T2JuQTMwOXVBZ01EZWY3OE9XM2F0S0ZseTViSVpMSThkNnlYS1ZPR0RoMDZRS2JWbndWQkJKVXZWR0ppSXBzMmJaSVdJZXpac3lmNzl1M0xjejROR2pSZzNyeDUzTHQzandFREJyQjA2ZEtQOW9CUkxtL3lNV29wUmtaR1hMaHdRZXZQb0hqeDRvU0dobUp1Yms1a1pDVHIxNi9IMnRxYXMyZlBFaGNYeC96NTgybmR1alVyVnF4Zyt2VHAwcytNR1RPSWpZMWwzNzU5V0ZsWmNmVG8wWHgzM244SVpYTlg1ODZkcFJxR05rMWdXU2xYTTg1dWFYM2h5eU9hdjc1QVNVbEpqQjgvbnVEZ1lNcVZLMGUzYnQySWlZbkIyZG1aR2pWcTVDa3ZmWDE5K3ZidHk3ZmZmc3ZodzRlbG9hUkRoZ3hoNU1pUkJiYVowOHVYTDNuKy9EbW1wcWFVTDErK1FQTE1hdWJNbVF3ZVBCaVpUTWJvMGFOelhkTGs2dFdyMk5uWkVSOGZUMlJrSkxxNnVpeGJ0Z3dkSFIxS2xpeEpuejU5c3IwMk9UbVpQbjM2VUs5ZXZVL2V5WjJTa29LbnB5ZkZpeGVuYWRPbTZPbnBVYk5tVFI0OGVNQ2pSNCtrM1NsejQrUGp3OW16WjdHMXRhVlZxMVlmdmR6Q3Y0TUlLbCtnN2R1M0V4d2NUSWNPSFZpMmJKbTAwR0pRVUJEanhvM0xWNTdHeHNhTUdqV0tQbjM2c0hmdlhnNGVQSWk3dXp2Mjl2YjA2OWN2MzdXTDVPUms3dHk1dzhxVks1SEpaRXllUERuWHZFNmRPcFh2NGF3bUppWTRPenZqNit2TDRzV0xzOTBMUmlhVGNlM2FOZWJObTBkWVdKaDB2RlNwVXN5Wk00ZkF3RUNWOURObXpLQkxseTRrSmlaaWJHek0yN2R2V2I1OE9hNnVybXA1WDdwMFNTVlBNb1l1QTZ4YXRVb2xDT1ZuWHhNdkx5L2k0K01aT0hDZ3RBQmwxNjVkZWZEZ0FjZVBIOGZCd1VIamRjcTlYdExUMHdrUEQrZng0OGYwNk5HREdUTm1mTEdMVkFycVJGRDV3c2hrTW80ZE80YWhvU0d6Wjg5V1dibTNkdTNhREJreWhOMjdkK2M3LzJMRmlqRnQyalI2OWVyRitQSGpXYjE2TllHQmdheFlzU0pQK1dRZDNscWhRZ1dXTEZtaVZXZndpeGN2dUh6NWNwN0xudG56NTg5NTllcFZ0a0hseG8wYkpDY24wN0psUzVWZEtRRmlZMk94dHJhbWZ2MzZrTkdzbEpTVWhFd21vM1hyMXV6ZnY1OFNKVXFvNWFtbnB5ZHQrZnY2OVd1VmN3a0pDWkF4L3lRK1BsNDZucCtnb216bXlyekRZNWN1WGRpd1lRT25UcDFpK3ZUcEdsZDBUa2hJVUJtY1FNYnVudTd1N293Y09WSUVGZ0ZFVVBueVBIMzZsUGo0ZUJvMmJLaHhTOTc4THIydUZCY1hoNXViRzRjUEh5WWxKWVZodzRhcDdNT2lMVHM3T3hRS0JjSEJ3Yng5KzVhdVhidG11ODF0VmhNbVRHRENoQW41S3Z2Z3dZTnAwS0FCOCtmUHo3SHA3dmJ0MitqcDZURno1a3dpSWlLSWk0dGozTGh4dEc3ZEdrRGFGNFdNWmpKdEZDMWFsTjkrKzAzanVlM2J0N05qeHc1KytlVVhLbFdxSkIyWHkrWHMyYk9Icjc3NlNxdDd2SDc5R2w5Zlg4cVVLVU85ZXZXazR5VkxscVJ4NDhiNCtmbHg5ZXBWMnJScG8zWnQ5ZXJWT1h6NE1HUUV6dnYzNytQczdNem16WnQ1Ly80OTA2Wk4wNm9Nd24rYkNDcGZtTmpZV0lCc3Y0SG50NWtxSWlLQ0F3Y09jT3pZTVhSMGRPamZ2ejhqUm96STAxN3dtU21IRkNjbUpqSnIxaXkyYjkrT25wNGVZOGVPelZkKzJsaTllaldkT25WaXhvd1p1ZmFuTkduU1JQcG03dS92VDFwYUdrMmFOS0ZpeFlwNGUzdHo4ZUpGd3NQRFFVT3RJenZuejUvSDM5K2ZHVE5tYUwzM2k1NmVIdlhxMWVQU3BVdlVybDFiNDE0dG1Tbm5wc2psY21iTm1xVnlUam5BNHZqeDR4cURTbWFXbHBiWTJkbFJxMVl0dW5idHlzR0RCeGsvZnJ6WUVWSVFRZVZMb3d3YW12WWdKMk4vODd5SWpZMWwzYnAxbkQ1OUdpTWpJd1lQSHN5d1ljTUtiQytWb2tXTHNtTEZDdnIxNjhlT0hUdG8xNjdkUnhscGxKcWFTcU5HalhMc1hNK3NhZE9tTkczYUZETFd1VXBLU3BKcVJ3Y09IS0JVcVZMUzdvMDNidHpRS2s4L1B6L2MzTnlZT25WcW5qWVV1M2Z2SG9jT0hXTElrQ0ZhQlJVeUFsMTJ3YzdiMnp2WE9TdEtscGFXMk5qWThPVEpFMEpEUTdYdTVCZit1MFFqNkJkRzJYUVNGQlJFVWxLUzJubmxsclBhZXZ6NE1SY3ZYbVRVcUZHY09IR0NLVk9tRlBqbVhKYVdsa3liTmcyWlRNYnk1Y3NMTkc4bFEwTkRyUU5LZHVSeXVmUnQzOWJXbG9FREJ6Snc0RUNLRlN0V1FLWDhNTXE1S1RWcjF1VG16WnNhZjlxMmJZdE1KdVBNbVROYTVTbVR5YVRnVkpnVE9ZWFBoNmlwZkdFc0xTMXAwcVFKZm41K3JGdTNEaWNuSjJrRWtKZVhWNTRud0ZXclZvMFRKMDU4OUFkS3o1NDlPWHIwS0xkdTNjTER3NE1lUFhwODFQdmw1dXJWcTl5L2Y1L3c4SEQ4L2YwSkRRMmxSWXNXMUtsVEIxMWRYVTZlUE1udDI3Y2hZOVRVNTBCVEIzMVdQWHYyeE12TEN3OFBEd1lPSEpoamZpa3BLYXhkdTViNCtIaHNiVzJ6YlZJVnZpd2lxSHlCSEIwZEdUMTZOSC84OFFjM2I5N2txNisrSWl3c2pNREFRUHIxNjZjMm1pa25RVUZCaElTRTVKcHV3SUFCSDlUZXJxT2p3NXc1Y3hnMWFoVHIxNituVFpzMnVUYjFmRXduVHB3Z0lDQ0FDaFVxWUd4c1RPblNwWms5ZXpiVnFsWGpwNTkrb2s2ZE90TERXN25pczNMK1NtRXNNYU9jbTBLV0pXV3lhdEdpQmNXTEZ5YzRPSmlRa0JDcVZhc21uUXNMQzJQNjlPbVFNUkxzeVpNbnZIMzdsbUxGaXJGdzRjSlA4QzZFZndNUlZMNUExYXRYWjgrZVBXemV2SmxidDI0UkdSbEpyVnExMkxKbEMrL2Z2ODlUVURsejVvelVUcCtUbmoxN2ZuQW5idDI2ZGVuUm93Y2VIaDVzMkxDQm4zNzY2WVB5K3hDWm0rSDI3Tm5EaFFzWHBKRmZaQXlCVnU0N3YyWExGc2pvVkZmT24xRjI0bitxUGVNdlhMaEFmSHc4alJvMW9uVHAwdG1tMDlmWHAxdTNiaHc0Y0FBUER3OW16cHdwblV0SVNKQ0dhdXZxNmxLcVZDbmF0MitQdmIxOWpua0tYeFlSVkw1UTFhdFhWMWtjTUxPYk4yOXFuYy9peFl0WnZIaHhnWlVydDFXSUZ5MWF4S0pGaXdyc2ZoL1QwNmRQU1U1T0ppWW1CaE1URTJReUdaNmVuaFF0V2xRYVpxeHBkRnk3ZHUzVWpzbGtNZ0NHRGgyYTdibWNkTzdjT2NjYVNtWXpaODVVQ1NaV1ZsWjUrcHNRdm13aXFBaENBVE15TXNMUTBKQS8vdmlEdTNmdjBxcFZLOXEwYVlPK3ZqN3IxNjhuSmlaR1d0Nm1aTW1TMG5VdFc3Yk0xeUFIZjM5L3JVZVlDY0xISm9LS0lIeWcwYU5ITTNyMGFPbDFUdnVoZUhwNmtwNmVqbzZPamxyVFY2dFdyY1FhV3NLL25nZ3FndkNKaWVWTWhQOHk4ZGN0Q0lJZ0ZCaFJVeEdFL3lEbEJNZkNrblhoU2VITElXb3FnaUFJUW9FUlFVVVFCRUVvTUNLb0NJSWdDQVZHQkJWQkVBU2h3SWlnSWdpQ0lCUVlFVlFFUVJDRUFpT0NpaUFJZ2xCZ1JGQVJCRUVRQ293SUtvSWdDRUtCRVVGRkVBUkJLREJpbVpaUFFDNVA1MUhJWTR3TURRdTdLSUx3eFhvVThsaXJ2V2VFRHlPQ3lpZVFsSlRFcHEwN01USVNRVVVRQ2t0S1NpcnYzcjh2N0dMODU0bWc4aEhKRlBLUDMveC9BQUFnQUVsRVFWUm9mWVYrWExvaTNTSXFPcnF3aXlQa2swS2hRTG56aWVJVGJnRXNmQnc2T2pydjVMSzAxNFZkanY4cThiL2o0OUt0WE9PcnVnb2R2VEtGWFJBaC8wd005WnJwNjlFWlFDWlgrQ2FrcG5zV2RwbUUvRlBJZFNLZmh3UUVBT21GWFpiL0lsRlQrYmpTbno2OEZ3QUVGSFpCaFB4cjBLQkJUVjFkM1JZQWVybzYxKy9kdVgyNnNNc2tDSjhyTWZwTEVBUkJLREFpcUFpQ0lBZ0ZSZ1FWUVJBRW9jQ0lvQ0lJZ2lBVUdESDZTeEF5Vkt0V3pjalUxSFMzcnE1dXZjekhGUXBGQ1VBNWdpOUdSMGNuUE12NUoxRlJVWU5ldm55WjlFa0xMQWlmSVRINlN4QXloSVNFcE5Tdlh6OEVHSkw1ZUpaNUtTVXlmaVFLaGVLMENDaUM4SDlFODVjZ1pLSlFLRnp6ZWsxYVd0cWVqMU1hUWZqM0VVRkZFRElKREF4OG9GQW8vSlN2RlFxRnhwOU01Mi9mdTNjdnFMREtLd2lmR3hGVUJDRUxoVUtoVnZQUTBkSFJ1RHlMam83T29VOVZMa0g0TnhCQlJSQ3lTRTlQUHc2OHl5MmRRcUZJa012bGYzK2FVZ25DdjRNSUtvS1FSV0ppNGp1RlFuRWg4N0dzelY3OFh5M0ZYNkZRUkgzcThnbkM1MHdFRlVISUlpUWtKRjZoVUZ3QjVObWxVU2dVNlFxRjRuWmdZT0NiVDFzNlFmaThpYUFpQ09yU2RYUjBiZ0p4MmZTam9LT2prd0JjQmNTdVQ0S1FpUWdxZ3FCQlVsTFNiU0E4aHlTeDZlbnBsejVoa1FUaFgwRUVGVUhRNFA3OSt6SEFKYkpNZmxUK1c2RlFYQTBJQ0hoVmVDVVVoTStUQ0NxQ2tBMjVYSjd0Y09IMDlIUXg0VkVRTkJCcmZ3bEM5blFhTm16NFRFZEhwMEtXNHhHM2J0MHFuMU5IdmlCOHFVUk5SUkN5cHdCYzFBNHFGQWRGUUJFRXpVUlFFWVFjeU9WeU40VkNrWkxwa0V3bWsvMVJpRVVTaE0rYUNDcUNrQU9GUXZFYThNbjBPa2hIUnllMGNFc2xDSjh2RVZRRUlRZDM3dHg1RDNnck1nQzMzNzE3RjEzWTVSS0V6NVVJS29LUU0xbDZlcm92OEZaSFJ5Y1p1UGJzMmJQa3dpNlVJSHl1UkZBUmhGeWtwYVVGQXRIQVcrWGNGVUVRTkJNN1ArWkIrUm8xeXVuckZxMWUyT1VRUHEyM0tXazZWa2FFSTFlWVJNZW5XbGVxMWFCVVlaZEorTFFVT3Vudm51dkk3aElVbEZyWVpmbmNpWGtxV2lwWHJWNTVBejNkN2VncUdoVjJXWVJQejBBWFl4MGRIWjFVdVVKc0cvd2xVcEFFaXNYUDdnZitWdGhGK2R5Sm1vcVdES0E4T3RUV1FjZTZTSkVpNk92ckZYYVJoRTlJb1VnSHdGaEgxN3l3eXlKOFdvbUpTY2psY2hSZ0MraUpPVW81RTBFbGo0b1dLY0tVNzhmVG9GNmR3aTZLSUFpZndNL0xmK1grdzBlRlhZeC9EUkZVOGtoUFh3L2JtdFZwM3F4SllSZEZFSVJQd0t5WW1mS2ZvcnRBQzJMMGx5QUlnbEJnUkZBUkJFRVFDb3dJS29JZ0NFS0JFVUZGRUFSQktEQWlxQWlDSUFnRlJnUVZJVWR2Mzc3Vkt0MmZmLzdKM0xsemtjbGt1YVo5L2ZvMXpzN08zTGx6UitONWhVTEJybDI3T0hueXBGYjNmdnIwS2VucDZTckg1SEk1L3Y3K3hNWEZhWlZIWHR5L2Y1K29xS2dQemljOVBaMG5UNTdrNlpwMzc5N3grUEhqRDc2M0lId3NJcWdJMlhyKy9EbDkrdlRod0lFRHVhYTlkKzhlbnA2ZXlPVzV6d3RidlhvMTd1N3VWS3BVU2VQNTA2ZFBzMlhMRnN6TmM1OW5HQjhmejdCaHcxaTVjcVhLOFlTRUJNYU5HNGVYbDFldWVlVFYyTEZqY1hkM0p5SWlBbnQ3ZTE2K2ZLbVdKalkybHVqb2FMV2Y1T1QvdnhibHVYUG42TisvUDk3ZTNscmZlOTI2ZFl3Y09mS2pCRXRCS0FoaW5vcVFyWExseWxHbFNoWFdyVnRIaVJJbDZOcTE2d2ZuZWZYcVZjNmZQNCtabVJuanhvMVRPNzkyN1ZxMmJkc0d3S1pObTlpMGFaUEtlVU5EUS9idDJ5ZTlQbkhpQkttcHFRd1pNa1FsWGJGaXhiQzF0Y1hIeDRmZXZYc0RFQk1Udzh1WEw2VWZBd01EeG93WlEyQmdvTVp2LzBaR1JuVHIxaTNiOTVLZW5rNVVWQlFqUm94ZzllclZOR3IwLzFmd0dUeDRzTWJhaklPREEwT0dESkZxWTFaV1ZsaGJXeE1TRXFLU3JtVEprbXBCOWNLRkN4dy9mcHpwMDZkallXR0JnNE1EUGo0KzVHYjgrUEdNSERreTEzU0NVQkJFVUJHeXBhK3Z6NnBWcXhnNmRDaUxGaTJpZE9uU0tnL092SHI1OGlXTEZ5K21VNmRPdEdyVmlqVnIxakJseWhSS2xpd3BwZG14WXdjUkVSRXNYNzZjOFBCd0RodzRnSk9URThiR3hnRG82djcveXJWY0x1Zmd3WVAwN05tVGloVXJBaEFkSGMzang0OEpEUTFGb1ZCdytmSmxCZzBhUkdob3FGUkwwTmZYcDB5Wk10SjdPWFhxRkc1dWJtcmxOVGMzenpHb2xDMWJsajE3OWpCMTZsVDgvUHpVUHB0Ky9mcngzWGZmU2EvSGp4OHYvZnZDaFF0U0lCazBhSkJhM25QbXpHSGd3SUhTNjJmUG5yRnc0VUthTjIvTzhPSERBUmd5WkFpZE9uWFNXTGFFaEFUV3JsMUxVbElTbFN0WHp2WTlDRUpCRTBGRnlKR0ZoUVcvL1BJTEV5ZE81TTJiTi9uT0p5SWlnb2tUSjJKdWJzN0NoUXZSMGRGaDc5NjluRGh4Z2gwN2RxQ3ZyNCtmbng4ZUhoNk1HVE9HenAwN0V4a1p5Y0dEQnpsMTZoU3JWcTFDVDA5MXZiVXpaODRRRlJVbDFYaGtNaG0vL2ZZYnJxNnVGQzFhbEhMbHlwR2NuSXlwcVNrelpzekF4c1lHR3hzYkxDMHR1WFBuRHYvNzMvOEFtREJoZ2xUVDZkV3JGNU1uVDZaang0N282dXJpNmVuSnUzZnZWTzRybDhzSkNncmk2TkdqQUhUcDBnVmpZMk5PbkRoQjkrN2RwWFFsUzVha2R1M2EwbXRsK1pPVGsxbS9majFGaWhSaDM3NTlVc0FFQ0FzTFk4cVVLZFNyVjAvbHM1czBhUkxHeHNZc1hyd1lIWjMvbTlqZHVIRmpqWjkxWW1JaVU2Wk1JU2twaWRtelo5T21UWnQ4Lzk0RUlhOUVVQkZ5VmJkdVhZNGRPMGFwVXZsZjhmM1VxVlBJNVhMV3IxOHZOUXRObWpTSi9mdjM4K0xGQ3d3TURDaFpzaVE5ZS9ha1M1Y3VoSWIrMzQ2OTA2ZFA1NTkvL2lFMk5oWXJLeXNwUDVsTXhyWnQyK2pmdnovVzF0WThlUENBU1pNbU1XL2VQRWFQSGszeDRzVUJtRFp0R3MrZlA2ZFhyMTRZR0JqZzcrL1AxS2xUZWYzNk5VZVBIc1hhMmhvTEN3c3NMQ3lrdkMwdExiR3hzUUhnaHg5K1VPdE1UMHRMdzhmSEJ6OC9QNVhqSlVxVVVBa3EyZG00Y1NOaFlXRVlHUmx4NnRRcEprK2VEQmtERkg3KytXZTZkT21DcmEwdEFJOGZQMmJLbENuSVpESjI3dHlKbFpVVlo4NmNvWDM3OXVqcnEvLzNqWXFLWXZiczJkeTVjNGRaczJacHJBVUp3c2NrZ29xZ2xROEpLQUNqUm8yaVc3ZHVtSm1aMGJwMWEweE1US1NIb3IyOXZVcmFpeGN2cXJ4T1NFaGcrZkxsckYyN1ZqcDI4T0JCM3J4NXc1Z3hZMUFvRkd6ZHVoVVRFeE5hdFdxRmtaR1JsRzd5NU1rTUd6YU1KVXVXOE9iTkc2NWR1MGJEaGczWnNHRURBUUVCM0x0M2ovYnQyMmRiN3YzNzk2c2RhOW15SlNOR2pHRENoQWs1dnVlUWtCRE9uRGtqdlpiSlpBUUhCM1B5NUVsR2pScEZ1WExsK1BYWFgybmR1algxNnRYRDJkbVp4NDhmczNUcFV1bWFLMWV1a0phV3hvNGRPNmhVcVJKWHIxNWwzcng1ekpzM2o3NTkrNnJjNy9yMTY4eWJONC9ZMkZpcDd5WW54NDRkNCtqUm96ZzZPdEt3WWNNYzB3cUN0a1JRRVRTS2pvN0cxZFZWNWRpa1NaTklTRWpnOU9uVGF1bVYzK2IvK09NUHRXYXE2dFdyMDZoUkkwcVhMazFpWWlJQXk1Y3ZwM256NWxxVlpjR0NCYVNtcXU2TmRQNzhlZExTMHVqVnF4Y0pDUWtvRkFyV3JsMnJFbENlUFh2R3RXdlhNRFUxNWUrLy82WllzV0tzWDcrZTFxMWJBN0J5NVVvU0V4TnpEQ3IzN3QzRDE5ZVhNV1BHcUJ4UFNVbFJlWDMzN2wzcTFGRmR1ZHJMeXd0dmIyK1NrNVBSMTlkSFgxOGZXMXRiek16TW1EaHhJZ1lHQnR5OGVaT1pNMmZTdlh0M0RoOCt6TFp0MjFScVpQMzY5YU5seTVaVXFWS0YxTlJVMXF4WlE2VktsZWpaczZlVVJqbEUrOFNKRTVRdFc1YWtwQ1MyYmR0R1dsb2Fnd2NQeHREUVVPTjc4L0R3NFA3OSsvenp6ejhpcUFnRlJnUVZRYVA0K0hndVhMZ0FHWE5WNHVMaW1EQmhBbS9ldkdIanhvMXE2ZFBTMGdCd2RuWldPOWUzYjErMVRtd0hCd2VwYnlBM01wbE1yVjlnMnJScFJFVkZZV1pteHBJbFM2aGV2VHBmZi8wMXg0OGY1K2JObS9qNysvUHExU3RNVEV6NDVwdHZTRTVPNXZ6NTg1dzdkNDZhTld1U25wNk9uNThmNDhlUDUrWExsMXk1Y2tYSzI4L1BqOVRVVktwV3JTbzlzTXVVS2FNeStzM0x5NHRwMDZZQnNHdlhMclpzMmNLYU5XdjQ1cHR2QUhCeWNzTEd4b1pxMWFyUnJsMDdKa3lZb05MeHJqUnMyRERPbnovUGdRTUhhTkNnQWRXcnEyNHNXclJvVWFwV3JTcDl0cytlUFdQNzl1MFlHQmdRR1JuSmtTTkhPSFRvRU9ucDZVeVlNSUZSbzBieDVzMGJmdjMxVnpadTNNalJvMGR4Y0hDUXlwV1prNU1ULy96ekR3TUdETkRxOXlBSTJoQkJSZENvVXFWS3VMdTdBK0RpNHNMV3JWc0JxRnk1c3NvRFdHblpzbVc0dTd2enp6Ly9xTlFXc3JOdTNUcGF0R2loVlZubXpwMnJWak5vMHVUL3RoNXdkWFVsT1RtWkJRc1dRRWJ0NU83ZHU3UnMyUkk3T3p1YU4yOHVmVk4zZFhWbDE2NWRuRGh4QW4xOWZheXNyT2pUcHcvKy92NHFnZkw4K2ZOY3VIQ0IzcjE3NCtqb2lMZTNONy84OG90VTJ3SjQ4ZUlGL3Y3K0JBY0hzMlhMRmdZTUdNRFhYMzh0NVpHV2xwWmowSXlMaTJQWHJsMzgvdnZ2bEN0WGpnNGRPdURxNnNwMzMzM0hpQkVqNk55NU05YlcxbEo2SHg4ZkRoNDhTS2RPbmJDeHNjSEJ3WUZMbHk0QjBLNWRPNlpPblVyNTh1VUJzTGEyWnUzYXRYaDdlN044K1hJY0hCeXdzN05qeVpJbFdGcGFTbm5XckZtVG1qVnJhdlU3RUFSdGlhQWlGSXJaczJkcjdHaldKRGs1bVpZdFc2b2RmL3IwS2M3T3pzeWJOMDk2QUUrYk5rMnFRV1ExWk1nUSt2VHBnNStmSDRtSmliUm8wUUpUVTFQYXRtMHJCY3JHalJ2ajVPUWt6VzBoWTNodjM3NTlXYjkrUFN0V3JKQ09MMXEwaUpjdlh6Smh3Z1NWNGNJQU8zZnVwRisvZmxJdEl5NHVqdERRVUJJU0V2ajk5OTg1ZmZvMENvV0NrU05IWW05dmo1R1JFWDM2OUdIMTZ0VnMzTGlSalJzM01uNzhlQ1pNbU1Delo4OXdjbkpDb1ZCUXFWSWxTcFFvUVZ4Y0hDTkhqcVJmdjM0cXdTZXoxcTFiYytUSUVkYXRXOGZkdTNjeE16UFRtRTRRQ3BJSUtrS2hXTHAwcVRTa056Y0xGeTVVbTZuLy92MTdIQjBkcVZ5NU1zV0xGK2Y0OGVPOGVmT0crUGg0L3Zyckw2M0xNWC8rZkkxTlE1bFpXbHJ5NjYrL1VxVktGUzVmdmt4YVdob3RXN2JreXBVcmpCNDlXaTJnYUxKanh3NTI3TmpCcUZHanVIVHBFZ01IRG1UWXNHRXEvU2RseXBSaHpabzF2SGp4Z3NPSEQ5TzhlWE9lUDMvTzk5OS9qMEtoa0dvKyt2cjY3Tnk1azdObnp4SVFFRUJBUUVDTzkyN1dyQm1USmszU09vZ0x3b2NRZjJWQ29YajI3QmxGaXhiVkt1M2J0Mjh4TlRWVk9lYmo0OE96Wjg4QW1ESmxDZ1lHQnRqYTJqSjU4bVNLRnk5T2ZIdzgyN2R2cDN2Mzd0U3NXWlBrNUdTY25aM3AxcTJiTkZ5WGpPWThiVlN0V3BYVnExZExneFMrK3VvcjB0UFR1WFRwRWhNbVRNREF3Q0RINnlkTW1FRDM3dDB4TnpkbjNMaHh0Ry9mbmlOSGptU2Izc0hCZ2ZyMTZ6Tng0a1FTRXhOeGRuWldXWUZBSnBPeGZQbHlsV3ZTMDlOSlRFeWtTSkVpYW9NbHNnNjZFSVNQUlFRVjRaUFMxZFdsVHAwNi9QUFBQMnpidGcyWlRFYkZpaFUxQnBqZzRHREllSUIvOWRWWEt1ZWFOV3ZHMnJWcktWV3FGS1ZMbDhiUzBsTDZKdCtrU1JNQ0F3UFp2bjA3L2ZyMW8yN2R1cngvL3g1bloyZnM3T3h5bkNXZmxVS2g0Tml4WTJ6ZXZCbUZRc0h5NWN2NStlZWZJYU5aYk5DZ1FTeGR1cFRGaXhmbm1JKzV1VGxseTVhRmpJQ1FuSnhNdDI3ZGFOcTBxVnJheFlzWFN3TWYrdlRwUTdseTVkVGV2Nkdob2RyUTY1Q1FFQVlPSE1pbVRadkVhQzZoMElpZ0l1UlpRRUFBUGo0K3VjN1QwTVRZMkpqZmZ2c05NaVpFTGxpd2dQMzc5Mk5pWXFLV2R1TEVpUlF0V2xSbGZvcVN1Ym01U3NjNFFHcHFLaWtwS1ppWm1YSDM3bDBBS2xTb2tHMVozTnpjYU5Tb0VkV3FWZE40WGlhVE1XN2NPQUlEQTdHenMyUFJva1ZZV1ZsSlFhVkNoUXJNbkRtVFgzNzVoYUpGaXpKbnpoeXRSN1FCMUtsVFIyVm9zRkxtQUpYZE1pd0ZRUzZYRXhFUlFibHk1VDdhUFlRdmp3Z3FndGFpbzZQWnZuMDdmLy85TjUwN2Q4N1R0YzdPem1wTk1NcCtrdXdlbk1xNUtWazc2WGZ0MmtWc2JLeTBNT1NMRnk5NCt2UXByMTY5d3RIUmtmNzkrK1BtNXNiLy92ZS9IRmM2UG5yMEtBOGZQbVRnd0lFOGZQaVF5TWhJeUpqd3VIZnZYcXBXcmNvMzMzeEQxNjVkc3gxMjI3OS9mOExDd3RpM2J4K2hvYUZxSTZ5eXltMVUyS2UwYU5FaVRwNDhpYU9qSTRNSER5N3M0Z2ovRVNLb0NMbFNQbXdIREJpQW9hRWg4K2JOVXhrZHBZM2V2WHVyRENGT1RFeGt3WUlGTkczYVZHMWlvZEthTldzd05qYVdsakZScWxDaEFyTm56eVk4UEp6eTVjdFR0V3BWT25ic1NNV0tGV25ldkRrYk5td2dORFFVQndjSDZScmxnMXloVUVCR1FBc0xDNk5Iang2NHVibmg3dTZPdWJrNWRldldwVXlaTXBRclY0NG1UWnFvVGRCVUtCVEk1WEtWd0RCOStuUXNMUzA1ZCs2Y3luRHE4UEJ3enA0OVMwcEtDdTd1N3JpNXVhR3JxOHVoUTRmeTlObDlMTXBoMmxtSGF3dkNoeEJCUmNoUlNrb0tucDZlQUhUbzBJR1pNMmVxckpPbHJiSmx5MUttVEJsZXZYcUZ0N2MzQnc0Y3dOVFVsQjkrK0NIYjVoZFRVMU9LRmkycXNYL0EyZG1aa2lWTFVxUklFZW1Zc2pQZTFkV1ZBUU1HU0RQbnlaaEVhR0Jnd0prelp5aFdyQmcrUGo0a0pTVlJ0MjVkdnYzMlc2WlBuNjQyR0VEcC9mdjM3TnUzRHpNek0wSkNRa2hMUzVQbXF5aU5HREdDb1VPSG9xZW54N0JodzNqeTVJbTB5b0Mrdmo0S2hZS2FOV3VxTEFKNS9mcjFmRDNRbzZLaTZOV3JsOXB4WmNDY1BIbXl4dHJRcmwyN3FGV3JsdlI2NmRLbGpCczNUbTNDcFNCOENCRlVoQndaR1JuaDVPU0VsWlVWelpvMSs2Qzg3dCsvejZoUm95aFZxaFE5ZS9aazhPREJGQ3RXTEY5NWFlb3JVUWFVbmoxN3F0UlN5QmdnTUg3OGVIYnQyc1dWSzFla2VTSDE2OWZQdFRuS3hNU0VRNGNPa1pTVWhKR1JFZDk4OHcxZHVuUlJTNmNjY2RXcFV5ZGF0R2hCdFdyVnFGcTFLaFVyVmxRWnpxdmNIZFBQejQ5NzkrN2wrYjJibVpueDAwOC81Zms2NVVBQkpVTkRReEZRaEFMM2VUVHUvZ3RVcWxhdk9mcTZoNG9WTTYyMGNmVXZmTjFhZlRLZWtMdDM3OTdsTzVEa0pqNCtubHUzYm4yMHBkN2xjcm5hVUYzaHYyL2dpTEhjOEx1RkFzV3Z6NElENWdHNWIyLzZCUlBiQ1F1ZjFNY0tLR1EwbDMzTXZVTkVRQkdFM0ltZ0lnaUNJQlFZRVZRRVFSQ0VBaU9DaWlBSWdsQmdSRkFSUHJsMzc5NXg1c3dab3FPakN5elB5NWN2RXg0ZXJuWmNKcE54L1BoeEhqeDRBQm5EZzVVYmhXVkhKcE1SRkJSRVRFeE1nWlZQRUw0VUlxZ0luOXpMbHkrWk4yOGVEeDgrTEpEODR1UGptVGR2SHV2WHIxYzdKNWZMV2J4NE1lZk9uWU9NM1I0SERCakF6WnMzczgwdkppYUc0Y09IOC9mZmYrZDZiNFZDd2FsVHA5UldVZjVjeE1YRjBiaHhZMGFPSEZuWVJSRytFR0tlaXFDVnNMQXdGaTVjU04yNmRiUGRyK1JEREI4K1hKb3NtSnVzay9qYzNkMUpURXpVdUJhWmNvYTdjb0ZHSnljbkZpNWN5SVFKRTNCd2NQaWc1VW1VbjhtdFc3ZDQrL1l0Z3dZTnluZGVndkJmSVlLS2tLT29xQ2dPSERpQW01c2JxYW1wMUsxYjk2UGNwM2Z2M3J4NTh3WXlsc1UvZGVvVXZYcjFva3laTWxLYW9LQWdMbDY4cURLUk1EazVtWDM3OXRHOWUzZXFWS21pTVc5alkyTnBIVEV6TXpQV3JGbkR0bTNicUZldlhyN0ttcEtTd3Y3OSs5bXpadzh5bVl6Smt5ZlR2My8vZk9VbENQODFJcWdJMlZxOWVqVnVibTdJNVhKc2JXMmxwZWcvaGo1OStrai9Qbi8rUEtkT25hSnYzNzdVcmwxYk91N201c2JGaXhjeE5qYVdqcm02dXBLWW1NakVpUk5SS0JSNGUzdlRxbFVyZEhYL2Y4dHVrU0pGU0VwS0lqbzZtc2pJU0NJakl6RTNOOGZUMDVQOSsvZXpkT2xTclRhd1NrdEx3OFBEZzEyN2RoRVJFVUhUcGsyWlBYdTJ0THVqSUFnaXFBZzVlUExrQ1kwYk4yYjgrUEhFeE1UZzVPUlU0UGRRS0JTOGVmT0d5TWhJS2xXcVJOR2lSYVZsVERLdjYwV201VTJVZTg1SFIwZXpaODhlaGcwYmhyVzFOYWRQbjJiKy9Qa01IRGlRSWtXS0VCa1pTVVJFQk8vZnYrZjQ4ZU1jUDM1Y3lzdlUxSlF5WmNwUXVuUnBFaElTY2x6Tk9ESXlrci8vL2hzM056ZWlvcUtvWExreXExZXZwbTNidGdYK2VRakN2NTBJS2tLMjFxeFpJejNZbFIzZEgrTHExYXY0Ky92ejZORWpBSDc4OFVmaTQrT2xZTEY3OTI3cTE2OHZMYktZTmFnb203Q1VRV1hseXBVVUsxYU1NV1BHSUpQSjJMcDFLOVdxVmFOcDA2WnMyTEFCYTJ0cnlwVXJ4NHNYTHloWnNpU1RKMC9HMnRvYWEydHJyWGVkREE0T1p2anc0U2dVQ21yWHJvMmpveVB0MjdmWGF2bjZ1TGc0L3ZqakQ3eTh2SGoxNmhYSnljblVxRkdEY2VQRzBhcFZLNVYwN2R1M3AwNmRPcmk0dUxCejUwNU9uanhKVkZRVTF0YldmUGZkZDR3Y09mS0RaL1NucGFWcG5YZDhmRHd1TGk2Y08zZU9xS2dvU3BVcVJiOSsvYkN4c1dIMjdOa01IandZUjBmSER5cVA4TjhrZ29xUXJhd1A5UTkxL3Z4NVRwOCtMZFVLYXRldVRlM2F0U2xkdWpTbFNwV1NtcEdTa3BJZ1l5SEh6SlJCeGRqWW1MaTRPUDc1NXg5TVRFejQ3cnZ2U0V4TUpERXhFUmNYRnhvMmJLaFNpNWd5WlFySnlja3FTKzlyeTliV2xpbFRwbUJuWjBmTm1qWHpkSzJ6c3pOLy9mVVhqUnMzcGx1M2JzVEd4bkwrL0hsbXpKakI3dDI3MWZwMEZBb0ZEZzRPQkFjSDA3aHhZMUpTVXJoeDR3Yk96czZFaG9heWNPSENQSmMvdTd5VGs1T2x2Ris4ZU1HaVJZdWt0QWtKQ2RqYjIvUG8wU1BLbHk5UHQyN2RpSW1KWWN1V0xkU29VU1BmWlJDK0RDS29DSi9NRHovOHdJOC8va2hRVUJERGh3OW44T0RCR2gvMENRa0prTEZjZldhWmF5ckd4c1pNbXpZTlhWMWQwdFBUMmJoeEk5OTk5NTNHWmZJdExTMEpDZ3FDakk3OVY2OWU4ZkxsUzBKRFEzbjU4aVgxNjllbmF0V3ErUHY3UThaY0ZqSjJ1UHo5OTk4cFVxUUl0Mi9mNXZidDI3bStSeU1qSTJsWitrYU5HakZxMUNpVnBmMlBIei9PNHNXTE9YTGtpRnBRdVhmdkhrMmJOdVhZc1dQU012elBuejluN05peEhEOStuRDU5K3VSN29JU212Sjg4ZVlLOXZUMGVIaDcwNnRXTEJnMGFBTEJ0MnpZZVBYcEUxNjVkV2JSb2tkVGZGQlFVeExoeDQvSjFmK0hMSVlLSzhNa1lHQmhvbGU3OSsvY1VLVkpFclVrbUpTVUZBd01EcVJOZU9mZGk3dHk1bENoUmdoa3paa0JHMDgyTEZ5K2tuU0VmUG56SXk1Y3Y2ZHk1czhxRVMwdExTOHFYTDArTkdqWHc4L05qelpvMUt2ZTdjT0VDRnk1Y3lOTjdORGMzbDRKSzE2NWQxYzRydDBEV05IeGFWMWVYUllzV3FlenJVckZpUlVhTUdNR0dEUnM0ZS9ac3ZvT0twcnlyVktuQ3NHSERjSFoyNXZ6NTh6Um8wQUNaVE1hZmYvNkprWkVSczJiTlVobkFVTHQyYlFZTkdzVGV2WHZ6VlFiaHl5Q0NpdkRaZWZQbWpjWXRlVk5TVWxSMlZnVHc5UFRFMDlPVDFhdFhTeXNnYjlteWhkOS8veDJBa2lWTFlteHNqRXdtNDl0dnY4WFcxaFliR3h0c2JHeUlpb3FpVXFWS2tGRUw2dEdqQjJRTW8rN2Z2ei9mZi84OUF3Y09oSXptbzZGRGgySmlZc0tPSFR1eTdWUEplandpSWdKZlgxOGVQSGdnMVl6SXFERmxWYjU4ZWF5dHJkV08xNmxUQjRBWEwxNW85Zmxwa2wzZTlldlhWOG43NmRPbkpDWW0wckJoUTRvWEw2NldQcTlOZ01LWFJ3UVY0Yk9RbnA1T2Ftb3F4c2JHaElXRlVhcFVLYlUwU1VsSktzT0pueng1d3BJbFMramF0U3RWcWxUaHdvVUxQSDc4bUk0ZE85SzNiMS9LbFN1SHNiRXhkKy9lWmVUSWtUUnAwa1JxYnZ2dHQ5L1l2SGt6Vzdac29XblRwaGdhR2tvREFKVEx1QmdhR21KbVppYmRiL2p3NGF4Y3VaTHo1ODlydFozeTFxMWIyYjE3TndxRmdzcVZLMk5qWTBPclZxMXdkWFdWZG1uTUxMdTk3WlY5VzhvSm5QbVJYZDdLSmtibFlJblkyRmdBalFHSVBOUTJoUytYV0taRktIU1BIajFpOU9qUjNMMTdGNWxNUm5Cd3NNWU80Y1RFUkpYQkEydlhyaVV4TVpGVHAwN1JwMDhmSEJ3YzJMOS9QelkyTmxTdFdsVUtRRFZyMXNUQXdFRHFFM0Z6YzJQanhvMTA3ZHFWSmsyYWFGM09QbjM2VUxseVpUWnYzcXh4bmJITXJsMjdKZzBhOFBUMDVNaVJJNnhkdTVicDA2ZG5lNDJ5enlpcmlJZ0lBSTAxQjIzbGxyY3k2Q2dENjl1M2J6V216KzY0SUNpSm1vcFFhRkpTVXRpMGFSUDc5KzlIWDE4Zkl5TWpybDI3UmxKU0VrMmJObFZMbjVDUW9OSjUzN1p0V3lwWHJpejlWS3hZVWVPRDE4REFnQ1pObW5EaHdnV1NrcEp3ZFhXbFc3ZHVMRnk0a01URVJMVlJadG5SMTlkbnlaSWxqQjQ5bXZIangrUGk0cUsyVjczUzlldlhBUmc4ZUxCS21aVERxVFY1OXV3WlNVbEphcVB1bFAwNkg3S2FnYlo1VjZ4WUVUS0dVaWNuSjZ2VURBRnBNSU1nWkVmVVZJUVBwbEFvT0g3OGVJNkxOR2FtWEk1bHdZSUY3TjI3bHpwMTZuRG8wQ0hxMXEzTHdZTUhNVFUxMVRncTdOMjdkeXBCcFcvZnZqZzRPTkNuVHgrcEQwQ2hVR2o4Tm0xblo4Zmp4NDl4ZFhWbDh1VEpMRm15QkQwOVBhWlBuODZ5WmN1MGZxKzJ0cmI4OU5OUGhJZUhNMzc4K0d5RGhMS1pLUFA1NU9SazFxMWJsMjNlU1VsSi9QcnJyMUpURk1DdFc3YzRmZm8wSmlZbWRPclVTVHIrNnRVckhqeDRvSkkySnpubFhiUm9VVHAzN2d3Wk5aWkdqUm9SR3h2TDVzMmJTVTlQbDlKN2UzdHo4dVJKcmU0bmZMbEVUVVg0WUZldlhtWHg0c1VZR0JodzRjSUZ0VyszV1dWK01NMmFOWXZCZ3dlanE2dUxwNmNuTjI3Y1lNeVlNUnJ6aUkyTnBXVEpraXJIa3BPVHVYZnZIZ0VCQVFRRUJCQVlHRWlYTGwyazJmK3hzYkhzMkxFRGQzZDN5R2dLR3pWcWxIVDkwNmRQcVZ5NWNvN2xsY2xrZUhwNnNtL2ZQbHhjWE9qV3JSdnA2ZWtzV2JLRVljT0dNV3JVS096dDdWWDZHOXEzYjgvZXZYdlpzV01IRHg0OHdNTENBbDlmM3h4ckd6WTJOdmo2K3RLL2YzL3ExYXRIYkd3czE2NWRRNkZRTUcvZVBDd3NMS1MwTTJiTTROMjdkNXcrZlRySHNtZk8yOGZIUjJQZTgrZlBWOG5iMGRHUnNXUEhjdWpRSWE1ZnY0NnRyUzJ2WHIwaU1EQ1F2bjM3Y3VUSUVhM3VLWHlaUkUxRitHQ1ZLMWZHeXNxSyt2WHJxNDNPMHFScjE2NVVxMWFOdzRjUE0zVG9VSFIxZFhudzRBRkxsaXpCMnRxYU1XUEdxRjBURVJIQjY5ZXZLVisrUEdRMGhRMGZQcHcyYmRwSVRWSEp5Y2tNSGp5WS92MzdFeFlXeHNhTkcrblpzeWZ1N3U0TUdqU0lHVE5tOE9EQkE1eWRuU0ZqbVplNHVEaHBkSldTc2hNOU5qYVduVHQzMHIxN2QzNzg4VWRpWTJPbGM5MjdkMmZidG0xWVdWbmg0dUpDcjE2OTJMbHpKMUZSVVpBUnZOYXRXNGV0clMwK1BqNWN2bnlaVHAwNjhmUFBQMmY3dVppYm0rUGk0a0xseXBVNWYvNDgvdjcrTkc3Y21LMWJ0OUtsU3hjcFhYeDhQRStlUEtGTm16WmF6ZXhYNXIxejUwNHFWcXlZWTk3S3N1L1pzNGZXclZzVEVSSEJ1WFBuVUNnVWJONjhtZi85NzM5YTNVLzRjb21haXFDVkRoMDZaTnU4VmJac1djNmNPYU4xWHExYnQ4Yk96azZhQStIbjU0ZWpveU15bVl4ZmYvMlZJa1dLc0cvZlBtN2Z2bzJscFNYNit2cGN2WG9WUUZyZXhNVEVoS3BWcTlLbVRSdWFOR2xDblRwMU1EQXc0UHJxVXZFQUFDQUFTVVJCVk1tVEo2eGZ2NTZyVjYraXE2dEx4NDRkbVRScGtqUUJNU1FraEwxNzkvTG8wU09TazVQUjFkV2xlZlBtS3VXN2Rlc1dBUHYyN1lPTStSeVRKazJpYTlldUtyV1JoZzBiOHZ2dnYrUGk0c0xodzRmWnRtMGJCdzRjNE5peFl4UXZYcHlXTFZ2U3NtVkx0ZmVmVXpOaDJiSmxXYnQyYlk2ZlgyQmdJR1QwS2VYR3dzSkM1WDZhOXB6UnBIcjE2aHJUZW5sNWFYVzk4T1VTUVVVb0ZNcUE4dXpaTXlaTm1vU2hvU0ViTm16Z3E2Kytnb3dsNnE5ZHV5YU5Xckt3c09ENzc3L0h6czVPeWlQejBpSktaY3FVNGQyN2Q0d1lNWUlCQXdhb0RZMWR1SEFoVmFwVXdjM05qYmR2M3pKdDJqUzF6dmI0K0hqSTZEK1pPSEVpTFZ1MnpMWkdZR3BxeW93Wk14ZzZkQ2h1Ym01VXFWTGxnMFpwYVNNZ0lBQVRFeE9OZ3hrRW9iQ0pvQ0lVcWtxVktyRjQ4V0pxMWFxbDByZlJ1M2R2YVM2SVRDYlRhbWw2TXVaMDVEVGpXMWRYbDVFalIrYTRFK0tBQVFNb1VhSUUzM3p6amRhTE9Db1hyUHdVQWdNRGFkbXlwWmd6SW55V1JGQVJDcDJtNVV3eTB6YWdGS1QyN2R0LzhudHFhK3ZXcllWZEJFSElsdWlvRndSQkVBcU1xS2tJUWlITDJwbitPV3ZidHUyL3BxeEM0UkExRlVFUUJLSEFpS0FpQ0lJZ0ZCZ1JWSVRQaWt3bUl5NHVyckNMSVFoQ1BvaytGZUd6NHV2cnkvVHAwMW0rZkxuS1dsZmFpSTZPSmpRME5FL1hWSzVjV1dXSkVrRVFQb3dJS2tLdS9QMzkyYnQzTDRHQmdTUW1KbUp0YlUyN2R1Mnd0N2ZYZW9WZmJWMjZkQWw5ZmYxOExRZHkvdng1MXExYnAvVnF2djcrL2l4YnRreGFURkdUMTY5ZjQrYm14clZyMTNqNThpWEp5Y2xZV0ZoUXNXSkZldlRvSVczc2xkV3laY3R3ZDNlblJvMGFIRHAwS00vdkpUZmFsdXZNbVRQTW16ZFA1Vm96TXpNcVZxekl3SUVENmRLbGk3U1RwaUFVQkJGVWhCeWRQWHVXdVhQblltWm1SdE9tVGRIVDA4UGYzNTk5Ky9aeDdkbzE5dXpabzdhY3VqYWVQbjJxY1UrU1M1Y3VVYTFhTmU3ZHU1Zmo5U1ZLbE5DNEMySFJva1hwMXEyYlZtVzRjK2RPanVlUEhqM0ttalZyU0UxTlJWOWZuOHFWSzJOb2FFaGtaQ1EzYjk1RW9WQm9EQ29wS1NsNGVub0M4UERoUXg0K2ZLaHhmNWo4eWsrNXlwWXRTNVVxVlpETDVVUkVSSEQzN2wzdTNyM0w3ZHUzMVlLT0lId0lFVlNFSEQxNjlJZ1JJMFl3WWNJRWFiSEk1T1JrSEJ3YzhQSHg0WTgvL21EWXNHRjV6dGZOelEwM056ZU41MTYvZnMzVXFWTnp2TDVkdTNhc1dyVXF6L2ZWMXI1OSs5aXdZUU5GaWhUQjBkR1JYcjE2cVFUUFY2OWVaUnVVdkx5OGlJK1BwM256NXZqNCtPRGg0WUdEZzBPaGx1dnJyNy9HMGRGUmVuM3QyaldtVFp2R0gzLzhnYjI5dmNhZE5nVWhQMFJRRVhJMGVQQmd0YTFvalkyTnNiZTN4OGZIaDl1M2IrY3JxSkF4UDJQLy92MTV2aTZuZ0pPVWxLVDE0cFp5dVZ6ajhhQ2dJRFp1M0lpeHNURTdkKzdFMXRaV0xVMjVjdVdrUlNxejh2RHdBR0RtekptTUdER0NVNmRPTVgzNjlBOWVHZUJEeTVXWm5aMGRWYXRXNWRHalI3eCsvVm9FRmFIQWlLQWk1Q2k3dmMxTlRVMGgwL2F6K2FHcnEwdlpzbVh6ZkYxT2ExNlptcG95ZXZSb3JmSUpDQWpRZUh6bnpwMG9GQW9tVDU2czhjR2RrOWV2WCtQcjYwdTlldldvVnEwYVgzLzlOWjZlbmx5NWNvV3Z2LzQ2VDNrVlpMazBlZnYyTGZyNit0alkySHh3WG9LZ0pJS0trQy9LYldXclZxMWFJUG5GeDhmejd0MjdiTThYTDE1YzQ4WmR6NTgvNStMRmk1Q3hvMlN6WnMxNDhPQ0JWdmY4K3V1dmVmandJWkdSa1FCMDZ0UUpTMHRMZkh4ODBOZlhseGEweklzVEowNmdVQ2lrUFVxNmRPbUNwNmNuSGg0ZUh4UlVVbEpTUHFoY21hV25wN05yMXk1ZXYzN05rQ0ZETURjMy82RDhCQ0V6RVZTRVBJdU9qbWJYcmwzbzYrdG5PL29wcnc0ZlBwempRb21iTm0zU3VNV3dvYUdoTkNUWXdzS0NLbFdxYUgzUHJQbnA2K3Z6NU1rVFVsTlRzYlcxemRjQWhCTW5Ua2o3dUFDMGJObVNZc1dLNGUzdFRWeGNYTDZITDM5b3VTNWR1a1JZV0JpcHFhazhlZktFK1BoNEprMmFwSFd0VGhDMEpZS0trQ2RQbno1bHhvd1pSRWRITTMvKy9BSnRpOWZYMTJmYnRtMHF4OExDd3ZqcHA1K3l2YVpNbVRMMDdOa1RnQzFidG5EOCtQRTgzWFBNbURFTUdEQkFlaDBTRWdJWkFTcXZBZ01EZWY3OE9jMmJONWYyVk5IWDE2ZERodzY0dTd0eit2UnBCZzBhbE9kOHlXaXF5bSs1eU9qQWYvWHFsY3F4YytmT1ViMTZkZHEwYVpPdlBBVkJFeEZVQksxNWVIand5eSsva0o2ZXpxSkZpd3FzbHFLa282TkR3NFlOVlk2Wm1abHBmZjM3OSsrcFVLRUNTNVlzVVRudTVPU0VqWTBOVTZaTVVUbisvZmZmazVDUW9ISk0yVWVVbEpTVTUvSXJPK2l6em52cDJyVXI3dTd1ZUhoNDVEdW9mRWk1eUJodzRlam9pRnd1SnpvNkdsOWZYelp1M01qTW1UUFp1SEdqeGgwcUJTRS9SRkFSY2lXVHlWaXhZZ1YvL3ZrbjFhcFZZK25TcFZTdlhyMndpNlhSMDZkUFdiMTZ0Y3F4ME5CUTNyeDVvM1k4T2pwYTdYcmxUcEVoSVNHa3A2ZHJQVEV3ODl5VVU2ZE9jZUhDQmVtY2NsLzcrL2Z2OCtqUm8zeDlkdmt0VjFaNmVucVVMbDJhbmoxN1ltNXV6cXhaczNCeGNSRkJSU2d3SXFnSU9VcFBUK2VISDM3QXk4dUwvdjM3TTJ2V3JBOGE4Zld4bFMxYmxpRkRocWdjZS9ueUpXWEtsRkU3ZnYvK2ZZM1hseTFibHJDd01DNWR1c1EzMzN5ajFYMlZjMU1BcmwrL25tMDZEdzhQWnMyYXBlVzcrZkJ5NWFSKy9mcVFzYVd6SUJRVUVWU0VIQjArZkJndkx5L0dqaDNMcEVtVFB1cTkwdExTMUw0eEs3L2xhNnRJa1NJcTJ4S1RNYS9Hek14TTdYaDJ3WEhBZ0FHc1g3K2VWYXRXVWI5Ky9XeUhWV2VtYlBwYXUzYXR4bEZlSVNFaERCdzRrRk9uVGpGdDJyUjh6Vm5KVDdseW91eGp5VXNUb3lEa1JnUVZJVWVIRHgvR3dNQ0FjZVBHNVpvMlBqNmVFeWRPMEtwVks4cVhMNS9uZStucDZURno1a3lONTdRWjFhV3ZyOC9kdTNmcDM3Ky95dkYzNzk3eDRNRURybDY5cW5JOE1URlI0eDcwZ3dZTjR0eTVjOXk5ZTVlUkkwZnl3dzgvWUdkbmg0Nk9qcFRtd1lNSEJBWUcwcjkvZjJsdWlwbVptY1lSYWdEVnFsV2pWcTFhM0w5L24ydlhydEc2ZFd2SVdKM2crZlBuV0ZoWVVMcDA2UnpmWDE3TGxaUG82R2hwUllKMjdkcmxtRllROGtJRUZTRmJDUWtKdkhyMUNtTmpZNXljbkxKTjk4TVBQMUNxVkNsMjdkckZ2bjM3T0h2MkxMdDI3Y3JUdllvVkswYUZDaFhvMTY5Zm5zc3BrOGxJVFUzbCsrKy81L3Z2djFjN1AzWHFWQ3BXcktpeVRFbG1pWW1KR0JrWlNRSEd3TUNBRFJzMjRPam9pTCsvUDFPblRzWEN3b0lLRlNxUWxwWkdlSGc0Y1hGeE5HclVpUDc5KzB0elV6cDA2SkRqeE13ZVBYcHcvLzU5amg4L0xnV1Z5NWN2NCtUa3hOeTVjM045NzNrdFYyWVhMMTZVVm5CKzgrWU5qeDgvSmlVbEJWdGJXK3p0N2JYNGxBVkJPeUtvQ05sU2pveEtUazZXSmhocU1tM2FOQURxMWF0SDBhSkZhZHk0Y1o3dk5XREFBSldodlRsSlMwdFQrWGJ1NmVuSnNtWExzazJma3BMQ25UdDNjbHkrWmZQbXpTb2p6eXdzTE5pNWN5ZG56NTdsNU1tVEJBVUZFUlFVaEttcEtWWldWblRxMUludnZ2c09NdWFta0RIUk1TZGR1blJoM2JwMVhMcDBpYmR2MzJKdWJpN042dGUyanlRdjVjb3NMQ3lNc0xBd3lBaE9OalkyZE83Y21lSERoMHRydWdsQ1FSQkJSY2hXcVZLbDhyUWZlZHUyYmZIMjlpN3djdXpZc1lPa3BDUU1EUTJKam83bTJiTm4wamQ5dVZ4TysvYnRhZCsrZmJiWFQ1NDhtWW9WS3pKbnpwd2M3NU4xVkpXT2pnNmRPblhLZFY4WGQzZDNyZDZIaFlVRnZyNitLc2NDQXdPcFU2Y09WbFpXV3VXUmwzS1JNYnc1cDZYOUJhR2dpYUFpZlBiQ3dzSzRjZU1HQ29VQ1BUMDkyclZyeDRnUkl3RFlzMmRQampQeGxmejkvZm56eno5elRMTnk1VW82ZE9oUVlPWE9UVXBLQ3ZmdjMyZml4SW1mN0o2QzhMR0pvQ0lVQ2ljbnB4ejdhVEpidEdoUnR1ZnM3ZTMvdFgwQ3djSEJ5R1F5MnJadFc5aEZFWVFDSTRLS0lCU1NCZzBhNUtsNVVSRCtEY1Erb29JZ0NFS0JFVUZGRUFSQktEQWlxQWlDSUFnRlJnU1ZMNWhDb1NBeE1aRzB0TFI4NXhFZkg0OU1KaXZRY2dtQzhPOGxnc29YTER3OG5OYXRXN05seTVaOFhaK2VuczYwYWRQbzJiTm52cGRrQjRpSWlHRHg0c1YwN3R5WjVzMmIwN05uVDV5ZG5VbE9UczUzbmtMaFMwNU9adHUyYmZUdTNadm16WnZUc1dOSGZ2enhSeUlpSWdxN2FNSkhKRVovZlVadTNyeko3Ny8vVGxCUUVERXhNUlF2WHB4R2pScGhiMjlQeFlvVkM3dDRhdmJ2MzA5QVFBQ3RXN2ZtN05tejJhYjc5dHR2TmE2eFJjYU9obVBHak9IOSsvYzBiOTZjVXFWS2NlUEdEWGJ2M3MzTm16Zlp2bjE3amt1ZkNQOG5PRGlZVWFOR01XSENCTWFNR1ZQWXhTRXBLWWx4NDhZUkhCeE1qUm8xNk5hdEd5RWhJWnc4ZVpLclY2K3lmLzkreXBZdEs2WC8rKysvV2JseUpldldyY3ZYaWd6QzUwTUVsYy9JcWxXcmlJK1B4OWJXRmhNVEU0S0Rnemw1OGlSZVhsN3MyYk1uWC90d2VIdDdFeHNicS9GY1hGd2NBSThmUDg1eHg4UVdMVnFvemZpK2R1MGFtemR2eHREUWtCczNibkRqeGcyMTY1UTFqUzVkdW1nTUt1bnA2Y3lkTzVmMzc5L3p5eSsvU0Z2d3BxU2tNSFBtVEh4OWZYRnpjMlBvMEtGNWZOZGZscFNVRkg3ODhVZHExcXpKeUpFakM3czRBR3pjdUpIZzRHQUdEQmpBbkRsenBHVjF0bTdkaW91TEM2dFdyV0xkdW5WUyttKy8vWmFMRnk4eWI5NDhYRjFkS1ZHaVJDR1dYdmdRSXFoOFJ1Yk1tVU9EQmcxVWxncFpzV0lGUjQ4ZXhkWFZsWVVMRitZNXp3TUhEbkQzN3QwYzAvajYrdVk0WDJMRGhnMHFRZVhPblRzNE9UblJxRkVqTm16WWdMR3hzZG8xTzNmdVpOdTJiVXllUERuYkplYTl2YjBKQ1FtaFU2ZE9Va0FCTURJeVl1N2N1ZlRxMVl1alI0K0tvSktMSTBlTzhQVHBVL2J1M1p0dGpmQlRpb3VMdzkzZEhXdHJhMmJObXFXeVR0djQ4ZVA1KysrL3VYVHBFbEZSVVpRc1dWSTZOM2Z1WExwMzc4N216WnZ6OWJjdWZCNUVVUG1NTkdyVVNPMVk1ODZkT1hyMEtPL2V2Y3RYbnR1M2I0ZU1Xa1BXaC8rTEZ5L28zYnMzdzRjUFY5dHFOejQrSGxOVFU3WDgvUDM5bVQ1OU9zYkd4Z3diTmt4andMcCsvVHE3ZHUyaVk4ZU8xS3RYRHo4L1ArbGNoUW9WcEgzdGxic2pLdmVZejh6R3hvWWFOV3J3OE9GRElpSWlwSjBQQlZVeW1ZeERodzVScjE0OTZ0YXRXOWpGZ1l5VmwyVXlHVjI3ZGxWcnV0VFQwNk50MjdhNHVycmk2K3RMOSs3ZHBYT1dscGIwNmRNSE56YzN4bzBicDlJOEp2eDdpS0R5bVh2Ky9Ea0FYMzMxVmI3emVQYnNHZVBHaldQS2xDa2FWN0ROL0UyU2pFVU9wMDJiaHFPam84cC8rai8vL0pNVksxWWdrOGxJU0VoZ3hvd1pPZDczN05temFuMHRjK2JNWWVEQWdaRFJEMERHNnNhYTFLeFprNGNQSC9MMDZkTmNnMHBpWWlJeE1URTVwZ0VvVWFJRVJZc1d6VFZkWEZ3Y2YvenhCMTVlWHJ4NjlZcms1R1JxMUtqQnVISGphTldxbFZyNmlJZ0k5dTdkeTVVclYzajkraldtcHFiVXJsMmJuMzc2U2VYYitKVXJWemgwNkJCQlFVRWtKQ1JnWldWRml4WXRzTGUzVjl0UDVmMzc5eHc4ZUpDelo4OFNIaDZPc2JFeE5Xdlc1T2VmZjVieTlQSHhJU0lpUXVPUy8yVFVLbi83N1RjQ0FnSjQ5KzRkbHBhV3RHclZpZ1VMRmtocFpESVo3dTd1L1AzMzN6eDU4Z1NaVEViNTh1WHAzTGt6dzRZTjAvaGxaUGZ1M2R5NGNZT1ltQmpNemMxcDNydzVpeGN2aGt5L1YrWE9rbG5WcUZFRHN0bHhjc0NBQWJpNnVuTHMyREVtVDU2Y3cyOUkrRnlKb1BJWlNrdExJeVltaHN1WEw3Tng0MFpzYlcybEIzRitsQzlmSGx0YlczNysrV2ZrY2psOSt2U0JUTHNxWm01dTgvZjNaOGFNR2VqcjYxTzFhbFhwdUVLaElDUWtoQll0V21CaFlZR1hseGV1cnE0cTkwbE5UYVZ2Mzc2TUdERkM0MFpaV1p1eFhyNThpYm01T1NZbUpockxyWHh3UmtWRjVmb2V2YjI5bVRkdlhxN3BsaXhaUXJkdTNYSk41K3pzekY5Ly9VWGp4bzNwMXEwYnNiR3huRDkvbmhrelpyQjc5MjZWUUhqbnpoMm1UcDNLKy9mdnNiVzFwVm16WnNURXhIRHo1azJWSmg1bGYwS1JJa1d3czdPaldMRmkzTDkvSDNkM2Q3eTh2SEJ4Y2FGU3BVcVFVYk1jUFhvMFQ1OCtwVm16WnRqWjJSRWRIWTJQanc5djNyeVI4bFJ1WGR5c1dUTzE5M0RreUJGV3JseUpycTR1elpvMW8xU3BVcng4K1JKUFQwOHBxS1NscFRGdDJqU3VYNzlPeVpJbGFkdTJMVG82T3ZqNStiRjE2MWE4dmIzWnZuMjdGRmhDUWtJWU5XcVV0R2FacGFVbG9hR2hYTDU4V2JxdmNrZkpNbVhLYVB4c2MvcTkydGpZVUxac1dYeDlmVVZRK1pjU1FlVXowN0ZqUjk2OGVRTVpPeG1PR3pmdWcvZTgwTmZYWitYS2xZd2ZQNTVseTVaaFltSkM1ODZkcGFDaWJJZS9kdTBhRGc0T2xDeFprazJiTmxHaFFnVXBEeDBkSFJ3ZEhWRW9GUHo2NjYvbzZ1cXFOVStrcEtSQXhvWmJXYzlsclIwb0ZBcVNrcEpJU2tyS2RiU1BOa09MR3pSb3dNcVZLM05OVjZkT25WelRrTkVVT1dyVUtNcVZLeWNkTzM3OE9Jc1hMK2JJa1NOU1VFbEtTc0xSMFpIMzc5L3o4ODgvOCsyMzMwcnA0K0xpcElCOTdkbzFYRnhjS0YrK1BEdDM3cFNhQUFGKysrMDNObTdjeUtKRmk5aTdkeTlrQk1tblQ1L1N0V3RYbGk1ZEtxWE5PblRiMzkrZjh1WExxK1FIRUJRVXhLKy8vb3E1dVRsYnRteWhaczJhMHJrWEwxNUkvOTYrZlR2WHIxK25iZHUyTEYrK1hPci9Ta3RMdzhuSmlZc1hMK0xpNGlJMWp4NDllcFNrcENRV0xGaEE3OTY5cFh5VWY3TmtOSjBDdVg0UnltNFllcE1tVGZEdzhDQXBLWWtpUllya21JZncrUkZCNVRQejNYZmZFUmNYUjFSVUZIZnYzbVhyMXEzY3YzK2ZuMzc2aVdMRml1VTczeUpGaXJCeDQwWldyVnBGa3laTklHUDBGWmxxS2hVcVZPRHJyNy9HeWNrSkN3c0xqZmtvbThwU1UxUFZSb3dwSjBFR0J3ZXJuY3Y2QUZIZTI5VFVOTnZOdWZ6OS9mSDM5OWVxODdsMDZkSzVic2ViRjEyN2RsVTdwdHg3L3NtVEo5S3hFeWRPRUIwZHpiZmZmcXNTVU1qWVAwVkpXYXR6Y0hCUUN3RERody9ucjcvKzRzNmRPengrL0ppcVZhdEtFMUxsY3JsSzJxd1AyZkR3Y0kyakF2ZnQyMGQ2ZWpyVHAwOVhDU2hrL0o3SitIMjV1YmxoYkd6TUR6LzhvREtnd3NEQWdObXpaM1A1OG1XT0hUc21CUlZsdVpTL1A2WGl4WXRMLzFaK1dSa3dZSURHZnJtSWlBaE9uanlaN2UrMVZLbFNLQlFLWW1KaThyVXR0VkM0UkZENXpHVHVNRTlKU1dIVHBrMGNPblFJZ05XclYrY3ByNmlvS0xVbWhtSERoaEVaR1Vsa1pLUzB2V3hNVEF4QlFVR1E4WURMdkV1Z1VxMWF0VlNheVpLU2tyS3RHVnk4ZUpFclY2N2tXRFk5UFQwTURRM1IxOWZQdHBsai9mcjErUHY3WjlzODlyRkZSRVRnNit2TGd3Y1BDQTBONWVYTGw1Q2w1cVFjTmFjcENHVVdHQmlJcnE2dXhqM3NkWFYxYWR5NE1jK2ZQK2ZCZ3dkVXJWcVZsaTFiWW01dWpxZW5KMi9mdm1Ya3lKRTBhOVpNcmYvcjNidDNHcjhBK1BuNW9hT2prK01HWFUrZVBDRWhJWUZHalJwcDNDU3NUSmt5bEN0WGpoY3ZYaEFaR1VucDBxWHAwcVVMZi83NUp5dFhydVQrL2ZzTUhqeVlLbFdxcUZ5bkRIejkrdlZUYVVKVjh2YjI1dVRKa3hvRERwa0NWR3hzckFncS8wSWlxSHpHakl5TW1EVnJGbDVlWG5oNWVSRWJHNHVscGFYVzE3dTd1N05qeDQ1YzA3bTV1ZUhtNXBaakdtOXZiNmtKS3prNUdTc3JLN1h0ZVZOU1VtalJvZ1VUSjA1azlPalJLdWZpNHVMVWRtZTB0cmJteFlzWDJUWnpoSWVIQTZnMFFXV25vRHZxdDI3ZHl1N2R1MUVvRkZTdVhCa2JHeHRhdFdxRnE2dXI5RTBjSURvNk90Y3l5dVZ5NHVQaktWbXlKUHI2bXYvTEtSL3F5cVlqYzNOemR1L2V6ZXJWcTdsMjdScSt2cjVVcWxTSm1UTm5TZ01GMHRMU2tNdmxhaDNwY3JtYzJOaFlyS3lzY213MlZjNVR5cW1HWjJWbHhZc1hMNlN0cFpzMmJjcW1UWnRZczJZTjd1N3V1THU3MDd4NWMyYlBuaTMxQnluN1VzTER3elVHbGR4K3I4ckFtZmx6RnY0OVJGRDV6T25xNmxLNWNtVWlJaUlJRHcvUFUxQVpOR2hRanAzUzY5ZXY1OEtGQ3hnYkcrUGk0cEx0TjBleU5MdkV4OGRybkp1U1Y3VnExZUxGaXhmY3UzZFBhcExMN042OWV4Z1lHRkN0V3JWYzh5cklqbnBsLzBmanhvMzU1WmRmcEcvT01wbE1iWENDOHFFZEhSMnQwZ2VWbVo2ZUhrWkdSc1RHeGlLWHl6VTIreWlEazdtNXVYU3NVcVZLYk42OG1jZVBIM1A0OEdIKyt1c3ZwaytmenJadDIyamF0Q2tHQmdZWUd4dno5dTFidGZzWkdCZ1FGeGVYN2YzSTFNK1YwMEFJWmFETzNQVGFva1VMN096czhQSHg0Y0NCQS9qNCtEQm16QmpjM2QyeHNMQ1FtdHZ1M2J1bmNhU2NzbFpzYTJ1cjhaN0tZSmVYdjNYaDh5R0N5bWRPb1ZCSXc0cnoybWRnYm02dThwREs3UDc5KzF5K2ZCbDdlM3M4UER4d2QzZG4vdno1V3VYNzVzMGJVbEpTT0hic21NcHhaZnYvdlh2MzFNNXA2cFJ0MDZZTm5wNmVuRDU5V2kyb0JBUUVTR3VUYWROWjI3QmhRNjJhQjJ2WHJwMXJHdVdJcXNHREI2djBGVHg2OUVndGJhMWF0ZkR4OGVIeTVjc2E1eGxsdnErL3Z6Kyt2cjVxVFdEcDZlbmN1blVMc2hsZVhiVnFWZWJQbjQrdHJTM0xsaTNqNU1tVE5HM2FGREw2YlpRUDRhemx1blBuanNiN0tWV3JWZzFEUTBPQ2dvSTAxb0lqSWlKNDllclYvMlB2ekFPaCt2Ny8veHg3a3FXRUZsS1MxS2NGVVpRV3ZkTytMOXEwYU5IT3U4Vzc1ZDFHb3FSU2tqMGhMWXBJaXhiWlVsSVJaWWtRWll2UW9NR00rZjN4TS9kcnpJd1owbHZMZmZ4bDdqMzNuSE1IOTNYUDYvVTZyeWQ2OXV6SjRSNmpVQ2pRMTllSHZyNCs5dTNiaDN2MzdpRTJOaFl6WnN5QW9hRWg3TzN0RVI0ZWpuWHIxbkc0VFNNakl5RXRMYzB6UVlObDVKcCs5eVMvRHFSUitVbDQvdnc1UkVWRm9hV2xSUnhqTUJod2RYVkZRVUVCUm8wYXhWYTZJajQrSG1WbFpRS2x4elluUHo4ZmxwYVdVRlpXaHBtWkdRWU1HQUFyS3l1b3FxcnkzYjNPWkRLUm1aa0pHbzNHOHlFZUV4T0RwMCtmOHAzSHBFbVQ0T0xpZ3BDUUVFeWNPQkg2K3ZwQTQwckkzdDRlQUFTdVk2V2dvTUFSQUc4cnJBMTdtWm1aaE5RdmpVWmpLeXZDWXZiczJmRHo4OE9sUzVkZ1lHREFaaHdMQ2dvZ0tTa0pXVmxabUppWUlERXhFUTRPRG5CM2QyZmJ1K0xsNVlYYzNGeE1tRENCY0IxbFpXVkJRVUdCYllYQVdrazJkYUdwcWFraEtTbUpZMFV5Yjk0OHBLU2s0Tml4WTNCemMyUGI1NU9hbW9wQmd3WkJRa0lDczJmUFJtQmdJSTRlUFlxalI0OFM5Lzd0MnpmWTI5dURUcWV6L1Uwa0p5ZGowS0JCYkhOZ3hieFl4MWl4bDd0Mzc4TFYxUldiTm0wQ0d2OTJqaDgvRGlxVmlpMWJ0dkIwQmI1NjlRcnE2dW9kRmtzaitUNUlvL0tUOE9uVEp4dzVjZ1RxNnVyUTFOUkVmWDA5M3J4NWcvejhmUFRvMFFQNzkrOG4ybFpYVjJQcjFxMWdNQmlRbDVmbnVrZUJGNUdSa1RoOCtEREV4Y1hoNU9RRWNYRnhUSnc0RVlzWEw4YkpreWZ4OGVOSFlzYzhOOTY5ZTRmcTZtcHMzcnlaNDRIZjJwaUtpSWdJYkcxdFlXNXVqbTNidG1Ia3lKR1FrNU1qREthNXVUblBqWkUva29rVEo4TEh4d2Z1N3U3SXlNaUFyS3dzNHVQanVlNVlWMUZSZ1pXVkZlenM3R0J1Ymc0ZEhSMG9LeXVqcUtnSUwxNjhnSyt2TDJSbFpURnAwaVFrSkNUZ3hvMGJtRHQzTGd3TURDQWhJWUgwOUhTOGYvOGVxcXFxYkN2Rmx5OWY0c3laTXpBd01FQ1BIajFRWGw2T2lJZ0lTRWhJWU1HQ0JVUzdFU05HNE1tVEowaFBUMmZiSUR0ejVrekV4OGZqM3IxN21EOS9Qa2FOR2dWcGFXbGtaMmNqTnpjWFVWRlJBSUJ0MjdiaHpaczNpSWlJd0t4WnM2Q25wd2NhalliWHIxL2o4K2ZQbURScEVsdHFzSitmSDFKU1Vvais4dkx5RUJNVEEyVmxaWXdkTzVab3QzUG5UcVNrcE1ETHl3dHhjWEZRVTFORFdsb2EzcjkvajVFalI4TFUxSlRyZC8vNTgyZms1dWFTcFhsK1lUcStVTkF2Z214WHhkNFFvaXdRRnhlVG5XcjhGMVQ3Y1BlZnQ1V3VYYnVpb2FFQkh6NThRSEp5TXQ2L2Z3ODVPVG5NblRzWE5qWTJiS3NVRVJFUnhNZkhnOGxrWXVYS2xTM0dRbGprNU9UZ3lKRWpjSGQzaDZxcUtzNmZQOCsybDBSZlh4OVVLaFZYcjE3RjNidDNJU1VsaFg3OStuSDQ0NzI4dlBEMjdWdFlXbHB5dUVRWURBYTh2THlncDZmSHR1SkM0K3JEMzk4Zlk4YU1ZWHY0S1NvcVl0eTRjU2d1THNicjE2K0pCK3oyN2R0NXBoci9hT1RsNVRGbzBDQjgrUEFCS1NrcEtDb3F3dFNwVTJGbFpRVlBUMDlpNWNGaTBLQkIwTkhSd1pjdlg1Q2Ftb3IwOUhRd0dBeE1uejRkRXlaTUlGSjFEUTBOb2F5c2pKS1NFaVFsSlNFek14TlNVbEpZc0dBQkRoNDh5T2FxRkJVVlJVRkJBVkpTVXBDWW1JaXZYNzlpekpneHNMYTJab3N4U1V0TDQ5cTFhNUNUazJON3VhQlFLREF5TW9LQ2dnS0tpNHVSa3BLQ25Kd2NTRWxKWWRteVpZU0JGQlVWeGJScDB5QWhJWUc4dkR3a0ppYmk0OGVQVUZGUmdibTVPVFp2M3N5V2NTWWtKSVRzN0d3a0ppYmk3ZHUzYUdob3dMeDU4M0Rnd0FGMDZkS0ZhQ2NoSVlHcFU2ZWlwcVlHcWFtcGVQdjJMU1FsSmJGOCtYTHMzcjJiNXlybDBxVkxlUG55SmZidDIvZlRGSlc4SGh5S2dvSkNBSGhTVVZyOENBQ1pRZEFDRkFIYWtBQlE3VDkwRkVTRUxrdExTNm1lT1dHUGNZYWpPM3BLZkdFd0dFU2wzNWlZR0lpSWlHRDU4dVV3TnpmbldlVHgvdjM3Y0hCd3dKY3ZYeUF0TFkwSkV5WmcxS2hSR0RkdUhENTgrSUFWSzFhZ2YvLys4UGYzNTdpV3RWTFpzbVVMVnE5ZWpRc1hMcUM2dWhwaVltSklURXpFOCtmUGNmcjBhUmdhR3Y0SGQvL25zSFhyVnJ4OSt4WjM3dHhwbHdTS2pxS21wZ2JUcDArSGxwWVdUcDQ4MmRIVElUQlpzUVlKTDE2QkNlYngzTFRYZXdFd0JManNqNFYwZi8zR2hJV0Z3ZHJhR2hRS0JjYkd4dGl3WVFOZlhSWmpZMk9NR1RNR2dZR0JDQXdNUkVoSUNNckt5akJwMGlTOGVmTUdkRG9kMjdkdjUzb3RoVUpCMTY1ZGlheWk1T1JrUkVkSEF3REV4TVJnYkd6TU0yaE0wbmJXcmwwTE16TXpCQVlHOG5Rci9RcTR1cnFpcnE0TzI3WnQ2K2lwa0pEOGVGVDdEeDJsT25CNHpsQzlNY3pJNkZqbXI4S05HemVZZVhsNWJicTJvYUdCbVpLU3dxUlNxY1N4NU9Ua1Z2ZERwOU9aRFEwTmJab0RpV0NjT25XS3FhK3Z6OHpOemUzb3FiU0oyTmhZcHJhMk52UFdyVnNkUFJVT0ZwbWFNZnRxRG1lcWFnNDdSb1lNK0VPdVZINXpXTVVqMndLRlF1R29sZFdXOHVvL2c4Ykg3ODdtelp1SlFQelBxQkxLRHcwTkRZU0doZ3EwMFpYazU0WTBLaVFrdndHaW9xSS9oWXh3VytGV0pvYmsxMFJJZ0RZa0pDUWtKQ1FDUVJvVkVoSVNFcEoyZ3pRcWZ6QjBPaDAxTlRVYzVkVmJRL082VXlTL0o2V2xwWEJ6YzhQcjE2ODdaUHlVbEJTNHVia0pKTmhHMHJHUVJ1VVA1czZkT3pBME5CU29wQW8zU2t0TE1XZk9IT3pjdWJQTmMyaG9hSUN2cnkreDYzdjY5T25ZdDI4ZlIrbDlrbzZsckt3TTd1N3VIV3BVM04zZFNhUHlDMEFHNm45aWpodzVndURnWU15ZVBSc0hEaHo0WWVNMDErZ1FCQ2FUQ1JzYkczejkraFhLeXNvY29sd3M1T1RrV3R6c2VQandZWVNGaFVGSlNRa1RKMDVFY1hFeDd0MjdoNmRQbitMeU9iSjlOd0FBSUFCSlJFRlU1Y3Z0S3J6MXU1S1dsb1pWcTFiQjNOd2NabVptS0MwdDVkQlJvVkFvNk5hdEcwYU1HSUYxNjlZUlplcGJZdnYyN1lpTGk4TzllL2NFbWtkSlNRbW1UWnNHSnBNSlIwZEhqQjgvWHFCcnJsMjdocWRQbitMang0K2cwV2lRbFpWRm56NTlNSFBtVE15Y09aUHJkZjcrL25CeWNvS0hod2VHRHg4dTBQeEkvaHRJby9LVGtwdWJpNUNRa08vcWc4Rmc0UGJ0Mnp6UEp5VWxBVTJLVS9KaTVzeVpISWJIeGNVRnNiR3hrSkNRNEtyRndtUXlVVnRiaXlGRGh2QTBLbS9ldkVGWVdCalUxZFhoN2UxTmJKcDBkSFJFUUVBQWdvT0RzV0hEQm9IdjkwK2t0cllXKy9mdmg0YUdCbGF1WE1sMnJuUG56a1M1bk9ycWFtUmxaZUhldlh1SWlvcUNsNWNYaHlKa1UwcEtTaEFURTRQSmt5ZERWbFlXeGNYRmZPY1NGaFpHYUtEY3VuV0xyMUc1ZnYwNkhCMGRVVmRYQnhFUkVmVHQyeGRpWW1Jb0xpN0d5NWN2d1dReWVScVZwVXVYSWpJeUVnY09ITUNWSzFjRTBzZ2grVzhnamNwUHl1blRwNys3RHdhRDBhSnVPeXVXRWhnWXlGYWV2RG5UcDA5bjIyc1NHQmdJYjI5dnJGcTFDbHUzYnVWb1gxZFhoeDA3ZHVEVnExZll1SEVqejM1WmJyY0ZDeGF3UFJSWVlsZ3NNU2NTM2dRR0JpSW5Kd2MrUGo0Yys0RjY5dXdKSnljbjRuTk5UUTMrL2ZkZlJFVkZ3ZG5aR1dmUG51WFo3ODJiTjlIUTBJRDU4K2NMUEpld3NEREl5c3BDU1VrSnNiR3hxS2lvNENsTDdldnJDeWNuSjNUcTFBazdkKzdFbkRsejJDUU9QbjM2aEpTVUZKNWpDUWtKd2NyS0NrdVdMSUcvdnovV3IxOHY4RHhKZml5a1Vma0plZno0TVdKaVlyQjQ4V0pjdVhLbHpmMklpWWtSc3I0MEdvMmpMbFJRVUJCc2JXMXg4dVJKb3V3OGk2cXFLcTZGS2dNQ0F1RG82QWd0TFMzbzYrdmp4WXNYSEczOC9mMFJGeGVIVFpzMlFWaFltSzNONE1HRGlZZEhlWGs1MFBqd2F3cExzRXBaV2JuTjkvNG5RS2ZUY2ZueVpRd2RPbFNnVGFtU2twS3d0TFJFVkZRVWtwT1RlYlpqTUJnSURnNUd2Mzc5T0FxRDhpSTVPUmtmUG56QXJGbXowTDE3ZDZTbnArUHUzYnRZc21RSlI5dlUxRlNjT1hNR0VoSVM4UER3NENyVzFhdFhMNzRiSVFjTUdBQTlQVDFjdTNZTksxZXViRkhsa3VTL2d6UXFQeGxWVlZVNGR1d1loZzhmanVuVHAzK1hVV0Z4Ly81OUhEOStIR2ZQbnVYNkQ5eDhsWExseWhWNGVYbkIyZG1aY0pIUTZYUWNQMzRjTjI3Y0FBQWtKaWJDM055OHhYRmRYRnc0amwyOWVwV29zc3R5bFRSOXc2NnVyb2EzdHpja0pDUXdaODRjZ2U2dnZhV0VLeW9xY09QR0RUeCsvQmlmUG4wQ2pVYkRnQUVEc0c3ZE9xNUtoa1ZGUmZEeDhjR1RKMDlRVWxJQ0tTa3BEQm8wQ0FjT0hHRFRUWG55NUFrdVg3Nk0xTlJVVkZkWFExNWVIZ1lHQmxpN2RpMUg3SWhLcGVMU3BVdDQ4T0FCQ2dzTElTRWhBUTBORFZoYld4TjlQbnYyREVWRlJTMnVCcHZEMG1kaDZhWndJelkyRmlVbEpSenV0SmE0ZGVzV0FHRHk1TWxRVWxLQ2w1Y1hidDI2eGRXb2VIaDRnTWxrWXZQbXpUelZId1Zsd1lJRnNMS3lRbFJVRkl5TmpiK3JMNUwyZ1RRcVB4bW5UNTlHV1ZrWnpwNDlpL3I2K25icFUxdGJHK0xpNHRpd1lRTmNYVjA1L3BHYkdwWExseS9qeElrVEdEeDRNTnVEcnFhbUJqazVPZGk0Y1NQQ3c4T2hwS1NFUFh2MnNQWHo4dVZMSERwMENDZE9uT0R3MXo5NThvUVEzdUlHZzhIQXpaczM0ZWZuaDRxS0NwdzZkVXJnWGRidEtTVU1BT2ZPblVOSVNBaDBkSFF3YmRvMGxKZVg0OUdqUjdDMHRJUzN0emVieGt0S1NncTJidDBLS3BVS1RVMU42T25wb2F5c0RDOWZ2c1RuejU4SkEzRCsvSGw0ZW5xaVU2ZE8wTmZYaDdTME5OTFQweEVVRklUSGp4L0QwOU9UQ0o3VGFEU3NYcjBhT1RrNTBOUFRnNzYrUGtwTFMvSHMyVE44K2ZLRjZKT2xVTmthUFIzV3lyVWxCY3pyMTY5RFhGd2MwNmRQRjZqUDJ0cGEzTDkvSDEyN2RvV3VyaTZFaFlXaG9hR0JqSXdNWkdabVFsMWRuYTN0czJmUElDSWlncmx6NXdvOGIxN282dXFDUXFFZ0lTR0JOQ28vQ2FSUitZbDQvUGd4Z29PRFlXcHFDblYxZFVMTCszdVJsNWZIdVhQbnNIcjFhbXpjdUJFK1BqNVFWVlVsVmdvc28rTHU3ZzQzTnplTUhqMGE5dmIyYkcvMTB0TFNjSGQzQjRWQ1FYaDRPQ1FrSkRqY1ZybTV1Y1I0emMveDB4dXZxYW5CMGFOSElTUWtCRE16TTU1Njc5d1lQbng0aTdFakZzM3JtUEZDVzFzYnExYXRZbk8vaElhRzR2RGh3d2dNRENTTXlyZHYzN0J6NTA1UXFWUllXMXV6UFlRcktpcUk3NVdsZWQrN2QyOTRlSGl3S1ZSZXZIZ1JaODZjd2FGRGgrRGo0d00wR3NtY25CeE1uVG9WUjQ0Y0lkbzJsMlJPVEV4RTc5NjlCVks4ckt5c1JIUjBORTZjT0FGeGNYR2VxOHpDd2tJOGZmb1VNMmZPWk5OSGFZbkhqeCtqcXFvS0ppWW14S3B6NnRTcHlNaklRR2hvS0hiczJFRzB6YzdPUmwxZEhUUTFOUVdTaWVhSHRMUTArdmZ2ajhURXhPL3VpNlI5SUkzS1Q4TG56NTloWTJPRGZ2MzZFZktyN1ltcXFpcE9uejZOZS9mdW9YZnYza0NUUUQzcjRUZDQ4R0FzV2JJRWYvLzlOOWNpa0UwendBb0xDem5TaUxPeXNvQW1EOFdtcEtXbHRUZy9TVWxKMk5uWjRmWHIxL0QzOTRlL3Z6LzI3ZHNuME1wQ1VWR3hYVk9QcDA2ZHluRnMzTGh4UU9ORGtVVllXQmhLUzBzeGZmcDBqcmY2cGdIcWdJQUFBTUNPSFRzNERJQ3BxU2xDUWtLUWtwS0M5Ky9mUTAxTmpWaWhOdCtVMnZ3aFhGaFl5TFlLYUU1bVppYUhEcnkydGpZc0xTM1poTkthRWhRVUJDYVQyYXBDcEN6WDE1UXBVNGhqVTZaTWdaT1RFKzdldlFzTEN3dENsSXUxV1paWEFMOHQ5T2pSQXdrSkNlM1dIOG4zUVJxVm40RDYrbnJzMnJVTE5Cb05SNDhlNVNtZzFWcHljM05SVTFORGZCWVZGY1hNbVRQeDd0MDdvRkZESFkyYTllTGk0cENUazhPMGFkT1FrWkhCMWsrblRwM1F0MjlmdG1NWkdSa2NxNE9HaGdhZ01WRGZQQVdaZFk0WHdzTENNRFkyaHJHeE1aWXZYdzVUVTFNY1BIZ1FhbXBxTGFhKy9paUtpb29RSHgrUGpJd001T2ZuNCtQSGowQ2phNHJGeTVjdkFSNUdxQ25KeWNrUUVoTGlxaVVqSkNRRUhSMGRmUGp3QVJrWkdWQlRVOFBvMGFNaEl5T0QrL2Z2bzdLeUVpdFhyb1Nlbmg3SGQvcjE2OWNXSDg2c2xPS2FtaHFrcEtSQVRFd015NVl0NDJsUTZIUTZRa0pDTUdEQUFJR3JVWmVVbENBK1BoNDlldlJnY3d0Mjc5NGRPam82ZVBIaUJlTGk0Z2lwWWRiZmR2TlYxL2NnS3l1TGI5KytvYTZ1cnQzK2QwamFEbWxVZmdMczdPeVFrcEtDZ3djUHR2am0yVnBzYlczeDZ0VXJ2dTBPSHo3YzRubE5UVTAycFVjYWpRWmpZMlBZMnRxeXRZdUxpOFBXclZ2aDV1Ykc4VkI2K1BBaC92bm5INEhtM2FOSEQ1aVptY0hSMFJGaFlXRjhqVXA3QityUG56OFBiMjl2TUpsTTlPM2JGOHJLeWtTYU04dGxpQ1paYWkxbEtURVlERlJWVmFGNzkrNDhKWFJac2FPcXFpb0FnSXlNREx5OXZYSGl4QWs4ZmZvVThmSHhVRlZWeGQ5Ly8wMGtDdFRYMTRQQllMU285TmcwcFRndkx3L201dWJZdFdzWFhGMWRPVll3QUJBWkdZbXlzckpXcGVleTlxWXdHQXdPOFRiVzd2ZlEwRkRDcUNncEtRR05xOXFHaG9ZV1U5a0ZoYldDKy9idEcybFVmZ0pJbzlMQmxKV1ZFWnNjRHg4K3pQVUJIeElTZ3BDUUVLaXJxN2NxRzh6VzFoYTF0YlZjenpHWlRLeGZ2eDZmUDMrR3BxWW03T3pzZVBiVC9CKzF1cnI2aDh2V3NqTEVTa3BLK0xadHowQTlLLzZobzZNRGUzdDdkTzNhRldoOGkyZTVzVml3VWxoTFMwdDV4b0NFaFlVaExpNk84dkp5TUJnTXJtNUZsbkZxcWxHdnFxb0taMmRudkgvL0hsZXVYRUZJU0Fnc0xDemc2dW9LWFYxZGlJcUtRa0pDUXVEYWF5b3FLckMydHNhR0RSdGdZMk9EYTlldWNmeGViOXk0Z1U2ZE92RmRlVFVsTEN3TWFQdzk4ZnBkeGNURUVIdFdldmJzaVo0OWU2S2dvQURSMGRFQzdicm5SMlZsSlNnVWlzQXhJSklmQzJsVU9oZ0pDUWtzV3JTSTY3bnk4bkk4ZVBBQWZmdjJoYTZ1cmtBQjJhYTAxUDdxMWF2NC9Qa3o5dTdkQ3pzN083eDkrNWJOSjg2THVybzZWRlZWNGRPblR3Z09EbVk3eDRvM1JFVkZFZkVWRnZ4aUtzMWh2ZVd5SHVvdG9hV2xoUk1uVHZCdDExTEdFd3RXUnRXU0pVdll4czdNek9Sb08zRGdRRHg3OWd5eHNiSFExdFp1Y2R6RXhFVEV4OGR6dU1BYUdocUkxV1JUOXhFTE5UVTE3TnUzRDVxYW1yQzF0Y1dkTzNlZ3E2c0xOTHA5S2lvcStONFRDMTFkWFV5Yk5nMTM3dHlCdDdjM1c3V0MvUHg4UEgvK0hQUG16VVBuenAwRjZvKzFOMFZEUTRQRDRMTFl1WE1uSGo5K2pQRHdjSmlZbUFBQUZpMWFoTk9uVDhQQndRSERoZzNqbThUQmo0cUtDa2hMUzdmTHFvZmsreUdOU2dmVHVYTm5ubTZoMU5SVVBIandBRU9IRG1WclUxVlZoYkN3TUl3Wk00WUl1cmVHNk9ob25EeDVFck5temNMOCtmT1JsWlVGR3hzYktDb3E4dDNzOXY3OWV6QVlEQ1FsSlhIc2VHYkZUUUlDQWxvVlUzbjc5aTFHakJoQnZNVlRxVlQ0K2ZrQkFDWk1tTUQzZmhRVUZGcHRjSG5CMnIrUm1abEpqRTJqMFhEcTFDbU90ck5uejRhZm54OHVYYm9FQXdNRGpCZ3hnamhYVUZBQVNVbEp5TXJLd3NURUJJbUppWEJ3Y0lDN3V6dmIzaFV2THkvazV1Wml3b1FKNk5HakI5RG9HbEpRVUNEMmxBQWdOcUkyZGFHcHFha2hLU21KNXdxSUd4WVdGb2lNaklTUGp3K21UcDFLcUVTeTloKzFaZ2M5dHdCOWMyYk5tb1hIangvajFxMWJoRkZadkhneEhqNThpRGR2M21EbHlwWFl2WHMzOVBYMTJmNW1Nakl5a0p5Y2pJVUxGL0tkQnlzV1JmSnpRQnFWWHhBdkx5LzQrdnJpd1lNSDhQTHlFdmc2T3AyT2l4Y3Z3dFhWRmRyYTJzUStFd3NMQzZTbXBtTHo1czNZdFd0WGkvc0hXS21iN3U3dUhHL1diWTJwbkR0M0RvR0JnUmc4ZURDeEE3K2lvZ0t6WnMxcTFSNk05bURpeEludzhmR0J1N3M3TWpJeUlDc3JpL2o0ZUs2QmF4VVZGVmhaV2NIT3pnN201dWJRMGRHQnNySXlpb3FLOE9MRkMvajYra0pXVmhhVEprMUNRa0lDYnR5NGdibHo1OExBd0FBU0VoSklUMC9IKy9mdm9hcXFpbjM3OWhIOXZuejVFbWZPbklHQmdRRjY5T2lCOHZKeVJFUkVRRUpDQWdzV0xDRGFqUmd4QWsrZVBFRjZlanJQNEh0ejVPWGxzWGJ0V3B3NWN3WjJkblp3ZFhWRmZYMDlidDI2aGNHREIyUGd3SUVDOWNQYW00TEdEWSs4TURBd1FOZXVYWkdXbG9hc3JDejA3OThmb3FLaWNISnl3czZkTzVHWW1JaXRXN2RDVmxZV0tpb3FxSyt2UjJGaElTb3FLcUN0cmMzWHFHUm5aNk84dkZ3ZzQwUHkzMEN1RjM5QmhnNGRDa2xKU2E3QlZsN0V4Y1ZoK2ZMbGNIRnh3ZVRKazNIMjdGbkNweTRoSVlHelo4OWkwS0JCT0hMa0NOYXNXWVA0K0hpdS9keThlUk15TWpJQ3VaS2FRcWZUQVM2Nzk5SG9EdW5kdXpkZXZIaUJxS2dvS0NvcVl1L2V2VCswTWpNdk5EUTBjT3JVS1docWFoS3VMV05qWTFoYlczTnR2MkRCQXJpNXVjSEF3QUFaR1JtNGMrY09Qbjc4Q0JNVEU3WUEvdDY5ZTJGall3TU5EUTNFeGNYaC92MzdZREFZV0x0MkxTNWV2TWptQWhvK2ZEaDBkWFdSbEpTRWE5ZXVJVEV4RVgvOTlSZjgvZjNaa2haWWhUb2pJeU5iZFk5TGx5NkZpb29LRWhJU2NPZk9IVHg4K0JBVkZSV3RXcVZFUmthaXFxb0sydHJhTGFaemk0aUlFSEVzMXNvR2phNDdEdzhQMk5uWndkRFFFTUxDd2toTlRVVmhZU0hrNWVXeGFORWl0djB0TGMwRGpmWGlTRWgrS1ZUN0R4MmxPbkI0emxDOU1jekk2RmptcjBCMWRUVXpKQ1NFdVdUSkVxYTJ0amJUeU1pSUdSWVd4ck45ZlgwOTA4WEZoVGx5NUVpbXRyWTJjOWFzV1V3bkp5ZG1mSHc4azhsa01nTURBNW5hMnRyTVU2ZE9jYjMreVpNblRHMXRiV1p5Y2pLenFxcUs2ZWpveUhSMmRtYWVQMytlT1hmdVhPYUlFU09ZVkNxVmFHOXZiOC9VMXRabVBudjI3QWZjL1ovQmxpMWJtQk1tVEdCKysvYXR6WDJzV2JPR09YYnMyQmI3U0U5UFoycHJhek12WHJ6WTVuRytoMHVYTGpHMXRiV1piOSsrSlk3VjFkVXhqWTJObVd2V3JQbWhZeTh5TldQMjFSek9WTlVjZGd5QVlIN0dQeGpTL2ZVYlkyZG5oenQzN2tCQ1FnS3JWcTNDeXBVcjJmejB6UkVSRWNIR2pSc3haODRjK1BuNTRmYnQyN2g0OFNKa1pHU2dwNmVIeE1SRXlNbkpZZlhxMVZ5dkZ4VVZSZGV1WFNFaUlnSkpTVW1FaElRUWFiSlNVbExZdG0wYjF5S1ZKRzFuN2RxMU1ETXpRMkJnSUV4TlRWdDlmVTVPRGhJVEU3Rm8wYUlmbnRIWDN0eThlUk9scGFWOFUrSkovbHRJby9JYnMyL2ZQZ3dlUEJqVHBrMXIwWmcwcDBlUEhyQ3lzc0xmZi8rTjVPUmt3czEyNE1BQjVPWGxzYVcrTmtWWFZ4Y1BIandnUGtkRlJZSEpaS0tob1VIZ1FESko2eGcyYkJoTVRVMXgvdng1akIwN2xnaThDMHBsWlNYV3IxOHZjSjJ2bjRXQ2dnS2NPWE9HVUF3bCtYa2dqY3B2aklTRUJCWXZYdHptNjBWRlJkbmlOdUxpNHEzZW5FbWhVRWlEOG9QWnZIa3pwS1dsa1oyZDNXcWpNbno0OEY5U09mSDkrL2RZc1dKRm0xWm5KRDhXMHFpUWtQemlpSXFLd3N6TXJLT244WjlpYUdqWW9rdzFTY2RCR2hXU0R1T2ZmLzRSdUhRTFNjZWlvYUZCMURyckNKWXVYWXFsUzVkMjJQZ2tna09tRkpPUWtKQ1F0QnVrVVNFaElTRWhhVGRJbzBMUzRWQ3AxTzlXdVJTMHNDSUpDY21QaFl5cGtIQ2x0TFFVY1hGeDM5V0h1cm82WHczeW9xSWltSmlZd016TXJGV2E2RTBwTFMzRndvVUxvYU9qSTFCaHlWK1p4TVJFWExod0FTa3BLYWl0clVYZnZuMnhhTkVpeko0OXU2T254a0ZsWlNYT256K1B5TWhJVkZaV29rZVBIakF5TW9LWm1abEFFZ1Frdnlha1Vma04rUGp4STgrSFNuTXRGRUY1Ly80OURoOCtESEZ4Y1k3aWtJSkFvOUd3Y3VWS3ZrWkZTVWtKUTRZTWdhZW5KNlpQbnk2d0xqMExKcE1KR3hzYmZQMzZGY3JLeWh4cWxDems1T1IrK1d5aE8zZnU0TUNCQXhBWEY4ZllzV05Cb1ZBUUd4c0xhMnRyNU9Ua3dOTFM4b2VPWDFoWUNBOFBEOFRGeGFHOHZCelMwdElZT1hJa3pNM05vYXlzek5hMnBxWUdhOWV1UlhaMk5qUTBOS0NycTR2VTFGUmN1SEFCTDE2OGdMZTNOMWxWK0RlRk5DcS9BYXp5NTJwcWFoejdGTnBTeGJncHZyNitoTFpKYXhDa2pENExDd3NMTEZteUJHZlBubTMxN21nWEZ4ZkV4c1pDUWtJQzE2NWQ0empQWkRKUlcxdUxJVU9HL05KR3BhaW9DRFkyTnBDV2xvYTN0emRVVlZXSjQ2dFdyWUtmbng4bVQ1N00xNGkzbGZ6OGZKaWFtdUxidDIvUTFkV0ZuSndjM3IxN2g3dDM3eUk2T2hyZTN0NXNmeWVCZ1lISXpzN0dyRm16Y09EQUFWQW9GTkRwZEt4YXRRb3BLU2w0K2ZJbFVjS2Y1UGVDTkNxL0FheDR3c0tGQzM5WXRkYjA5SFNzV2JPbXhUWkxseTdGNXMyYitmWlZVVkZCNklLb3E2dERYVjBkVTZaTXdlM2J0N0ZzMlRJTUdEQkFvRGtGQmdiQzI5c2JxMWF0d3RhdFd6bk8xOVhWWWNlT0hYajE2aFUyYnR3b1VKOC9LNWN1WFVKZFhSMTI3dHhKR0JRMHJ2Ull3bHRCUVVGczFZN2JrNEtDQWd3ZE9oVDc5KzluSzkxLy92eDVlSHA2d3RuWkdhZFBueWFPUDMzNkZBQ3djdVZLWXFVcklpSUNmWDE5cEtXbG9iQ3c4SWZNazZUaklZM0tid0JycGZLOVlrY3QwZERRQUJxTkJtZG5aNjcxdSt6czdGQlhWeWRRWDZXbHBYQjBkTVNlUFh1SUhmcG1abWE0ZS9jdXpwdzVBMmRuWjc1OUJBUUV3TkhSRVZwYVd0RFgxOGVMRnk4NDJ2ajcreU11TGc2Yk5tMGlTdXF6R0R4NE1DRkQreXNRR1JrSkVSRVJyaXRBSXlNajJOalk0Tm16Wno5cy9JRURCK0xVcVZNYzFSSFdyVnVIaXhjdjR2WHIxMnpIeTh2TGdjYVNQMDFocVZ3MmQ1ZVIvRDZRUnVVM2dHVlVCRkZKN0NnYUdocncvUGx6bmlKZy9mcjF3NnhaczlDblR4OHdtVXhRS0JSY3VYSUZVVkZSY0hGeElkNTI2WFE2amg4L1RvaEtKU1ltd3R6Y3ZNV3hYVnhjT0k1ZHZYcVZ6VjFqYTJ1TG9LQWdyRml4QWhZV0ZtQXdHRGg3OWl6dTNyMExLcFdLZnYzNllmWHExWmc0Y2FKQTk4dGdNRkJRVU1DM25aU1VGTitYZ2E5ZnY2S2dvQUNhbXBwY1ZSbWxwYVhSbzBjUEZCUVVvTGEybHBBNWJrOTQxWHNURVJHQmhJUUVoelF4UzVTdHFSRjYvLzQ5N3QyN0IwMU56Vit5TkF5SllKQkc1VGVBWlZRQ0FnSnc5KzVkU0V0TFk4aVFJUmd6Wmd5YlVtQjdzSFBuVHE3SGEydHJXL1NSWjJWbEVTSmdUUlVTbTNMdzRFR09QcDgvZjQ3SXlFaENoYkdtcGdZNU9Ubll1SEVqd3NQRG9hU2tSSWlOc1hqNThpVU9IVHFFRXlkT3NPbVBBTUNUSjA5Z2IyL1BkaXdtSmdaQlFVSFExdGJHdG0zYkFBQWhJU0h3OC9PRHVybzY5UFQwRUJNVEF5c3JLeHcrZkJnelpzeG84VHRDNDV2Nm5EbHorTGFiUFhzMlg5MllUNTgrQVZ6ZStwdlN2WHQzRkJZV29xeXNERDE3OXVRN2JudngvdjE3VUtuVUZtTTVYNzU4d1kwYk4rRG41NGRldlhyQjBkR3hUY2tmSkw4R3BGSDVEV0FabGNlUEg3TWRWMVZWaGFPakk1c1B2cTMwNmRNSExpNHUwTkhSNFdxbzB0TFNXdFEyVDBwS0FocjE1QVZsNGNLRjhQSHhnWnViRzhhUEh3OEtoUUpwYVdtNHU3dURRcUVnUER3Y0VoSVNIQS9SM054Y29GSGxzUGs1YnFzQ2IyOXZBSUNscFNYeHNHTXBYTHE2dWtKV1ZoWjVlWGxZc21RSkhCd2NNR0hDQkw0Njd0TFMwamgyN0JqZmUyd3E1TVVMbG54QVJFUUVYMkcyYjkrKzhlMnZ2YURUNlhCMGRBVDR5QkMvZnYwYXJxNnVrSkdSZ2FtcEtTbC84SnRER3BYZmdHM2J0bUhIamgwUUV4TkRaV1VsM3IxN0IzZDNkeVFsSmNIQ3dnTFhyMThudE5mYnlyNTkrNUNRa01DMzNaTW5UN2dlVDB4TWhKU1VGTlRWMVpHZG5TM1FtSktTa2xpeVpBbmMzTnpZVml0TjMzSUxDd3M1MG9penNyS0F4aFZJVGs0TzI3bTB0RFMyejVXVmxVaEpTVUd2WHIzWUpIbXJxNnVCUm9WQ05Fb0hHeHNiSXpRMEZGRlJVWVNhSVMvRXhNVHcxMTkvQ1hTZi9HQXltVURqdmg5ZUdXeDM3dHhCVVZFUjM0clFKU1VscUsydFpUc21LaW9LSlNXbFZzMnBxcW9LZS9mdVJYeDhQS1pNbWRMaXZXcHBhV0gvL3YxNCt2UXBySzJ0NGVucENRY0hCNEdsaTBsK0xVaWo4aHZRcFVzWDRtYzVPVG1NSERrU1dscGFXTEZpQlRJek14RWJHMHM4a05zS2pVYkQyTEZqc1dqUklxQng1VkZTVWdKalkyTUFRSEp5TXM2Y09jUHorbGV2WG1IWXNHR3QzcHV3ZVBGaVhMeDRFVDQrUGx6dklTTWpnMk5Gd1BMbisvdjdjN2haV09kWTVPZm5nOGxrQ3BSeHBxdXJpOURRVUtTbHBmRTFLdTBKSzZGQVJVV0ZaM2JkMDZkUFVWUlV4SGNWc0h2M2JvNmdlcDgrZlJBVUZDVHdmTjYrZll2ZHUzZWpvS0FBaXhZdDR1a1NaU0VySzRzNWMrWmd6cHc1aUkyTmhZV0ZCU3d0TFhIejVzMWZUaGlNaEQra1VmbE5FUk1UZzdHeE1USXpNNUdWbGZYZFJnVUFGQlFVQ1BkVmVIZzRjbkp5aU04c0Z3MDMwdFBUVVZwYTJpYnRDMmxwYVV5ZE9oWEJ3Y0Y0K2ZJbG0vdUhScVBCMk5nWXRyYTJiTmZFeGNWaDY5YXRjSE56dzVBaFE5ak9QWHo0a0sweWNrMU5EUUR3ZFdlaHlhcUZTcVh5YmR1ZWdYcFdMS1dsTk56Q3drSklTRWlnVzdkdUxmYTFhZE1td2wzS1FwQjdaeEVVRklSang0NmhjK2ZPY0hCd2dKR1JrY0RYb2xGTGZ0eTRjWWlLaWtKOGZEekdqUnZYcXV0SmZuNUlvL0lid3lxRjhTT0NvdW5wNlJBWEZ3ZU5SdVA3dGhrVkZRVTBQbERhZ29tSkNZS0RnK0hqNDhObVZLcXJxNy83VFpkbEtBVFpOMUZVVkFRMFd4bnlvajBEOWZMeTh1amF0U3V5c3JLNFpuY1ZGaGFpb3FJQ3c0WU40L3U3NXBVa0lRaVhMbDNDeVpNbm9hV2xCVHM3TzdiOUtxMmhmLy8raUlxS1FuRnhjWnZuUXZMelFocVYzeGpXdmd3MU5iWHY3a3RaV1JrS0Nnb0FnQWNQSGlBbEpRVmR1blRCM0xsenNYSGpSdlR2MzU5d2hUVW5NaklTdlhyMWFuWENnSXVMQzdFVGZzMmFOV3lycmJxNk9sUlZWZUhUcDA4SURnNW11NDRWczRtS2lpTGlLeXlheDFUNjllc0hLU2twdkhuekJzWEZ4VkJVVk9RNW4wZVBIZ0dOYW9uOGtKYVdGcWdPbWFDWld1UEdqVU53Y0RBaUlpSXdkZXBVdG5OMzc5NEZHdmVyL0NqUzB0Snc2dFFwNk9ycTR1elpzOThWby92OCtUTUE4RjFWa2Z5YWtFYmxOeUE2T2hvR0JnWnNXVm1CZ1lGNC9QZ3hGQlFVWUdCZ1FCeVBqNDlIV1ZsWnEyTUNlL2Z1eFpzM2IzRDQ4R0dFaFlWaHhvd1oyTE5uRHk1ZXZJaGp4NDVCUlVVRnUzZnY1cmlPeVdSQ1QwK3ZUUVVFYjkyNmhXZlBuc0hRMEJDYk5tMWlPL2YrL1hzd0dBd2tKU1VoSlNXRjdSd3JiaElRRU1BM3BpSWlJb0xGaXhmRDA5TVR0cmEyT0hic0dOZE5rWUdCZ1hqMjdCbVVsWlVGY3RtSWlZbTFpOHVSeGZMbHl4RVNFZ0luSnljTUh6NmNjSWxsWldYaHdvVUxrSldWeGR5NWM5dHR2T1pjdTNZTlRDWVQ2OWV2YjVWQlNVbEpZY3Y0eThyS3d2Mzc5eUVwS1VtV2FmbE5JWTNLYjhEcDA2ZGhZMk1EYlcxdGlJaUlJQ01qQXprNU9aQ1Nrb0s5dlQzaExxbXVyc2JXclZ2QllEQWdMeThQUFQwOXZuMHptVXdpeTZlaW9nTHE2dW80ZlBnd1laVE16YzB4ZCs1Y09EZzR3TXpNREV1WExzV09IVHVJNnlrVUN2NysrMitlZmZPaXRyWVduejkvNWpsSFZzcXZ1N3M3aGc0ZHluYXVOVEVWQUZpN2RpMVNVbEx3NU1rVHpKdzVFeU5HakVCR1JnYlF1SGNtSXlNRG1abVprSk9UZzRPRFE3dnYvUkVFVlZWVldGcGE0dVRKazFpMGFCRkdqeDROQm9PQkowK2VnTUZnd01IQm9WV3hrZGJ5N3QwN29ESDltbGVCMG9VTEYwSmZYNS90Mk5xMWE5Ry9mMytvcTZ1RFNxWGkyYk5ub05QcE9IVG9FS1NscFgvWWZFazZEdEtvL0FiTW5Ea1RZV0ZoaUk2T1JrTkRBK1RsNVRGdjNqeXNXcldLYlI5RXAwNmRNR1RJRUJRV0ZuSVVudVFGaFVLQmtaRVJoZzhmRGgwZEhhNnVOQVVGQlRnNE9DQTZPbHFnMGllc0RLWDgvSHllYlJJVEU4RmtNakZvMENDdTUyL2V2QWtaR1JtZTUzbEJwOU1CZ0MwTFRWUlVGR2ZPbk1IMTY5Y1JGaGFHbUpnWTBHZzBvTkcxcEtDZ2dFV0xGc0hNekt6TmNZVDJZTm15WmVqWnN5Y3VYcnlJbUpnWWlJaUlRRTlQRCtibTVqK3NrQ1FMVmlJR3E2WVhONXF1aUZsczNMZ1JEeDgreE9QSGp5RWtKQVJ0YlcyWW1abVJxNVRmR05Lby9BYXNYcjBhcTFldjV0dE9TRWdJWGw1ZXJlNjdMU1hLVzhvR1UxQlFnSktTRXE1ZXZRb3FsY3FSL1VTbFV2SHc0VU9JaTR0ekxZdHkvZnAxdkgvL0hxYW1wbnhYRGRYVjFYQnpjNE80dURpRWhZVngvLzU5Q0FrSkVmRWhGaXczMk9MRml3RUEyN2R2UjFSVUZKNC9mOTdLTy8reFRKZ3dvVjNkYW9JU0VoTFNwdXRXclZxRnRXdlh0dnQ4U0g1ZVNLTkMwaUttcHFadGVqdDNjbkxpZVU1SVNBakhqeCtIbzZNakhqOSt6S0g2S0NZbUJsVlZWV3phdEltcnZrcGlZaUxrNU9SNEdsSlJVVkYwN2RvVklpSWlrSlNVUkVoSUNHSGtwS1Nrc0czYk5uSlhOd25KRDRJMEtpUmNHVGx5SkY2K2ZObm02L2tGalFjUEhreVVSMmt0Qnc0Y1FGNWVIczhpaDdxNnVuanc0QUh4T1NvcUNrd21FdzBORFh4M25KT1FrSHdmcFBRYXlTK0h1TGc0VVRKZlVDZ1VDbWxRU0VqK0EwaWpRa0pDUWtMU2JwRHVMeElTTHB3OGViS2pwL0JMRXhnWTJORlRJT2tneUpVS0NRa0pDVW03UVJvVmtqK1N3c0pDcEtlbmQvUTBTRWgrTzBqM0YwbTd3bVRhSEw3bUFBQWdBRWxFUVZReWNldldyZS9xUTA1T0RvYUdocUJTcVZ3M1NNckl5SENJVzlGb05GUlZWYUd5c2hLbHBhVW9LU2xCUVVFQmNuTnpNV0hDQkk2NlpCNGVIZ2dQRCtlcC85S1V2THc4bEplWFk5aXdZZDkxWHlRa2Z3S2tVU0ZCVFUwTmZIeDg4T2pSSXhRVUZFQk1UQXo5K3ZXRHZiMTlpd1VXdWNGZ01IRDQ4R0dJaUlpMHFaeEpmWDA5TkRVMVlXaG9pQmN2WG5EVjZwZzZkU3FPSERtQzJiTm5vN1MwRkhWMWRSdzF2ZEJZMUZGRlJRVjVlWG10bmdjYURXUmdZQ0Njbkp6UXBVc1hoSVNFL0JEOWQzNlVscFppOHVUSmJNY29GQXE2ZGV1R0VTTkdZTjI2ZGUyaTdrbEMwaDZRUnVVUHA2aW9DT2JtNXZqNDhTUFUxZFV4WmNvVWZQdjJEU2twS2Fpb3FHaTFVV0d4ZmZ0Mm1KaVl0UHE2Zi8vOWwxaWRqQjQ5R3VIaDRSejlzcUJTcVpnOGVUSU1EUTJSa0pDQTI3ZHZ3OS9mSDNKeWNsaThlREhtejU4dlVLVUJicVNtcHNMQndRSEp5Y25RMU5TRXRiVjFoeGlVcG5UdTNKa296bGhkWFkyc3JDemN1M2NQVVZGUjhQTHlnb2FHUm9mT2o0UUVwRkg1czZIVDZiQzB0TVNuVDU5dzRNQUJ6SjQ5bXpqSFpETEJZRERhWlp4Smt5WVJZbGpjME5UVWhLZW5KOGR4TVRFeGpoMzF6VmMvZ3dZTndvUUpFMUJXVmdaaFlXRW9LeXNEQUlTRmhWc3NXTW1MN094c2VIdDc0KzdkdStqY3VUTXNMUzJ4Wk1tU0Rpa2kyWnllUFh1eVZTcW9xYW5Cdi8vK2k2aW9LRGc3TytQczJiTWRPajhTRXBCRzVjOG1PRGdZbVptWldMTm1EWnRCUWFON3BiMGVwRFUxTlZpelpnM1hJb0xCd2NGRUJkejJwRFZHaGNGZzRObXpad2dLQ2tKa1pDUkVSRVF3Zi81OGJOaXdBVjI3ZG0zM3ViVVhrcEtTc0xTMFJGUlVGSktUa3p0Nk9pUWtBR2xVL215Q2c0TWhKaWFHRlN0V2RQUlVlUEw4K1hPVWw1Y1RueXNxS2dRU3RoSVhGOGUzYjk4RUdtUFhybDJJaW9xQ3BLUWtURXhNc0hMbHlqYTcvVmdVRlJWeDFEUnJqcWlvS0pTVWxMNXJIRmI1ZUc0YUoxVlZWVGh6NWd3c0xDdzR5dUpYVlZYQjJka1pGaFlXSEpXbGMzTnpzWExsU29pSmljSEh4d2U5ZXZYQ216ZHZjT0xFQ1dSbVpxSlRwMDRZUDM0OHRtelpRaWhua3BDd0lJM0tIMHBsWlNVeU1qS2dxNnVMenAwN0l5NHVEcTlmdndhRlFvR1dsaFpHamh6WnJ1TjVlSGh3clpCTXA5TmJMTGxpWjJlSGdvSUNZdFZVVzFzclVMbjd6cDA3dCtoeWE4cnExYXRoYUdpSUtWT21DRlM2WHhBMmJkcUVEeDgrdE5pbWQrL2ViYTcreTRLVnZjYnRPOG5PemtaWVdCaXlzckp3N3R3NTR0NnFxNnV4ZWZObVpHVmxZZWJNbVJnOGVERGJkZi8rK3krcXFxcmc2dXFLWHIxNmdjRmd3TXJLQ21WbFpUQXlNa0pKU1FtQ2c0T1JuSndNWDEvZjc1WjBKdm05SUkzS0gwcG1aaWJRS0JPOGUvZHVQSHo0a08zOHVISGpjUHo0OFhaeGdUazVPYUZmdjM1Y1hVa2ZQMzVFUlVVRnoydUxpNHV4ZCs5ZXdqMFhHUmtwa0JpVmxKUVVxRlFxMjdHZ29DQmk5WkNkblEwNm5ZNnJWNjhTNTBORFF3VzZIMjF0YmI2MXgzYnQyb1hxNnVvVzI3UkZEWk5GWldVbG9xT2pjZUxFQ1lpTGk4UGMzSnlqemRDaFEzSHk1RW44L2ZmZjJMWnRHODZlUFl1R2hnWnMzYm9WbVptWmNISnk0akFvejU0OVExcGFHa2FQSGsyNEt3c0xDMUZjWEl4Rml4WVJBbWMyTmphNGVmTW0vUHo4c0c3ZHVqYmZCOG52QjJsVS9sQllEL0tvcUNnb0tpckMxOWNYZmZ2MnhidDM3M0RreUJFaW80amJ3Nm8xWEx4NEVlN3U3bnpiT1RzN3M4bk9Ba0I1ZVRscWEyc0o2VndBR0Q5K3ZFRGpkdTNhRlFVRkJXekhuSnljT0hSZWpoOC9MbEIvVGJHeXN1SnJWSm9ySUxZSG1abVowTkhSWVR1bXJhME5TMHRMRHVQQVl0U29VWVJoc2JTMEJKMU9SMXBhR2s2ZlBzMDF4aFViR3dzQW1ESmxDbkdNWlJ5YnVycldyRm1EbXpkdklpd3NqRFFxSkd5UVJ1VVBwYTZ1RG1oMEp6azVPUkdyaU9IRGgrUFlzV05ZdEdnUmdvS0N2dHVvMU5mWFExRlJFZnYzN3djYTMzb2ZQMzZNeFlzWFEwaElDTFcxdGRpOGVUUFhUTE9pb2lLZ01WNVFYRnhNSEplVGs0T1ltRmlMNDNidjNoMUpTVWxzeDI3ZnZrMEU3NDhmUDQ2SWlBamN1M2VQT0I4ZUhnNDdPenZZMk5qQTBOQ1FaOThkNWU1aHBSVFgxTlFnSlNVRlltSmlXTFpzR1UrRHdrSmZYeCsydHJhd3NySUNHdXVhOFhKdnNseDIvSXhtejU0OTBidDNiM3o4K0JGVlZWV2tQZzBKQVdsVS9sQlkvdlZodzRaeHVLWFUxTlNncEtTRW9xSWlmUDM2OWJ1MXhDVWxKWWxWU0dscEtTSWpJM0g4K0hGUUtKUVc0eDRzbzlKY09kRFQweE5hV2xxb3I2L242WjdyMWFzWFBuMzZCRHFkVHJScCt1QmpCYmE3ZE9sQ0hKczFheFk4UFQzaDV1YUd2Lzc2aTYvaGFva2ZFYWh2bWxLY2w1Y0hjM056N05xMUM2NnVyaHdybUtiVTF0WWlLQ2dJSWlJaVlES1p1SDc5T2d3TURMZ0c5MW0vRDBGY2pMS3lzdmo0OFNPb1ZDcHBWRWdJU0tQeWg5SzdkMitnTVoyV0d5eC9mMXYyZXJSRVJrWUdwS1NrVUZwYXlsZFJVbHRiR3dFQkFjVG5kKy9lNGRDaFE4VGN2bjM3eGpNdW9hcXFDanFkanJ5OFBQVHIxMCtndVltSmljSEN3Z0wvL3ZzdlhGeGNZR2xwMmFwN2E4cVBEdFNycUtqQTJ0b2FHelpzZ0kyTkRhNWR1OGJWQ05iVjFXSEhqaDE0OGVJRkhCd2NVRmRYaDcxNzkyTFhybDF3Y0hEZ01Dd3NGMWRoWVNIZkxEdVcwVzlxbUVsSVNLUHloOUszYjEvSXlNZ2dMUzBOTkJxTnphVlRWVldGang4L29tdlhyanpWRlFXbFc3ZHU2Tk9uRDlEb1dybCsvVG9BWU02Y09WaTZkQ21XTGwwS1kyTmpya0Y4R1JrWnR2Ry9mUGtDTkw1RmYvMzZGVXdtaytPTk9qdzhIQThmUHNUaHc0ZEJvVkNRbkp3c3NGRkJZd21ZeU1oSStQbjVvVXVYTGxpelprMmI3bnYzN3QwL05GQ1BSb1hMYWRPbTRjNmRPL0QyOXNhR0RSdll6ck1NeXZQbnoyRnZiNCt4WThjQ2pSbDMrL2Z2eHovLy9NT1JqREY4K0hCRVJrYmkwYU5ITGE1K2twT1RVVnBhQ2pVMU5YS1ZRc0lHYVZUK1VFUkVSREI3OW16NCt2ckMxZFdWZUN0dmFHaUFrNU1UNnVycU1HUEdES0o5Ym00dTR1UGpNWFBtekZZOURPZk9uUXRkWFYyNHU3dmowcVZMVUZKU2dwZVhGNktqbytIczdJemc0R0JzMjdZTmZmdjI1ZHNYSzhqZXBVc1haR2RuQTQxdXJxYkl5TWdnT2pvYVRDWVQvZnIxUTBKQ0F1Yk1tU1B3ZkpsTUpnNGNPSUJQbno3QnhjVUZOQm9ONXVibXJjNkMwOVBUYTFYN3RtSmhZWUhJeUVqNCtQaGc2dFNwaEFFSGdOZXZYK1A1OCtjNGN1UUlqSXlNaU9OVHBrd0JuVTdIa1NOSDhPYk5Hd3dmUHB3NE4zUG1USGg2ZXVMR2pSc3dORFRrbW5CUVZsYUdvMGVQQXNCUHZjZUpwR01namNvZnpKbzFheEFYRndjL1B6KzhldlVLYW1wcVNFMU5SVlpXRmpRME5MQisvWHFpN1lFREIvRDI3VnVVbFpWaDA2Wk5Bdlh2Nit1TDY5ZXY0OU9uVDVDWGw4ZXlaY3V3Y3VWS2lJdUxZOXEwYVRBeU1vSzN0emRzYlcxeDgrWk51TGk0dE5nZmF4T2tsSlFVVWxOVElTSWlRcmp4V0docGFVRklTQWp4OGZFWU9YSWtRa05EVVY5Znp6ViswSlM4dkR6NCsvdERSa1lHbXpkdnhybHo1MkJwYVFsdmIyL0V4TVRnNE1HRDBOVFVGT2krLzB2azVlV3hkdTFhbkRsekJuWjJkbkIxZFNYTzZlcnFJaVFraEd2Y1pzYU1HUmd4WWdUSE9WbFpXUnc5ZWhRN2QrN0VsaTFiTUh6NGNDS21GaFVWaFhmdjN1SDU4K2VvcWFuQi9QbnoyVjQ4U0VoQTZxbjgyVWhKU2NIVDB4T0xGeTlHU1VrSjd0eTVnK3JxYXF4Y3VSS2VucDVzR3dGMWRIVFF1WE5uREIwNlZPRCtSNDRjaVRsejVzRFQweE8zYjkvRyt2WHIyWW95U2toSVlOT21UUWdJQ01DTUdUUDRabFVWRkJTZ1c3ZHVFQllXUmtSRUJJWU9IVXFzSUNvcUtrQ2owYkJ1M1RyVTFkVWhKaVlHWThlT1JWVlZGVWRSU2pTSkZUMTkraFNXbHBhWU4yOGVidHk0UWJqVFpHUms0T2JtaHZuejV5TXpNeE1yVnF6QTl1M2JFUnNieTdVaWNrZXlkT2xTcUtpb0lDRWhBWGZ1M0dFNzExSWlBSzl6bzBlUGhyKy9QNlpPbllyOC9IeGlnMlZHUmdZU0VoSXdjT0JBMk5uWlllL2V2ZTE4SnlTL0E1U09uc0N2Z21yL29hTWdJblJaV2xwSzljd0plNHd6SE4zUlUvb3BvZFBwR0RseUpNVEZ4Zm11RHJoQm85RXdjT0JBWEx4NEVRd0dBeDRlSHVqVXFST3FxNnNSRUJBQUF3TURyRnExQ3FhbXB0aTVjeWVXTEZrQ0FKZzNieDQrZlBnQUl5TWp5TW5KSVRJeUVuZnYzc1dzV2JNZ0lTR0JxMWV2RWdhSVRxZGo4ZUxGeU1uSkFScXpzS1pQbnc1VFUxT3VKZVFURWhKdzZ0UXBaR1JrQUkwNzhMZHMyZktkMzlTdlEwWkdCcFl1WFlyMTY5ZC9kNHI1cjRqSmlqVkllUEVLVERDUDU2YTkzZ3VnZlNxdC9xYVE3aStTSDhLRUNSTXdZc1NJVmw4WEVoSkNyQ0tFaFlVUkZoYUd3c0pDQ0FzTFkvRGd3YkN3c01DdFc3ZlFwVXNYVEo4K25iaHUyN1p0RUJZV2hxR2hJZDYrZlF0UlVWSFUxOWRqMmJKbDhQRHdRSDUrUGhHM29kRm9oRXRzK2ZMbFdMSmtDYnAxNjhaelRycTZ1cmgwNlJKaVltTHc2TkVqamhSbkVoS1MvNE0wS2lUdGlvaUlDRjYrZk5ubTYrZk9uY3YyT1N3c0RBME5EYUJRS0tCUS92L0NldjM2OWREVDAyUGJQOU4wcC8zZ3dZT0pEWUVMRml5QWtaRVJtNnRIU2tvS2pvNk9vRkFvVUZOVEUyaGVGQW9GWThlT0pUS29TRWhJdUVNYUZaS2ZIaUVoSVk3UDJ0cmFBbDBySmliR05YYlF2My8vZHBzZkNRbkovMEVHNmtsSVNFaEkyZzF5cFVKQ1F0SWlHaG9hMytYU0pQbXpJRmNxSkNRa0pDVHRCbWxVZm1OWXRabTRVVnhjM0M0YTlObloyYTNldDVHWW1QamQ0NUtRa1B5Y2tPNnYzeFEvUHo5NGVIamc0c1dMSENWUWFEUWExcTlmRDNsNWVYaDZlaEpaVlUycHFxb0NqVWJqT0M0dUxrNFVFQ3dxS3NLU0pVdXdaTWtTZ1lzdmhvV0Y0ZURCZ3poNzlpd01EQXphZkg5L01nc1hMa1IyZGpiaTR1TFlOcFArREtTbnArUGR1M2ZmMWNlb1VhT2dvS0NBN094c3JuK0QvZnYzWnl1ZTJkRFFnS3FxS256OStoWGw1ZVg0L1BremlvdUxrWmVYaDgrZlArUDQ4ZU1jeVI0a1B3N1NxUHpIQkFRRXdOSFJzY1UyTWpJeWlJaUkrSzV4NXMyYmg2Q2dJRmhhV3NMWDE1ZXRNS083dXpzK2Z2eUluVHQzY2pVb0FHQnZiNCs3ZCs5eUhCODNiaHhPbmp3Sk5BcHcwZWwwakJneEFsbFpXV3p0cEtTa09MS3VDZ29LY09MRUNSZ2FHc0xBd0FEKy92NDRmLzQ4MzN2UjFkWEY2ZE9uQmI1M2tvN2owYU5IOFBiMmJyUG1ESTFHdzltelo2R2dvSUM5ZS9jU0NxVk51WG56Smw2K2ZJbVRKMCtpcnE2T3A4U0FxcW9xRkJVVlVWQlF3RkhPaCtUSFFScVYveGhsWldXMjRuNU5vVktwU0VoSTRDdVFKQWlkTzNlR3ZiMDlqaDA3aHNyS1NzS292SHYzRHY3Ky9saStmSG1MUWxSbzNPK3hlL2R1NHZPcFU2ZUluMHRMUzNIejVrMmdzYWhoYzR5TWpPRGc0RUI4L3ZidEc2eXNyQ0F1TG81RGh3NEJqZVZBV2lwLzcrN3VqdHpjWEs2NzNFbCtYdHI2VXBTZm44OVcvTlBWMVJWME9wMzRuSmlZU1B3OTF0Yldna0tod05yYUdwMDZkY0wrL2Z1eGNPRkNtSmlZSURZMkZ2YjI5cmh4NDBZNzNSRkpheUNOeW4rTW9hRWh6NGY1aVJNbmtKQ1FnSTBiTjdhNWYxTlRVNktDTHd0V0tSTTBsaWhoTUJpNGZ2MDZVWVllQUh4OGZEaU1tYVNrSkFZTkdrUjhicXFiNGVqb2lMcTZPdGpaMmVGLy8vc2ZjWnpCWUdEejVzMXNsVzlaSmRqZnZYdUhjK2ZPRVpvZGZmdjI1Vm1kK01TSkU4ak56Y1hFaVJPeGJkdTJObjRiSkIzTjVjdVg0ZXpzM0dJYkJ3Y0hycTdRcHZMRkFEakU0c1RFeEdCc2JBdzBsdHFSbDVlSHZMdzh4TVRFMmwwSGlFUndTS1B5azFCVVZJVHIxNjlqOU9qUmJBL2sxa0tqMGFDc3JJd0ZDeFlJMUQ0MU5SVWhJU0d0Q3JaSFJFVGcvdjM3a0pLU3d0V3JWNGwvYkRTdUxvU0ZoV0ZpWWdJMHhtYTJiOStPcEtRa0hEMTZGTHE2dW5qeTVBa0dEeDdNOGRCQW93RnljSEJBVUZBUUprMmFCQnNiRzlJZi9ndFRYMStQYnQyNndkYldsdXY1VmF0V3RVdkNTRk9FaFlWSm85S0JrRWJsSjhIZDNSMzE5ZlVDbDVWdmlaNDlld3BzVk1MRHczbXFEMzc1OG9XdHdtOUpTUWxrWldWaFoyZUhvVU9IWXUvZXZWaStmRG5oVG91SmlZRzN0emZPbkRsREZHL015OHREWW1JaWJHMXQ4ZGRmZjZHc3JBeDc5dXpCNk5HallXZG54emJlcDArZjhNOC8veUF0TFEwVEprekEwYU5IVzJWUUdBd0dDZ29LK0xhVGtwS0NuSndjMzNiMTlmVUlEdzlIYUdnb1BuejRnSXFLQ3ZUbzBRUHo1OC9IOHVYTDJlSlJUWVBuRHg0OHdLVkxsNUNibXdzcEtTbU1IejhlbXpkdjVtcEVtK0xwNllrTEZ5NFFWWUVGSVN3c1RLQ3hHaG9hY1AzNmRRUUZCZUhEaHcrUWxKVEVoQWtUc0diTkdzeVlNUVBxNnVxNGN1VktpMlBwNnVwaTY5YXQvNW1HU2xsWkdWNjhlRUY4Ymg2MzQ0VzR1RGdZRElaQWtnY2s3UTlwVkg0Q1BuNzhpTEN3TUl3Wk13WURCdzdzNk9rUTVPVGt3TnJhR25WMWRVQ2p1MkhzMkxFd01USEJsQ2xUMEx0M2IxaFpXY0hPemc1ZnYzNkZ2NzgvTm16WXdDWlFOV2pRSUhoN2UyUElrQ0VBZ0xObno2S3VybzdOeFVlajBlRHY3dzhmSHg4SUN3dERVVkVSVVZGUk9IcjBLRFp1M05oaXNjZW1sSmVYQ3lUSU5YdjJiQnc0Y0lCdnU0aUlDQnc4ZUJBYUdob1lQMzQ4R2hvYUVCRVJnZE9uVDRQQllHRFZxbFVjMTF5OGVCRStQajRZTVdJRSt2YnRpMWV2WGlFb0tBaXZYNytHcjY5dm13UFkzR2crMXN1WEx4RVVGSVNrcENUNCtmbXhqV1ZqWTRQUTBGQklTMHZEeU1nSURBWURFUkVSUk9YbEgwbEJRUUdIS3FVZ0pDUWtZTisrZmNSOUNMcWFac2tYMU5UVWZMZHlLVW5ySVkzS1Q4RGx5NWZCWURDd2VQSGlqcDRLd2NLRkN6RnIxaXpvNmVsaDE2NWRRS1B2dXprVEowNUVRRUFBdkx5OGlBZFdjMWdHSlNZbUJyZHUzWUs1dVRsVVZGUlFVMU5EU09FV0Z4ZGo4dVRKMkw1OU82U2twT0RtNW9hQWdBQ0VoNGRqM2JwMVdMcDBLVi8xUldscGFSdzdkb3p2dlRWWGkrU0ZvcUlpM04zZDJXUjFUVTFOc1dEQkFseTllcFdyVWJsNTh5WUNBZ0tJNUlLcXFpcFlXbG9pTVRFUmx5OWZ4dXJWcXdVYVd4QzRqYlZseXhha3BLVGcwcVZMaEJSeVpHUWtRa05EMGE5ZlAzaDRlQkNybUM5ZnZueFgvRTRRakkyTm9hV2xSZndOTkNjK1BoNGFHaHBjenhVVkZVRlJVWkhRaUNrcEtVRjBkRFRmVlNaTDNwaEtwWkpHcFFNZ2pVb0hVMTFkamREUVVLaXFxbUxVcUZIdDBtZGhZU0dDZzRNRmFwdWFtc3IxZUVORFE0dHZodlgxOWJoNTh5Yk9uVHNISnBPSnRXdlg0dmJ0MjFpNGNDSG16WnVIV2JObXNTa2xscFNVd05yYUdrcEtTbGl4WWdXT0h6K09zTEF3VkZkWFk4aVFJVGg4K0RCMGRYV0o5aFlXRnBnNWN5WnNiR3pnNU9TRWtKQVFXRnRiRTlXSHVTRW1Kb2EvL3ZwTG9Qc1dCRzZ4TFJVVkZmVHQyeGRaV1Ztb3JxNG0zb3BaYk5teWhTMWJUVXBLQ24vLy9UZFdyRmlCaHc4ZnNobVY4dkp5UWlJWkFDb3JLNEhHTEtpbTlPelpFOExDd2h4ejJicDFLOGRZMjdkdngrclZxL0hvMFNQQ3FMQ3lvTFp1M2NybUZ1dmF0U3NzTFMyNWFzUHdjaVZXVmxheXpZK2ZLOUhFeElRdGc0c2JXbHBhWElQNVJVVkY2TkdqQi9GWlFVRkJJTGR1MTY1ZEFRQ2ZQMzhtVTRrN0FOS29kREFoSVNHb3FhbUJpWWtKenowanJTVXpNMU9nTjNZMFVVQnN6djM3OTFGYVdrb1l1bS9mdmlFL1B4OFVDZ1dob2FFSURnN0dseTlmWUdSa0JDc3JLM1R2M2gyclZxMkNtNXNicmwyN2htdlhya0ZIUndmdTd1NmcwV2pZdm4wN3ZuejVBbTF0YlVoSVNJQk9wMlBjdUhGWXNtUUpXNFpaVS9yMTZ3Y3ZMeTljdm53WlhsNWVIZkxXV1ZWVmhZU0VCQ1FuSnlNL1B4OGZQMzVFYm00dTBPaTJhMjVVdUduVER4dzRFTUxDd3ZqdzRRUGJjUmNYRndRRkJYRzBiKzdDdTNQbkRoUVZGVG5hTlRYQ0xBWVBIc3d4VmtwS0NvU0VoTGhtV1BGYUpmQnlKZnI0K01ESHg0ZjR6TStWV0ZOVGd5MWJ0aENLb2ZmdjM0ZWlvaUtHRFJzR0FMaDI3UnBLUzB1NVhsdFVWQVJaV1ZrVUZ4Y1R4OFRFeFBpdVZMcDE2d1lLaFlLU2twSVcyNUg4R0VpajBzR0VoSVJBV0ZnWWt5ZFBicGYrV0N1ZUhUdDJFTWZvZERyQ3dzSXdZOFlNRGhmUzA2ZFA0ZVRreEhkbjl0T25UekZuemh4TW5EZ1JlWGw1ME5IUndlclZxOWtlU3AwNmRZS2xwU1ZXcjE2Tm16ZHZvblBuenFpcHFjSDI3ZHVSbHBaR3VDVUFZTy9ldllpUGowZCtmajdIbTNsejVPWGw0ZWJteHZldHM3MEQ5WThmUDhiaHc0ZEJwVktocEtTRXZuMzdZdGl3WWFCU3FTZ3FLdUpxa0xrRjQ0V0ZoU0V1TGs3RXBsak1uejhmSTBlT0pENC9ldlFJa1pHUnNMR3hZV3ZIeTVnS01oYUR3UUNWU2tYMzd0MjV1Zzk1QmJLNXVSSjM3OTZOYWRPbXNXbktDT0pLN05ldkg3UzB0QUFBdHJhMmhFc01qYTY1bG94S1ptWW1JaU1qaVdPNnVycHdkWFZGZlgwOVQzZW9pSWdJRkJVVk9ZdzR5WDhEYVZRNmtOemNYR1JsWldIa3lKSHQ4aFplV2xvS0d4c2JTRWhJZ0VxbG9xeXNEQ29xS2toTFM4T1JJMGVRbnA3T3Rwa1JqZitrKy9idDQ3dkIwTURBQUh2MjdFR25UcDNRcFVzWGJOdTJEV1ptWmp6Ykd4a1p3Y2JHQmg0ZUhraElTTUEvLy95RDZPaG8xTmJXRW0xOGZIdzQzRzlWVlZVUUV4TmpLOE1CQUZaV1ZudzNoYlpub0w2aW9nSUhEaHhBcDA2ZGNPWEtGYmF4VjY5ZXpiT3VHcmVISFpWS1JVMU5EUlFVRk5pT0R4dzRrQzB4SXpjM0Y5SFIwUUs3OEZvYWk3V3BWRmhZR01MQ3dxQlNxVno3WUxuY21zUE5sVWloVU5DL2YvODJ1eGlycTZ1Um41L1A5amZRRWtlUEhtWGJMVzluWndkSlNVbWdjUVhFK3BrYnFxcXFlUC8rZlp2bVNmSjlrRWFsQTdsLy96N1FHT3h1RCt6dDdaR1JrWUZidDI3aHpwMDdPSDc4T0NJakl6Rmt5QkNzWDc4ZWJtNXVHRGh3SU51RDkrclZxemg3OWl6YzNOd0lsd1EzSkNRazBMTm5UK0l6alVaRDM3NTlzV2pSSW82MlBqNCtSTTBtWTJOamRPdldEZlBtelVOMGREUmJPMjRsV295TWpMQjA2ZEkyU2ZaS1Mwdmp4SWtUZk5zMXZROWV2SDM3RmpVMU5aZzFheGFiUWFIVDZZVDdpeHRwYVdrY0FtS1BIejhHbWlRc3RCZUNqdFduVHg5a1oyY2pMUzJOTGM0RkFLOWV2V3JYT1RWSFEwT0RXS0U2T3p1RFFxSGc4dVhMU0VoSWdLV2xKVFEwTkRoY2lDejY5ZXZIY1l6VnRyS3lrdU02Qm9PQjFhdFhZOXUyYlJnd1lBRHUzYnYzUSs2SnBHVklvOUtCc1BZajZPdnI4MndUSHgrUHNySXlUSnMycmNXK0tpc3JFUk1Udy9VaER3QnIxNjdGcTFldjRPWGxoYWxUcHdJQWJ0KytqZW5UcCtQQmd3ZllzV01IL1B6ODJBS2ovT2pSb3dkbXpackZjZnpXclZ2RXozMzY5RUdmUG4wRTd2TjdFQk1UdzRRSkU5cWxMNVpicVBuYnJvdUxDNzUrL2Nyek9rZEhSN2FxQVo4L2Y0YTd1enZRV0krdFBXbHByUG56NXhQdC92cnJMN2k3dStQRWlSTndjbklpSHZJZlBueUFxNnRydTg2cE9kN2Uzb2lQajhmNjlldng2dFVyN04rL0h5Tkhqb1N6c3pQV3JWc0hJeU1qTmxkdFMxUlZWUkZWSGJLenN6bGNiNnhraHRqWVdQenZmLytEcjY4djh2THlvS0tpOGdQdWpJUVhwRkhwSU9ycjY1R1JrUUVaR1JtZWI4N1YxZFhZdW5VckdBd0c1T1hsdVFhQldZU0ZoWUZPcDJQbXpKbGN6d3NKQ2NIT3pvN3d1V2RuWjhQVzFoYWRPM2ZHc1dQSGlFckRGeTVjYU5HdHdHQXcyaTJoNEdkbXlKQWhVRkpTUWtKQ0FsYXRXZ1VORFEya3BxYUNTcVZpNE1DQlNFOVA1M3BkbHk1ZE1ILytmT0ozRlJjWGg2cXFLc3lmUDU5dmRwK2twS1RBZTNKYUdtdkJnZ1ZzWTVtYW11TCsvZnRJU2tyQy9QbnpNV0xFQ0ZSVlZlSEZpeGVZUFhzMnJsNjlLdEI0M2JwMVE2ZE9uUVJxKy9uelorelpzd2RwYVdtb3JhM0ZxRkdqY09IQ0JXSUZkZVRJRVN4ZXZCaEhqaHpCL1BuemNlREFBWjRKR3l6S3k4c2hMUzBOQm9PQmpJd010dkpETEVhTkdvV0lpQWlzV0xFQ1FrSkNpSWlJNEpyNlRmTGpJT3RmZEJEdjNyMURmWDA5aHp1aUtaMDZkY0tRSVVPZ3FLalk0dHMrZzhGQVFFQUF0TFcxTVdEQUFLREptL2EzYjkrSWRuSnlja1Q5cERkdjNnQUFoZzRkQ2tWRlJSdzZkQWhaV1Zsc0xnTXFsWXFZbUJnVUZCUWdKU1VGeTVjdng1Z3hZMUJlWHQ0TzM4RFBUYWRPblhEdTNEa1lHaHJpdzRjUHVIZnZIbnIyN0FrUEQ0OFdqZTZ4WThjd1pjb1VKQ1FrSURJeUVqMTY5TUNlUFh1d1o4OGV2bU11WGJvVW9hR2hBcy9SM3Q0ZXhzYkdlUDc4T1RIVzNyMTdPZUpta3BLUzhQTHl3cng1ODlEUTBJQkhqeDdoMDZkUHNMQ3dhTlUrbFh2MzdtSGh3b1VDdGUzZXZUdkdqaDJMZmZ2MjRlN2R1M0IyZHVady8vM3ZmLytEdjc4L05tM2FSQVR1ZVZGZFhZM0t5a3AwNzk0ZHIxNjlRbVZsSlhFTm5VNUhWVlVWd3NMQzRPdnJpNnlzTEh6NzlnM0RoZzFEY0hCd3EvVitTTDRQY3FYU1FRd2VQSml2Ukt1UWtCQzh2THo0OWxWY1hBd3BLU2tzVzdhTU9NWXExSGo4K0hFWUd4dXpsVHVwcWFtQm01c2JCZzBhUkxpN3hvNGRDeDhmSHd3Wk1nU09qbzY0Y2VNR0dBd0dFaElTZ01ZNFJQZnUzYUd2cjArNElQTHk4dURyNjh0MVB2eEtraXhldkpocjFoZU5Sb09IaHdjdVhMakFjVzdMbGkxYzMwNS9GS3FxcWx4TDdudDRlUEM4UmtKQ0FydDI3U0kyalA0SUFnTURpWi8vK2VjZi9QUFBQM3l2a1pXVnhiNTkrN0J2M3o2MjQ3d0MrTjlEWldVbHhvMGIxNnByM04zZE9SNyt6NTQ5dzl1M2J5RXFLb3E0dURnd21Vd01IVHFVY1BteGpNckRodzlSVjFlSDR1Smk3Tml4QTQ2T2pvaU5qY1hNbVROaGJXMk5lL2Z1OFhVZms3UWZwRkg1RGVqWnN5ZXVYcjNLbHVLcXBhVUZNek16QkFVRkVjRmJGaUlpSWhnMGFCQU9IanpJZHB6MUpzbmEvOUMvZjMrb3FhbEJUVTJOcTlzalB6OGZBUUVCSE1mTHk4dDU3bjlnc1huelp0VFUxTFRxUHZuMVNmSnp3RW90YnkzbDVlVTRkKzRjOGZuejU4OXdjWEVCR3RPcUxTd3NvS2lvaU1URVJDeGJ0b3lJb1V5Y09CSHYzcjJEbVprWnBLU2trSitmajU0OWUwSmJXeHN1TGk1SVNrb2lqY3AveU8vdkhHOG5WUHNQSFFVUm9jdlMwbEtxWjA3WVk1emg2STZlRXNsUHhNK3N4dGdTVkNvVjQ4ZVBGNmlnWkVmQllERFlLZ3FrcHFaQ1ZWVzFSVGNraXc4ZlBueDNvb2pKaWpWSWVQRUtURENQNTZhOTNndWdmY3NxLzJhUUt4VVNFcEtmbXYvWDNwMkhSVm11ZndEL1ByT3dDQWdpQ3BvaTRwWWdtNmFpcHJsaExxR3BtWjdNTXRPamRqSUxsenh4c3ZKMHNuUFVjNnowaDdtQmtnYVNscW01Z3BxNUlpS2JTQmlLb29nc29vd3dBelB2OC91RG1XbkdtWUhCYldidy9seFhWN3p2ekx6Y0F6ajMreXozODl5L1JFMTlBL3E2bnRUTVEvSW5HcWduaEJEeXlGQkxoWkJIUUhmdzNKYTR1TGpVTzJHRWtJYWdsZ29oaEpCSGhsb3FEYVJTcXBDZGsydFRnN0dFa0FkWGNWYzc3WnIyS0RZREpaVUdxcExMc1diOVJ0aEo3Y3g0TmlIRTFwV2JXSFNUR0VkSnhVd0M0N2ZFNE5jRkRyYzdkeDk5d1JnaHhIb3h6bXU0SUZ5ajZjVDFvem9WODRuYWR3bnN4Sm5JL0JVWFNhTmd4d1EvQjN0eEx3Q29VZkVMVlRVNFkrbVl5Qk9tRk9SM0JGbjI3Ync4YXJiVWcvWlQxZk1BQUNBQVNVUkJWSklLSWZVSURnNmVLeEtKTk91MXJEeDM3dHdIRmc2SkVLdEZzNzhJSVlROE1wUlVDQ0dFUERLVVZBZ2hoRHd5TlB1TGtEK0pnb0tDV2pIR3BMb25HV1B1T2l0QU53ME9EdmJSZlZ3UUJHVjZlbm9oelF3aWhKSUtJYnBFakxGVmpMRnU5NTEzMWZsNkhHTnNnTzZEWXJFNEg4QUlTaXFFVUZJaFJKY1NRQlpqN09VNm51T20vazlMRUlSZEFHb2VmM2lFV0Q4YVV5RkVoMHFsaXVlY2E3Y2c1SndiL1UvbmNZRnpIbXVwZUFteE5wUlVDTkdSa1pHUkJTQzFJUzlKUzB0TGU0d2hFV0pUS0trUW9rL2duTWR5M2VaSTdXQTlHTk92RmVhMUVnQUk5MStFa0tjVkpSVkM3cU5VS25jRE1HYzVqbnNxbFdyZkV3aUpFSnRCU1lXUSs5amIyNWNBT0ZYZjh4aGpXU3FWNnZxVGlZb1EyMEJKaFpEN3BLU2tWSERPZitXY2MwMlhsKzRBUFdNTW5ITXVDTUs1Q3hjdUZGczRYRUtzQ2lVVlFnd0pBTklBbE5meG5Fck9lVExWcGhDaWo1SUtJVVl3eHM0REtERnlYdlAvdTRJZ0hMVkViSVJZTTBvcWhCaVJtcHBheUJnN0E1MUVvb3R6Zmo0akkrT3lKV0lqeEpwUlVpSEVPSzVVS3VQcmVEeVc5aXdueEJBbEZVSk1rRXFsaVFCdTRyNDZGYzU1U1VWRnhSNUx4MGVJTmFLa1FvZ0pLU2twbFFDMkczbG83NlZMbCs1YUlDUkNyQjRsRlVMcW9GS3BOcXNYbXRTZUVnUmhtd1ZESXNTcVVWSWhwQTRpa2VneTV6eFQ1MVErNXp6TGdpRVJZdFVvcVJCU2g0cUtpcnNBZnRNNWxhNVFLQXltR2hOQ2FsRlNJYVFPbHk1ZFVuRE9Ud0dvQWxERE9VL0p5Y21wc0hSY2hGZ3JTaXFFMUVPbFVxVURLT0djVndBNFp1bDRDTEZtbEZRSXFVZEZSVVV1NS93YWdFS1ZTblhXMHZFUVlzME1TNFdmRWo1ZEFvY3p4anB4emlpeGtubzVTVEVVREhiM3F2R0xwV01oUkl1cHFsUktubmp0VXVZZmxnNUY0NmxNS3Q0ZC9mM0VVa2tTNTJqQkdDVVZVaittTHA3blQrYy9HV0sxZURVNCs3cEdWcks0b0tDZ3l0TFI0R250L21KaXlWOEE1a2tKaFpoTDRKUlFpUFhoSEZMT3VQYzlPenM3UzhlaUliRjBBRSthbTQrUEd3TmVnbnJwalZIRGg2R0ZSM05MaDBVSUlXWlJWRmZqWU9KaEZKZVVnakdtRXJpUWZEc3Z6MnBXZUhqcWtrcFRxY3R6VElSV0FOQzZsUmMrbURNYjdYM2FXVG9zUWdneFM5R3RXOWgvS0FrQXdNRXJCQlUvWTAyTG16NTEzVDlNSkFybG5Ia0FRSEJnQUpvM2Q3ZDBTSVFRWXJia2xGU1VscGJWSG5DVVhNdXRPbTNwbUhROVZTMFZqeTVkWEppSTlXV0FXQ0tSb0VkSUVGeWNuUzBkRmlHRW1HMUwzQS9hcnpsSFBIQkpZZEdBN3ZOVXRWVHNWZmF1NEx3M0FEZzVOVUZ3VUlEUkRaZ0lJY1FhWGIxMkRTbXA1NEhhTFJnRXlQbEdTOGQwdjZjcXFVakVlSkV4NWc0QUxUdzgwTTJ2cTZWRElvUVFzKzNaZXhCS1plMmkyWXpoUkg1K3V0WHRQdnBVZFg4eHhxWnB2aDR6YWdRa2txZnE3Uk5DYkZobFZSVU9KaDBCYWxzcEhCeGJMQjJUTVU5TlM4VzdvNTgvd0hvRGdFUWl3WVJ4WXl3ZEVpR0VtQzNyd2tYY0tDeFVIN0ZDTHFpT1dqZ2tvNTZhVzNVbWxrNWlER0lBNk51N0oxcTJiR0hwa0FnaHhDeWNjNlNrbmtkcDJlM2FWZ3JER1ZVVkw3SjBYTVk4RlMwVmp5NWRYTUQ0Y0tnTEhrZVBHbUhwa0FnaHhHeFZWWEtrWjJaQnBWS0JNYWFDZ0ZNRkJWbTNMUjJYTVU5RlVtbkM3WHVKR0dzTEFLMWJ0VUpJY0tDbFF5S0VFTE5WeUNxUW5KSUtxQXNlVlp5ZnNLYUNSMTFQUlZKaEl2UUdXSE1BQ0E3c1JnV1BoQkNia25MdXZIN0I0KytWWnl3ZGt5bU5QcW0wOFBOekZvR0ZBcENJeFdLRUJBVlF3U01oeEtaczI3RlQ5M0M3dFJVODZtcjBTY1ZlcVhUbFFHOEFjSFp5UW5CUUlCVThFa0pzeHZYck4zRDZUTzNlY0p4elFWbk5ySzdnVVZlalR5b1M1amlNTWRZU0FGcTA4RUJnTno5TGgwUUlJV2JidlhjL0ZOWFZBQURHY2J3ZzczeXVwV09xeTlNd3BmZ3R6UmRqWGhwSkJZK0VFSnRSVlZXRlE0ZHJ5MUU0NXh6QVZrdkhWSjlHM1ZKcDN5V3dDeE1oRkFERVlqSEdqaDVsNlpBSUljUnMyVG0vbytENkRmVVJ1eW1vY016Q0lkV3JVU2NWZ0wwS01Da0FoUFo4RHExYmVWazZJRUlJTWR2NXRBeVVsdFdXb3pEd3M0SzlzckRlRjFsWW8wMHFIbDI2dUFpTWo0YTY0SEhzbUpjc0hSSWhoSml0c3JJS0thbHBtZ1VrbFp5ejN3cXlyTFBnVVZlalRTck9Lc2NlakxFMkFOREt5eFBCZ2Qwc0hSSWhoSmhOZGsrRzFMUjBRRjN3Q0tZNmJhMEZqN29hYlZLQmxQZG0rSE9IUjQvbXRBODlJY1IycEtWbjRtYlJyZG9Eam5MSUs2eHFoMGRUR21WU2FkSEN6eG1jOVFVZ2tZakY2QjRTQkJjWEtuZ2toTmlPcmR1MjZ4eXh1Q3RYcnNndEdJN1pHbVZTc1crbWRBVjRLQUE0T1RraEpKQjJlQ1NFMkk3ck53cHg2blF5b0MxNFZFUmJPaVp6TmNxaURTbHpIQVIxd1dPelpzMFFRQVdQaEJBYnN1OUFvcmJna1lPZkxzakx0dXFDUjEyTnNxVWk2QlE4dmh4T0JZK0VFTnNobHl0d0lERUowQlE4TW02Vk96eWEwdWcrYlo5NTl0bk9Jb2IrVUJjOHZqSjJ0S1ZESW9RUXMyWG41T0RxdFFMMUVidkphNFRERmc2cFFScGRTMFhDN1NkcUNoNzc5T3BKQlkrRUVKdVNlajVkcCtBUnlZSTlibG82cG9ab1ZDMFZUMDlQSnliQ1MxQVhQSWFQR203cGtBZ2h4R3hWVlZWSVRjK0VVcWtFNTFCQkVFNFZYTXdxdDNSY0RkR29XaXBTbDViUEFiVTdQTGJ5OGtTUGtDQkxoMlJ6Y25OemNmWHExVHFmYytEQUFlVG0yc3k0b1VtQ0lEelc2OWV1Ly9mNGxaV1ZJVDA5SFNxVnl1QXhtVXlHOVBUMGgvNGVHUmtaaisxM2Z1Zk9uY2YrdTdBVkZUSVpVczZkcnoxZy9LNUt6SS9YRGhQYmprYlZVcEZJUmFFTWFBRXJMbmhNU0VqQUR6LzhnSzFidDBJc0ZodDl6dXJWcTdGcjF5NE1HREFBSDMzMDBRTjlueGt6WnVES2xTczRlUEJnZzE2M2JOa3k1T2ZuWTgrZVBTWW5PRVJHUm1MS2xDbm8xS21UeWV2Y3UzY1BhV2xwRFk0YkFQejkvZUhxNnZwQXIyMkk5OTU3RDM1K2Zuam5uWGVRbXBwcTlFUDVmbTV1YnVqWXNhUGV1Zkx5Y2hRV0ZxS3dzQkFYTDE1RVZsWVdzckt5c0hqeFl2ajUrVUVtazVtOG5yMjlQZHEyYmZ0UTcyUGZ2bjFZc1dJRkVoSVM0T3ZycS9mWXZIbnprSldWaGVqbzZEcC9YL1daTzNjdWZIeDhzSEdqZVZ0NUZCUVV3TjNkSFUyYU5NSDU4K2N4WThZTXhNWEZvVU9IRHJoeDR3WXFLeXUxUDhlNWMrZkN5Y2tKcTFldmZ1RDRHb3YwakN6Y0xDcXFQZUFvRjhzcnJIYUhSMU1hVFZMeDlBeDBRdTFtWEJLeFdJemd3RzV3ZG5heWRGZ0cwdExTNE9MaVlqS2h4TWJHWXVQR2plalNwUXQyN05pQkFRTUc0UG5ubnpmNlhKVktCWVZDQVh0N2U1UFhhOGhyc3JPemtaS1Nnb1VMRno3MGpMbUNnZ0xNbVRQbmdWNzc3YmZmNHJubm5udW83dzhBMzMvL1BkYXNXWU9vcUNqNCtlbFBLNWZKWkVoT1RrWllXQmdBNFAzMzM2L3p3MS9qaFJkZXdILy8rMS90OGQvLy9uY2NPSEJBZTl5OGVYUDQrdm9pUER3Y3pabzF3OUtsUy9IYmI3K1p2RjdYcmwzeDNYZmZhWStycXFxd2VmTm03TisvSHpkdTNJQzl2VDM4L1B6dzFsdHZvVmV2WGthdmNlVElFWGg3ZXhza0ZBQjQ5OTEzOGZiYmIyUCsvUG5Zc21VTG5KL0FycWRLcFJJelo4NkV2NzgvL3ZPZi80QnpEa0VRd0RsSGRYVTFGaTVjaUtxcUttemJ0ZzBBOFB2dnYyUDY5T2ttcnllWHl6RnQyalI0ZUhoZzVjcVZFSWthVlFlTG52anRQMm0vNXB6L2tHOGpCWSs2R2sxU3NYTlR1SUk3aG9MVjd2QVlFaHhvVlg5OFpXVmxFQVFCYVdscEdEUm9FRXBLU2dBQUVva0VibTV1NEp4ajFhcFZpSW1Kd2FCQmcvRHZmLzhiOCtiTnc0Y2Zmb2ovL09jLzZOZXZuOEUxZi8zMVY4eWZQeDhyVjY1RS8vNzl6WXJqOU9uVG1ETm5Edjc5NzM5ajZOQ2hlbyt0WGJzV3JWdTN4cmh4NHdEMUI5ejE2OWVOWHFlOHZCeVhMbDNTT3llVlN0R3VYVHU5YzFGUlVlamV2YnZldVlpSUNGUldWbUxObWpWNjU3T3pzekYxNmxTejNrZDlzckt5c0hMbFNzeWNPZE1nb1FEQWlSTW5JQWdDQmd3WW9EMDNkZXBVL1BXdmZ6VjV6Yi85N1c4RzU1UktKVHAzN296Rml4ZWpiZHUyY0haMlJrVkZCVnhjWEFBQTdkcTFnMXd1eC96NTg5R3FWU3ZNbXpkUCs5b3Z2dmdDY3ZtZm54bWNjN3oxMWx2SXpjMUZ0MjdkTUd6WU1OeThlUk5uenB6Qm1UTm44TmxubitHbGwvUVhScjExNnhaU1UxTk4vdHdDQWdJd2ZmcDBYTGh3QWRYcXVvZkhUU0tSWU9IQ2hZaUlpTURXclZ2UnRXdFg3V01yVnF4QWZuNCtZbUppSUJhTGtaYVdCb1ZDZ2Q2OWU1dThub09EQXo3KytHTk1uVG9WNjlldnIvTjNaTXR1RnQzQzhaT25BSFhCSXdUQlpnb2VkVFdhcENJUzdBWXlDVnBCWGZBWUZHQmRDMGlPSFR0V2V5ZThaY3NXYk5sU08vWGMxOWNYVVZGUldMeDRNVTZmUG8zZXZYdmo4ODgvaDFnc3hwSWxTekJyMWl4ODhNRUhtRDE3TnQ1NDR3MnpXeVFObFptWmlWOS8vUldmZi80NXBGSXA1SEk1MHRQVDhjNDc3eGg5L3M2ZE83RnpwOTYrMmZEeThzS2VQWHYwem9sRUlvTldEMk1NakRHRDg0L3l2ZjNyWC8vQ004ODhZL0xEZHZmdTNlalZxeGVhTld1bUY2dTl2YjNKYTVwYWxjSFYxVlg3d1huMDZGRjgvUEhIMkxScEU5cTNidzkzZDNjQXdOMjdkOUd6WjArMGJ0MWErenJPT1pvMGFhSTkxclFpTjIzYWhHN2Qvdno3UFhueUpONTc3ejJzV0xFQ3c0Y1AxL3U1N2R5NUU0SWdZTlNvVVpnNmRXcWQ0eDdoNGVFRzU2S2lvaEFZR0toM2puUCswQ3RRdlBEQ0M0aU1qTVRBZ1FPUm41K3ZQUjhZR0lpK2ZmdWlRNGNPZ0xxVkJRREhqeC9IeVpNbjlhN1JzV05IREJ3NEVGQzM2UDd5bDc5Zy9mcjFHRFZxRko1NTVwbUhpczhhL2JML0lPVHkycTNuT1hBcVB6Y3oyOUl4UFloR2sxUWdZdE0wWDQ0ZGJYMEZqL0h4OFRodzRBRFdyVnVINzcvL0hpS1JDQ3FWQ2p0MjdNQXJyN3lDaW9vS3RHblRCbE9tVEVGbVpxYjJkZE9uVDhmU3BVdXhhdFVxSER4NEVETm16TUNnUVlNZWVYekxseStIdjc4L2hnOGZEcGxNaHZIangyUDQ4T0dJalkwMWVPNmJiNzZKa1NOSFl1TEVpWHJucFZLcHdYUG56SmxqMEdLc3JxNEc1OXlnOWZXb0JyYVBIVHVHbkp3Y2ZQcnBwMFpicXlVbEpUaDU4aVErK2VTVFIvTDlkSVdHaHNMZDNSMkxGaTFDYkd3czdPenNjUDM2ZFJRV0ZocDBUMVZWVmNIVDAxTjdMQmFMRVIwZERUYzNONzNuOWVuVEJ6MTY5RUJ5Y2pJdVg3NnNIUnRSS3BYNDZhZWY0T3ZyQ3g4Zkg3enl5aXNvS3l0clVMeGVYb1pUN2ovNjZDTlVWRlJnNWNxVkp2OGRyVjY5R2prNU9majY2NjhOSG91TmpjWHAwN1ZySHlZbEphR2lvZ0pRdDh3MFNmVGt5Wk9ZUDM4Kzl1L2ZEdzhQRHlRbEpXbGZuNXViQ3c4UEQ0d2VQVnFiVkFEZzlkZGZSM3g4UERadTNJaVBQLzY0UWUvVDJza1ZDdXcvbUFob0N4NEZxOS9oMFJUcit1UjlRTjZkQW54RklxWXRlSHc1M1BwMmVQVHk4c0tsUzVmUXUzZHZiTml3QWUzYnQ4ZklrU094YTljdU5HdldEUC85NzMveDBVY2ZZZjc4K1FhdkhUUm9FUHIzNzQ4VksxYmcwS0ZEanp5cEpDUWtJRE16RXpFeE1XQ01ZZjM2OVNncEtjSFFvVU9OZGgxQlBYWmc2akZkczJiTk1oZ2dYck5tRFJRS0JlYk9uYXQzL3VyVnExaTJiTmxEdnB2YUJPN2k0b0lSSTBZWWZUd3VMZzZDSU9EWlo1L1ZPMTlUVTZQOUFEVEcyRUMrSmhIS1pESWNPSEFBdTNidHdyVnIxd0QxKzN6dnZmZVFrSkFBaVVTaTl3RUpkZGRWbHk1ZHRNZU1NWU9Fb3FFWkM3R3pzOU9lKytXWFgzRHo1azF0cTBiVE5WWmNYSXdXTFZxWWZCOW56NTVGbXpadGpDYVVPM2Z1NFBEaHcralZxMWVkTjJhQ0lHaGJGMzM2OU5GN3pNdkxDNTA3ZHdiVVA5TWRPM1lBQUh4OGZMVHZyMFdMRmtoS1NrSlJVWkZlVjJ4SlNRbGVmUEZGdlBQT094Z3pab3plZFQwOFBEQmt5QkRzM3IwYjgrZlBoNk9qbzhuNGJFM083N200VnFEdWFtYTRKVlN6bzVhTzZVRTFpcVRDUk93dkFMTURnRDY5ZTZKdEcrdHJHblBPY2VyVUtjeWFOUXRKU1VsbzFxd1pQRHc4RUJVVkJXOXZiOWpiMjJQZnZuMG1YMTlRVUlCcDA2WVo5S2svQ25GeGNiQ3pzOE9YWDM2SjZ1cHFYTGx5QmVQSGowZEFRTUJEWDl2ZjM5OWcwRDArUGg2VmxaWG8yN2V2M25sVEg2Z05VVk5UZzlUVVZQVHAwOGZvaDZKTUp0TU9FTjh2TmpiV2FNdE0xd3N2dktCM2ZQbnlaUlFYRjJQWXNHRlFLQlRvMmJNbmxpOWZqdVRrWktTbnArUEVpUlA0N3J2dk1HblNKT1RuNXlNbkp3ZE5telpGWm1ZbUNnc0xFUlJVLzdUM21wb2FaR1Jrd01IQkFhMWF0UUxVclJSak03SFdyMStQZGV2VzRlREJnMmphdEtuUjZ5MWV2TGgyNy9ORGh3eTZIUGZ0MjRlYW1ocU1IVHUyenBqZWVPTU5iTnUyRGF0V3JVSm9hS2hlZDFsWVdCakN3c0pRV2xxSytmUG5hMzhQMTY1ZFExQlFFTWFNR1FPbFVvbFhYMzBWVUNkWGplTGlZZ0RRdnMvN2hZYUdZdS9ldlRoMzdwelJjVVpibFhMdVBFcEsxYTFNems1ekIrV04rbDVqcld3K3FkUVdQREx0RG8vV1d2QjQ0Y0lGbEphV29uLy8vbnBOL1U2ZE9tSDRjTU9ZTjI3Y0NFOVBUMVJYVjhQUjBSSHA2ZW1JaW9yQ3BFbVRESjRiSFIyTm4zLytXZTljWGw0ZTd0Mjdod1VMRnVpZE45WTk4dFpiYitINjlldHdjWEhCaGcwYjRPYm1wcDI1dFdUSkV1emZ2MS92K1lJZ1lNdVdMWWlQajljN3YySERCb083LytUa1pKU1dsdXFkS3k0dWhrS2hNTGl1cVVrQkRaR1ptUW01WEk2ZVBYc2FmVHdtSmdiMzd0MHorbGg0ZURqR2p4OFBxQ2MwUkVWRlljMmFOWEJ3Y0FBQWZQWFZWM3AzeCtYbDVTZ3ZMMGROVFEzQ3c4TXhhZElrYlJkWHYzNzlzSHYzYmtSRVJLQmp4NDU0OTkxM2NlYk1HWHo1NVplQWVqQjc1TWlSR0Rac1dMM3ZLVG82R2lVbEpYajExVmUxTFpWdDI3YmgyclZyQm9talI0OGVpSXFLUW1KaW90SEVjT1hLRlJRVkZTRThQTnpvR0ZaQ1FnTGMzZDNybmZqaDZ1cUtDUk1tWU5PbVRUaDQ4S0RCK3poMjdCaSsrT0lMZUhwNllzbVNKWWlJaUlDUGp3OCsvL3h6cEthbUlpUWtCUG41K1dqZXZMbmVtSXZtYTFOakpwb2JsSlNVbEVhVFZLcXE1RGlma2FuZDRkRVdDeDUxMlh4U3NYZjFDZ0ZuYmNBQVQ4K1c2QjRVYU1hcm5yeWtwQ1Q0K2ZrWjdaWW9MaTdHMEtGRDRlWGxCWVZDZ1lTRUJLaFVLcHc5ZXhZUkVSRTRmdnk0MFd1NnVycWlXN2R1VUtsVWVuZDcwQm0zdVArOHNXbXptdGJQcmwyN1VGNWVqdVhMbDJ0bkx3MGJOa3l2aTZZdXV1TURHcHMzYnpZNXBySmt5Uks5ODQ5aVRPWG16ZG9WTFl4MTdlVG41eU0yTmhZalJvekEzcjE3OVI3YnMyY1BwRktwZHFEK3hvM2FHMFYvZjMvdE9NRDY5ZXYxWHVQbTVvYVZLMWZDd2NIQm9JdlB6czRPN2RxMVE5KytmYkZreVJJNE9EaGd3SUFCT0gzNk5KUktKYVJTYWIwVEV3UkJ3Sm8xYTdUZHBacEpFN2R2MzhhYU5Xdmc1K2NIYjI5dkZCUVVhRjhUSEJ5TWxpMWI0c0NCQTBhVGltYXNZOGlRSVFhUGFjWnMzbnp6VGJQR0pGOS8vWFhFeGNVaEtpb0tRNFlNZ1Znc2hpQUlpSXlNeElFREJ6Qnk1RWhFUmtZaU83dDJ2SG5peElrWVBIZ3dGaTVjQ0c5dmJ5eFlzQUI1ZVhsNlk0Z1hMMTZFcTZ1cnlhVFNva1VMTU1hMExackdRQ2FUSWZXOFpvZEh5RGhqcDJ5dDRGR1h6U2NWSnVLaGpMSGFnc2VBYnZEd3NMNkNSNmpyVTI3ZHVvVVpNMllnTnpjWGVYbDV5TWpJd050dnZ3MEFHRGR1SEhyMzdvM3k4bklrSkNTWWRjM3UzYnRqMDZaTlJoL1RGRC9lLzNoQlFRSDI3ZHRuVU1CWFhGeU1GU3RXWU1TSUVYcGpOcUdob1FnTkRXM3crL1h3OE1EczJiTXhhdFFvZzY2TXVYUG5vckt5RXV2V3JkTTdYMUpTZ3A5Kyt1bWhadmJjdmwyN1pwTHVyQzZOOVBSMCtQcjZZdUxFaWRxa2N2WHFWZHk1YzhmZ3VacHhrYXlzTEcxTFJaZTN0emRjWFYwUkVCQ0E5OTkvSDhuSnlTWmpldkhGRjQyZTc5cTFxMEdpMGlndExVVmtaQ1NTazVNUkVoS0NaY3VXYVJPOWc0TURKQklKRmkxYWhPKy8vMTd2ZFl3eERCNDhHTnUyYmNQdDI3Y05mZzdIangrSGs1T1QwZC9wbGkxYndCaXJ0K3RMdzkzZEhXUEdqTUcyYmR1d2YvOStqQnc1RWlLUkNKMDZkY0xRb1VNeFpNZ1E1T1RrNE5kZmYwVmtaQ1M4dkx6UXNXTkhmUGZkZDJqYnRpMUVJaEYyN3R5SkgzLzhVUnRyY25JeS9QMzlUWDVQc1ZpTXBrMmJhbi9QalVGbWRqYXUzeWlzUGVDOFhGNSswK1lLSG5YWmRGTHg5QXgwWW1COUFFakZtaDBlbjBCeDE0TUlEdy9YM2tYZnVuVUx6WnMzeDNQUFBZZm02cXIvNk9obzdOcTFxMEcxQkRFeE1iQ3pzOE5ycjcxbTltdmF0R21EWnMyYTRjQ0JBOXI1L2lxVkNwR1JrYkMzdDhmQ2hRdHg5KzVkWEw1OEdWQlA2OVR0bmpERndjRUJ2cjYrVUNxVitQMzMzd0VBZmZ2MnhlM2J0dzArQUdReUdlUnlPUzVjdUdCd0hkM1hkT2pRb2M0cHZzYW91eENNM21rUEdUSkVPNVZWNDV0dnZ0SHJqcnpmckZtempKN1hIVnlXeStYdzlmWEZtMisrcWZlY0d6ZHU0S3V2dnNMTW1UTU5abjdGeGNYcDFham95c2pJd0x4NTgxQmVYbzZaTTJmaTdiZmYxbXZWT0RvNjR2Lys3LzhNdWhvMUJnOGVqTGk0T0J3NWNrUXZRU2dVQ3B3OWV4YURCdzgybUttWG01dUxZOGVPSVN3c3JFRVYvcE1uVDhZUFAveUFEUnMyWVBqdzRSQ0pSQWdMQzROQ29jQ2xTNWV3Yk5reVhMdDJEVjkvL2JYMjd4L3FtVythNUNZSUFwS1NrdEN2WHo5Y3ZIZ1JIMzc0WVozZmt6SDJ4SmJBZVJMaXR1MzQ4NEFqdnFpb3lIai9ySTJ3NmFUaTRGN1RGTncrRkZBWFBBWlpWOEdqTHQyWkxCa1pHZWpjdVRObXpweXBQZGUrZlh2NCtQaWdxcW9LaVltSlpsMXp6NTQ5YU5La1NZT1NDZ0FjUG53WWx5OWYxaWFWclZ1M0lpVWxCVzV1YmhnN2Rpekt5MnU3YzZkTW1ZS2FtaHE5T0UzcDFLa1Q0dUxpSUpQSk1HWEtGTFBpcU85NThmSHhCaTJxK21qdXpEWHZRVmVUSmszZzUrZW5sOHcrL2ZSVFJFWkdhbzlMU2tvd2ZmcDBQUHZzczBoT1RrYlhybDNSdlh0M1RKczJUZTlhVGs3NnF6VzBhTkhDb0pnMEp5Y0hVTGNvNzUrc2NPVElFVnk1Y3NVZ3h0VFVWTHo3N3J0bzJyUXAxcTFiWjNJZzMxUkNBWUNnb0NDNHVMZ2dLU2xKTDZtY1BYc1dDb1hDYU5lWHBzVjAvL3VzVDVzMmJUQm8wQ0FrSmliaTBLRkRHRFpzR0NJaUlwQ1hsNmYzdlB2L1JwY3ZYNDVCZ3diQjA5TVRRVUZCaUkrUHgvWHIxN1V0TFZNRVFjQ2RPM2VNdGtSdFVkR3RXemgyb3JZK2gzTXUxRENZdHc2T0ZiUHBwTUlGeWZPTThWWUFnMXN6TjNUejcyckdxNnlIWEM3WDNxME9IRGhRMi8zMXpUZmZQTkU0UEQwOTBiVnJWN1J2M3g3dDI3ZEh1M2J0NE8zdERXOXZiMlJrWkFEcU8zTlRVNGlYTGwycTdlTjJjWEhCOXUzYkRaNVRYVjJONWN1WEl6YzNGMjV1YnFpcHFjRzllL2N3Y09CQWd6dDhqUWZwQnZQdzhBRFV5Y0VjdXNsQkxwZGo2ZEtsQ0FnSXdFc3Z2WVRrNUdUODR4Ly93UFRwMDdVVjdxWVVGeGZqMEtGRGV1YzA0ekxuenAwelNISzZkKzI2MzMvUm9rVndkblpHZEhTMDBYRWhjMGdrRXZUcjF3K0ppWW00ZCsrZTlqMGVPWElFam82T0JyUHVzckt5Y09qUUlmVHYzMTg3RmJnaEprK2VqTVRFUkt4ZnZ4NWhZV0ZZdDI0ZEtpb3FNRzNhTlBUczJSTVJFUkhhNS83ODg4LzQ5dHR2OWFyc0oweVlnSC84NHgrNGN1VUtoZ3dab3YwZEdsTldWZ2JPdWJhRmIrc09IRHFzTFhnRWtIejlZdHJ2bG8zbzRkbDBVbUdNL1pXcDV6S09HL01TN0hYbThGdWJuMzc2Q1lXRmhiaDU4eWF5czdOeDd0dzViTnEwU1R1bThyLy8vUTh1TGk3YTdwc25hZGl3WWZYT1FtcmV2TGxlTmJndTNURUhzVmdNSHg4ZnZjZHpjM1B4MldlZm9ieThIQnMyYk1CWFgzMkZ5c3BLTEZ5NEVMTm16VUpsWlNYbXo1OWZaMjJGdWZ6OS9TRVNpWkNhbW9yUm84M2ZvRTB1bCtQOTk5OUhXVmtaVnF4WW9SM1E5dmIyeHVlZmY0NFBQL3dRdDI3ZHd1VEprNDFXbTErOGVOR2dtRkxUUlJNZEhXM1FncTZwcVRINEFFOU1URVJKU1FsbXpwejV3QWxGbzErL2Z0aTNieDlPbkRpQnNMQXdjTTV4OU9oUjlPL2YzNkJMOGVMRmk1QktwZHEveFlZS0NncEN6NTQ5MGFWTEZ5Z1VDcmk1dVdIdDJyVW9LeXREOSs3ZDRlN3VEcEZJaEJzM2JtRHo1czE0NVpWWDlONWZXRmdZbGkxYmhqdDM3aGlkM2FqcjNMbHpnSHBDZ3ExVEtCVFl2YmQyQmlUbm5JTno0d09rTnNabWswcTdMb0h0Ull3TmdQcURiT3hMSXkwZFVwM1dybDBMUjBkSGVIdDd3ODdPRGdFQkFaZzhlVEk2ZCs2TURSczJZUERnd2VqVXFSTXFLeXUxUzVYYjJkbWhaY3VXVHpST21VeUd6TXhNWkdabW9yUzAxR2hYaWJsS1Mwc1JFeE9EK1BoNERCZ3dBRkZSVVhwVFlEdDE2b1F0VzdZZ01qSVNMNy84TWw1NzdUV01HemZPWkkyQ09abzJiUW8vUHo5dFVqREgxYXRYc1dEQkFsUlVWR0R0MnJVRzlUSURCdzdFSjU5OGdzOCsrd3pIamgxRFJFU0V3WXk0L3YzNzZ5MDBDWFgzMTJ1dnZZWnZ2dm5Hb1B0TGMyZCsvL09oWHRQdDRzV0xSbU1OQ1FreHEzdXhiOSsrK1BUVFQ3VlRxMU5UVTFGYVdtcTBhMm44K1BFWU9IRGdROTM5MzcrTzI3UnAwOEFZdzRvVkt4QWJHNHVKRXljaVBqNGViZHEwTVZob2ROV3FWZHJKRXF0WHI4YnExYXROanFXZE9YTUdJcEhva1N3NGFtazV1WmR3clVCZGpzSlFKQ2hWTmx2d3FNdG1rd29IbndDSTdBQ2cxM1BkOGN3enh1K2lyY1V2di95aS9mcmRkOStGcjYrdlhpMUZVRkNRdHZ0TEl5UWtCRC8rK0NOZ29wcjdVZG14WXdmUzA5T1JrWkdoL2FCemRIUTBPV3VwUG4vODhRZTJiOStPblR0M3dzM05EVjk4OFlYQmVJT0dsNWNYMXE1ZGk0U0VCS3hmdng3UjBkSG8zcjA3ZXZmdWpiQ3dNSGg3ZXpmNCs0ZUhoMlBwMHFVNGRlcFVuVFBYQkVIQXVuWHJFQjBkRFc5dmI4VEV4SmhNNGlOSGpvU25weWNpSXlQeDJtdXZJU1ltNXBFVWgrclMxTTlrWjJkcnArSGV6OXlKQzI1dWJucHJmZTNidHcvMjl2WW1WN3l1SzZISTVYSlVWbFkyYU9rakR3OFBMRml3QUcrODhRYm16Sm1ERlN0V0FPcHB4ZFhWMWRyVzdkYXRXeEViRzR1K2Zmc2lJQ0FBMzM3N0xSWXRXb1NsUzVjYXpMcVR5V1E0ZVBBZ0JnNGNxSjBKWjh2T3BhYWhWRjAzeGpuT3FxcFVSWmFPNlZHd3lhVGk0K1BqQUNiU2prQ09mbW5FUXkrQVoyazFOVFhJemMzVmZxZzdPVG5oNXMyYlNFdExnNTJkSFg3KytXZWpnNU5aV1ZsR2k4QVVDb1hSOWJXZ0h0L1EvZkRjc1dNSGlvcUtFQndjalBIanh5TWtKQVNkTzNlR1dDekcyYk5uQWZVYVpIWFIxR25rNWVYaGpUZmVnTE96TTJiTm1vVUpFeVlZblpLclN5d1dZOUtrU1JnelpneDI3dHlKUFh2MjRPZWZmOGJMTDc5YzUrdE1HVE5tRERaczJJQU5HemJVbVZSRUloSHUzcjJMQ1JNbTRKMTMzcW4zQTd0SGp4NzQ0WWNmY09USUVZT0Vjdno0Y1lOV2dPWkdJQ0lpd3VBRFdYYy9FWTJQUC83NGdkZTB5c3JLcW5QMVhzM2Z3LzNKZmZ6NDhYcGpIdEJadXQ3WjJSbjI5dmI0NDQ4L1VGTlRZM1JwZlZQdTNMbURJMGVPWU5PbVRjalB6OGZvMGFNaEZvdVJrSkNBdlh2M1lzZU9IVmkzYmgzaTQrTVJGQlNFWmN1V3djSEJBU1VsSmRpK2ZUc21UNTZNTDc3NFFxOUZ1RzNiMGM0VWx3QUFCeEZKUkVGVU5zaGtzZ2Z1cHJNbWNya2NhWmxacUttcEFlZFFNZkFUMTY5ZmJOakNiVmJLSnBPS1lPL1dRd1I0UTczRFk4L3VJWllPNmFFNE9EaEFLcFZpK2ZMbHFLNnV4dXpacytIdTdvNjh2RHhFUmthQ2N3NG5KeWNzWExoUTczVVRKa3g0b1BuNnYvenlpOTdZVFZSVVZMMTNmck5uenpZWUs5SDQ3cnZ2dEJNT2ZIMTlzV1hMRnJSdTNWcHZuU3B6T0RvNll0S2tTWmcwYVJLVVN1VURMd29xbFVyeHdRY2Y0TzkvL3pzT0hUcGs4RUVxa1VqZzd1NE9pVVNpdHhTOU9aeWRuWTB1bGRPaFE0ZDZ4d04wN2RpeDQ1R09uM2w2ZXBvMVMrOSt4bWFSU1NRU3lHUXluRDlmdXdPaFZDcEZyMTY5NnIyeGdEcVJ6cGt6QjhuSnllQ2M0L25ubjhjLy8vbFBiZTNKNjYrL2p1enNiSHp5eVNjNGZ2dzRCZzBhaE04KysweDc0N0ZvMFNLNHVycGk0OGFOaUk2TzFxNUFjUFBtVFd6ZXZCbWpSNCt1YythYnJhaW9rT0ZzU21ydEFVTUZ1T2hrYmUyajdiUEoyL3QyendiTkV6RzJGSUIwK0xBaFdMcGtNVnhOckhQVUdLaFVxc2UyNUgxajl1V1hYMkx2M3IySWk0dDdxSEdhK2lnVXRiTjNHbHBUWSswNDU5cmszcENlZ00yYk53UHFDU0NtSmh5Y1BuMGFGeTVjd05TcFU0MWUrK2pSbytqV3JSdWFOMjhPbFVxRkdUTm1vS0tpQXJHeHNmVzJmRzNCa1Y5L3c3Ulp0V05MblBQTFYrUjMvR0NERzNJWlkzTkpwWFhySGszc1hGVXhESmdnRm9td01HSXVwcjgxeGVhN3Y4aWpwMVFxVVZoWUNGZFhWNU9MS3hMclYxMWRqYUtpSWpScjF1eUo3Rno1SlB6dGd3WFl1NzkyQ3JyQStZcjhpMm1HeTVQYktKdnIvcEs2VnJxQzIvY0RxKzJLNk5FOWlCSUtNVW9pa1R6MC91L0U4dXpzN0JyVjcvRldjVEVPSHowR3FBc2VsY0JhUzhmMEtGbG4rWGtkdUNEdEIzRDFEbzl1Q1BDdmYwOFBRZ2l4RnZjVlBKNXBEQVdQdW15dXBTSVNpYVl4ZGJmZDZGRWpqTzQyU0FnaDFxaTZ1Z1o3OWgwQTFBV1BBbUN6T3p5YVlsTXRsZFlkdXJVRjU0T2hub1k2YnN5ajM3Q0tFRUllbDl3Ly9zRFZhOXA5ZzRvNTQ0Y3RHOUdqWjFOSlJTb1ZUV1NNMlFOQWFNL25ySEtIUjBJSU1TWDU3RG1VL0xscDNXbmhibldoWlNONjlHeW0rOHZIeDhjQllPTTF4K0dqaHRNQVBTSEVac2psY3FSblh0QVdQQUw4WkdNcGVOUmxPeTBWYWRNZ0FHMEJ3TE5sQy9RSXFYOXZiMElJc1JZVnNuczRkejZ0OW9DaGduT2NiaXdGajdwc0o2bElSSDBZUXdzQTZCNGNaTFU3UEJKQ2lESFoyVG00ZWsyOTlUUG50L01WZDA5WU9xYkh3U2FTU3V2V3Jac0F2QS9BN01RaUVZS0RBdEMwRVN3b1J3aDVlaVQ4dUZQN05RZmIzbGdxNk85bkUwbkZ6czZ0S1RqckRRQk96azRJQ1FxZzhSUkNpTTBvS1MxRGtrN0JJMWZXUkZzNnBzZkZKcElLN08xNkE3d3RBRFJ6bzRKSFFvaHRTVHg4RkZWVlZackRsS3VYc296dmJkQUkyRVJTNFl4UFo0eUpBT0RsOEZHTmJ1RStRa2pqVlYxVGc5Mi83QVBVQlk4YzJOd1lCK2cxckQ2cFBOTXhzQTFqVEZ2d09IYjBLRXVIUkFnaFpydDBLUStYODY5cURvc0Z4bzlZTnFMSHkrcVRpbFNNOFF4b0FnQTllNFJRd1NNaHhLYWtwcVdqdEt4MjN5TUdsaXp3eGxmd3FNdXFrMHJIamgzdHVZaTlvamtlR3o2S0J1Z0pJVFpETGxmZzNQazA5YzZiVUhIdzM2NWZiSHdGajdxc09xbW9SRTVCSWc0ZkFQQnMyUkxkcWVDUkVHSkRaRElaVXMrbjF4NHdWSERPenpUbThSUllmVkpoUEJTb0xYZ01EdXdHaitaVThFZ0lzUjA1dVpmMENoN2w1VGh0NlpnZU42dGQrNnRObXphT0lpWUtCWU85U0NSQ2NHQUFtamFsZ2tkQ2lPM1lzWE1YQks1dW1IQytzNmdvL1o2bFkzcmNyTGFsSXBFMGRRWFFGd0JjbkozeFhQZGdHazhoaE5pTTBySXlIRXlzbmVqRk9WU0NTclhPMGpFOUNWYWJWRlFTU1M5TndXTno5MmJvNXQvVjBpRVJRb2paRWcvL0N0azlkY09FODBaZDhLakxhcE9LV01LbWFnb2VSdzRmUmdXUGhCQ2JvVlFxc1dmdmZrQmQ4QWl3N3h2N0FMMkdWU2FWRmo1K1htQVlCZ0FTaVlRS0hna2hOdVdQdk12SXU1SVAxTmFtbENxWkt0SFNNVDBwVnBsVUhCMmtFeGlZRXdEMDdCRU1uM2JlbGc2SkVFTE1kdmJjZVpTVWFzcFIrQ21PbWhzV0R1bUpzY0trMGtNcVFtM0JJd01RUG5JRURkQVRRbXlHUXFGQVdrYW10dUJSNE94VVl5OTQxR1YxVTRxOW42ME9aRXpVSG1CZ0loRXlNaStnNk5ZdFM0ZEZDQ0Zta1NzVU9IazZHYWk5TVpZSmdxcFI3dkJvaXRVbEZVRFVsM08wWkF3UUJBSGZKMnkzZEVDRUVQSmdHTDliVmE0Nlpla3duaVRyNi81aS9BN0FaSllPZ3hCQ0hncm5Da0ZBVEhIeGhhZnE4OHpxV2lyVk5aVjc3U1JObUlpTGZDd2RDeUdFUENnR2xOMnRxZGhzNlRnSUlZUVFRZ2doaEJCQ0NDR0VFRUlJSVlRUVFnZ2hoQkJDQ0NHRUVFSUlJWVFRUWdnaGhCQkNDQ0dFRUVJSUlZUVFRZ2doaEJCQ0NDR0VFRUlJSVlRUVFnZ2hoQkJDQ0NHRUVFSUlJWVFRUWdnaGhCQkNDQ0dFRUVJSUlZUVFRZ2doaEJCQ0NDR0VFRUlJSVlRUVFnZ2hoQkJDQ0NHRUVFSUlJWVFRUWdnaGhCQkNDQ0dFRUVJSUllUXgrWDhGT2EwOW9ZYUo0d0FBQUFCSlJVNUVya0pnZ2c9PSIsCgkiVGhlbWUiIDogIiIsCgkiVHlwZSIgOiAiZmxvdyIsCgkiVXNlcklkIiA6ICI4ODg3MTc2NjUiLAoJIlZlcnNpb24iIDogIjM2Igp9Cg=="/>
    </extobj>
    <extobj name="ECB019B1-382A-4266-B25C-5B523AA43C14-2">
      <extobjdata type="ECB019B1-382A-4266-B25C-5B523AA43C14" data="ewoJIkZpbGVJZCIgOiAiNDYxMDYxMDQxOTQwIiwKCSJHcm91cElkIiA6ICI5NjE4MzMzNTQiLAoJIkltYWdlIiA6ICJpVkJPUncwS0dnb0FBQUFOU1VoRVVnQUFBWlVBQUFRdUNBWUFBQUFVYnFBcUFBQUFBWE5TUjBJQXJzNGM2UUFBSUFCSlJFRlVlSnpzM1hkWWsxZjdCL0R2a3dSd3NFUlVSRlJVRkxES2NPR3NvNzZXV2tlMVZ0eWpWZXVzcjZ1dHBhK3p0bG9IOVZlMEtIVzA3a1VWRkpTNmNZSGlRQVVFUkJSVUVBY2JRcExuL1A0Z2ljUUVDQmhNaFB0elhWd2x6N3hqTlhlZWM4NTlEa0FJSVlRUVFnZ2hoQkJDQ0NHRUVFSUlJWVFRUWdnaGhCQkNDQ0dFRUVJSUlZUVFRZ2doaEJCQ0NDR0VFRUlJSVlRUVFnZ2hoQkJDQ0NHRUVFSUlJWVFRUWdnaGhCQkNDQ0dFRUVJSUlZUVFRZ2doaEJCQ0NDR0VFRUlJSVlRUVFnZ2hoQkJDQ0NHRUVFSUlJWVFRUWdnaGhCQkNDQ0dFRUVJSUlZUVFRZ2doaEJCQ0NDR0VFRUlJSVlRUVFrajVjUG9PZ0dqUHRubnJKc1lpVVZjSUJDYjZqb1dRcW83eHNuUldnTXVQSHQxK3BlOVkzaWNpZlFkQXRHTnJhMXZMMk1SNExnZE1CMkNrNzNnSXFmSUV3aGVzbG13aEFIOTloL0krRWVnN0FLSWRZM1B6K21Dc0x5VVVRdDRaUzQ0Skd1czdpUGNOUGFtOEp4aHY1TXdKT0NjQXNLcFRCNzArN0FhT285WkxRblFwSnljWG9hZk9nREVHY01nR3oxL1JkMHp2RzBvcTd3bE9JQnpCY1JBQ1FMKyt2YkZpeVkrVVZBalJzUlAvbmtMb3FUTUFBSTZ4OUV4cDdrVjl4L1Mrb2Vhdjk0TUp3THdVTDRZTStwUVNDaUU2eGhqRDNvUC9GRDJsQU9BWk8vd3FNVEZUMzNHOWJ5aXB2QWVhT3JxTTRUak9CQURzbXpSR096ZFhmWWRFU0pYekxQMDVMbHhTdG5aSm1VejZsMzRqZWo5UlVqRjhITWNKeGlsZWZQN1pRQWlGUXYxR1JFZ1Y5TytwczVESlpFRFJVMHZrbzRUb2FIM0g5RDZpcEdMZ21yWnM0OFNCT1FHQWtaRVJCdlQzMUhkSWhGUTVNcGtNSjA2ZWVyMkJzVDBBbUQ1amVsOVJVakZ3bkpEellJQTVBTGkyL1FDV0ZoYjZEb21RS2ljdVBnR1BIejhGQURDd1Y3eE05cSsrWTNwZlVWSXhZTGEydHJVWXVLNEFURGlPUXpzM1Y5UTJyYTN2c0FpcFVoaGppTG9UamFlcHFVRFJOQ1BYWlNKWm1yN2plbC9Sa0dJRHhrd3M2Z25BZFFISGNlWm1abkIzYzRHSStsTUkwYW1DZ2dKY3Yza0w0c0pDTU1aNE1FUSt2aGY3UXQ5eHZhL29TY1dBR1ltRXJjQVZGVHhhVzllRmE5c1A5QjBTSVZWT1ZuWU9JcTVlQndCdzRMSjVEbUg2anVsOVJrbkZnSEVDNFFqRjAyUTdOMWMwcUY5ZjN5RVJVdVhjdmhPTlJ5a3BpcGZweUh0RkJZOXZnWktLNFJKeUhFWXBYZ3o5YkFBVlBCSlNDZllWSzNnRVdPQ2pSNDlvVnVLM1FFbkZRRFZwNVRLYTQ3Z2FBTkM0VVNOMGNIZlRkMGlFVkRrdlhyekV1UXZLQnhPcGhNbW80UEV0VVZJeFRCekhjZU1WTHo0Zk1vZ0tIZ21wQlArZVBndXBWQW9BWUR5N2szTHZ6bTE5eC9TK285RmZCcWlSazJ0TGpzTUhBR0FrRXVGVHovL29PeVJDcWh5WlRJYmovNzR1ZUdUQUlTcDRmSHYwcEdLQWpNQjNCWU1GQUxpNnRJVjEzYnI2RG9tUUtpY3VQZ0dQSGhWMTBEUEdYa2xsN0tTK1k2b0tLS2tZR0RzN3U1cUFvTE9pNE5ITnBRMXExNjZsNzdBSXFWSVlZN2dUSFl2VVo4b2F4NXNDb2ZDUmZxT3FHcWo1eThEd3h1YjFBSzR6eDRFek16TkZPemRYNms4aFJNY0tDc1M0ZmpNS0JRVmlNTVo0eHJQcnlYRTNVdlVkVjFWQVR5b0doalBpV2lqNlU2enIxb1dyU3hzYVNreUlqbVhuNUNEaVdpUWdMM2hrQXB3RHdPczdycXFBa29xQkVVRTBSdkVFMmFHZE8yd2FVTUVqSWJvV2Rmc3VraDRxVzd2U00vTXlMdWczb3FxRGtvcGhFWUxEY01XTHp3WjhRazhwaEZTQ1E0Y0RsUVdQak9Gb0poVTg2Z3dsRlFQUzFLbXRsNERqVEFHZ29VMERkT3JZWHQ4aGtTb2lNek1UTjI3Y1FHNXVicm5PKy9mZmYzSGd3SUZLaTBzZk1qSXljZXJzZWFBb29jZ0taZXh2ZmNkVWxWQlNNUndDRGdKbHdlT3dJWU1oRUZUdS81NERCdzdBeTh0THVkcWRKaHMyYklDbnB5ZCsvdmxucmE4cmxVcmg0K01EYjI5dlNDUVNIVVZMM3NiMTY5Y3hhZElrSkNZbWx1dThpSWdJbkRwMVNtV2JUQ2FEVkNvdDg4ZFFGUzk0QkZqMGs0UmJOL1FjVXBWQ283OE1SQ01uVndkd2NJVzg0UEd6Z2Ywci9aNjNidDJDbVpsWmlhUExkdXpZZ2ExYnQ4TFIwUkVCQVFINDhNTVAwYjE3OXpLdkt4S0owS0JCQSt6Y3VST01zWElsSkUxV3JGaUJnSUFBdEdyVkNudjI3SG1yYTJucitmUG4rUGpqajFXMjFhaFJBN2EydHVqWHJ4OUdqeDZOV3JYZXpWRHY2T2hvQkFRRUlESXlFcytlUFFNQVdGcGF3dG5aR1dQR2pJR2JtK29VUGtsSlNUaDI3QmlHRGgyS2hnMGJsbnJ0eTVjdkl5MHREUU1IYXI5TTlSZGZmSUdIRHgrV2VkeWhRNGRnYjIrdjFUWGZGWmxNaG1QSFE1V3ZHZGhldlFaVUJWRlNNUkJDam5VR0U1aURBMXphZmdDck9uVXE3VjR2WDc0RXovTzRkZXNXZXZmdWplZlBud1B5WkdCcGFRbkdHSHg5ZmJGOSszYjA3dDBicTFhdHdyeDU4L0RkZDkvaDExOS9SYmR1M2NxOHg2aFJvOER6UEh4OGZOQ2hRd2NNSFRxMFFyR0t4V0tFaGhaOUNNVEZ4U0V1TGc2dFdyV3EwTFVxb25idDJuQjNkd2RqREs5ZXZVSmNYQno4L1B4dyt2UnAvUFhYWHpBMk5xNjBlMHNrRXZ6NjY2OElDQWdBQUppYW1xSlpzMmJnZVI1UG56N0ZtVE5uMExKbFM3V2tFaDRlanExYnQrS3p6ejRyOHg1Nzl1ekI0OGVQdFRwVzRmdnZ2OWVxR2EyK0FjNnFIWDgvRWNrcHlvTEhURTZLMC9xT3FhcWhwR0lBN096c2FncDRRV2R3ckFiSENlRG0wclpTQ3g2SERCbUNuSndjQU1DdVhidXdhOWN1QUVEejVzM3h4eDkvWU5HaVJRZ1BENGVIaHdkKyt1a25DSVZDTEZ1MkRGT25Uc1djT1hNd2JkbzBqQnMzcnN4dnRtUEdqRUZrWkNSKysrMDM5T3paRTNVck1EUEFtVE5ua0pPVGc4NmRPK1BLbFNzSUNnckN2SG56S3ZqT3k4L1cxaGJyMTY5WHZuNzY5Q2ttVHB5SXVMZzRuRHg1RXYzN1Y4NFRKYy96V0xCZ0FjTEN3bUJuWjRlNWMrZWllL2Z1S24vbVVWRlJFSXZGYXVmZXZYc1g5ZXZYUjZOR2pVcTlSMzUrUHE1ZHU0YUpFeWVxYkU5TVRFUjhmRHdBSUNVbEJTOWZ2c1NKRXljQUFHNXVidWpVcVpPTzN1Vzd4UmpEM2VoWXBLWTlVMnk2SVJWd3lmcU5xdXFoUGhVRHdKdFlXa1BBT25NY3g1bVptc0xkemFWU0N4NzM3ZHVIMmJObm8xYXRXamh5NUFpQ2dvSncrUEJoZE8vZUhjT0dEVU40ZURqczdPd3dkdXhZM0xsekI5ZXVYVU5jWEJ3bVRab0VDd3NMK1ByNll1ellzVGh6NWt5Wjl4bzFhaFJ5YzNPeGNlUEdDc1VhRkJRRUFKZ3padzVNVEV3UUVoS2kxL2I2aGcwYm9tL2Z2Z0NBOVBUMFNydlBuajE3RUJZV2h1Yk5tK1B2di85R3o1NDkxZjVPdUxpNG9HUEhqaXJicEZJcExsNjhDQXNMaTFMN3lnQWdPRGdZWXJFWW4zenlpY3Iyc0xBd0xGdTJETXVXTGNPMWE5Znc0TUVENWV2bzZHZ2R2c3QzU3l3VzQvck5XOGpQTHdCampPZUE2eWx4dDU3cU82NnFocEtLQVJBSk9FY09YRnNBcUZmUEd1MWNYU3AxS0xHTmpRMFNFaExnNGVHQkxWdTI0T1RKazZoWnN5YUNnb0pRcDA0ZCtQdjdReXdXWS83OCtaZzllN2J5NTMvLyt4ODhQRHp3ODg4LzQvbno1emg1c3V5cGtxNWR1d1lBQ0F3TTFLb2R2cmhuejU0aFBEd2NMaTR1Y0hCd1FNK2VQZkhxMVN0Y3ZLamZOWlF5TWpJQUFNMmFOYXVVNjBza0VtemR1aFVBc0h6NWNsaFlXR2g5Ym5oNE9ESXlNaEFmSHc5Zlg5OFNqMk9NWWQrK2ZjcHppaHMvZmp3dVhyeUlpeGN2b2w2OWVtamZ2cjN5ZGUvZXZTdjh2dlF0S3pzSFZ5S0svajV5NExKbHdCa3FlTlE5YXY0eUFBS2g0QXZGLzR2MjdxNW9VTWtGajR3eFhMbHlCVk9uVHNYcDA2ZFJwMDRkV0Z0YjQ0OC8va0NUSmsxZ1ltS0M0OGVQbDNoK1Nrb0t2dnp5U3d3WU1LRE1lNTA3ZHc3Mjl2WklTMHZEMXExYnNYVHBVcTNqUEhyMEtCaGo4UFQwQkFCNGVub2lORFFVUVVGQjZObXpwOWJYMGFVclY2N2czMy8vaGJPenMxYURGaXJpNXMyYnlNaklnSXVMQzV5Y25NcDE3djc5KzJGblo0ZUJBd2ZpanovK1FKczJiZkRSUngrcEhSY1lHSWo3OSsralI0OGUrUG5ubjFHalJnMTgrdW1uS3Nja0ppWWlMUzBOVFpvMFVXNjdldlVxbmo3Vi9zdjlwNTkrYWpEVEROMk5pVlVXUERJT3ovbHM2U1Y5eDFRVlVWTFJQNlBpQlkrRFB2V3M5SUxINk9ob3ZIanhBajE2OU1EcDA2LzdLVnUyYktuOEFDOXU2OWF0YU5DZ0FRb0xDMUd6WmsxRVJVWGhqei8rd0lnUkkwcTlUMHhNRE9MajR6RnYzanlrcHFaaTc5NjltREpsU3BsdC9RcEhqeDZGUUNEQWYvNVROUFYvdDI3ZFlHNXVqckN3TUdSa1pNRFMwckxjNzcyOG5qeDVncmx6NXlvN3grL2Z2NCtCQXdmaXYvLzliNlVOK2I1Mzd4NGdiOTRxajVzM2IrTENoUXZ3OXZiRzRNR0RjZkhpUlN4YnRneU9qbzRxeDcxNjlRcSt2cjdvMmJNbjFxMWJoLy85NzM5WXNtUUpURXhNbEUxN0FCQVNFcUw4L2Z6NTgraldyUnNDQWdKdy92eDVsZXNWRmhhQ01RWVRFeE8xbUR3OVBRMG1xUVFjRGlwVzhNaUNVMUx1dnRSM1RGVVJOWC9wV1dQSHR2MDVjSllBWUdQVEFKMDdkU3o3cExkMCt2UnB0RzdkR3ZYcTFWUGJsNTZlRGxkWFYzejg4Y2ZvMWFzWDB0UFRJWlBKY08zYU5aVVBIRzBjUEhnUUlwRUluM3p5Q1VhUEhnMk80N0J0MnphdHpvMktpc0xEaHcvUnFWTW5XRmxaQWZMUmFYMzc5b1ZVS2kzMVNVcVhjbk56Y2U3Y09ZU0ZoU0VoSVFHTU1VUkVSQ0FnSUFBOFh6a3RKNW1abVlCODJMQzJKQklKVnE5ZWpmcjE2MlBBZ0FFUUNvVll2SGd4eEdJeGZ2dnROK1Z4TXBrTUN4Y3VSRUZCZ1hMQXcrTEZpK0hxNmdwdmIyK0VoWVVwcnhjVUZBUWJHeHVrcDZmamh4OSt3THg1ODdCa3lSSmxVNWppcDFldlhuQnhjVkhiZnZIaXhVb2RIVmNlV2RuWk9IR3k2QXNVWTVCQnlyYnJPNmFxaXBLS2Zna0VuR0NzNHNXSVlVTXF2ZUFSOHZxVVo4K2VZZkxreWJoejV3Nk9IeitPeVpNbjQ4cVZLd0NBb1VPSFlzNmNPWmc2ZFdxRjc1R1dsb2FqUjQraWUvZnVxRk9uRGhvMGFJQUJBd1lnTURBUVNVbEpaWjZ2NktCL3MxWkUwYW1zMkYvWldyWnNpY2pJU0VSR1J1TGt5WlB3OWZWRm5UcDE0T3ZyVzJxZnhkc3dNaklDNUtPenRQWGJiNzhoTmpZVzN0N2V5Zzl5ZTN0N0xGMjZGTjdlM3NyamVKNEh4M0ZZdUhDaDhvbFJKQkxoMTE5L2hZMk5qWEpVWUZCUUVDUVNDVHc4UEZDdlhqMnNYNzhlVjY5ZXhZRURCeUNWU3BFaUg1YjdKcGxNcGh5aWJraE8vSHY2OVFBUGp0MSttQkIxWGQ4eFZWWFUvS1ZIZGkwK2FDN2dPRmNBTURZMlJuL1BmdS9rdmdNSERrUnFhdEVzMzgrZVBVUGR1blhSb1VNSDVaRGZiZHUySVNnb0NJV0ZoUlcraDYrdkwyUXlHU1pObXFUY05ubnlaQVFIQjJQTm1qV2xmaUFYcjAwSkNRbkIyYk5ubGZzVXpSZXhzYkdJajQ5SHk1WXRLeHhqZWRXcFV3ZGR1blNCazVNVFB2bmtFK3phdFF0VHBreEJqUm8xZEhvZkd4c2JRRjZYbzYyYU5XdGl5SkFoYXYwOGJ5WmxJeU1qL04vLy9aOHljU2xZV1ZsaC8vNzlNREV4UVg1K1B2ejkvVEY0OEdCa1oyY0RBTnEzYjQvdDI3ZWpSWXNXQ0EwTnhZOC8vb2kvLy80YnJWdTNWcm5PakJremtKdWJpeDA3ZHBUN2ZWY1dudWR4NHQvWHpid2NqME42RGFpS282U2lSd0tScURNWTZvTUQyclIyZ25WZHEzZHkzOEdEQnl0L3YzMzdObHExYW9XdnYvNWF1YTFaczJhd3Q3ZEhmbjYrMmhRZDJyaDY5U3FDZzRNeGVQQmdPRHM3SzdmYjJOaGc5T2pSMkxadEcwSkNRdFNHc2lvb2FsTWdueWFrSkVGQlFaZzdkMjY1NDN0YmRlclVRZVBHalpHWW1Jams1R1NkSnpiRk1PSHc4SEE4Zi80YzF0YldaWjR6YytaTVNLVlNmUHZ0dHhwSHh5bWE2cjcrK211TmZYYjkrL2RYUHRIczI3Y1BtWm1aR0RWcUZEWnQycVE4UnZFK2QrN2NDUWNIQjdXRUFua2Z5dkxseTNINjlHbjA2ZE9uWE8rN3NpUWtQa0RTSTNrSFBVTW1hSVhIU2tWSlJVL3M3ZTFyTUE0ZURNeE13QW5nNXVvQzA5cTE5UlpQUVVFQkNnb0tBQUM5ZXZXQ2g0Y0hNakl5OFB2dnY1ZnJPaGtaR2ZqZi8vNkgyclZyWThhTUdXcjd2L3JxSzRTRWhHRGx5cFZ3Y1hIUjJHbXZhTnBhdDI2ZHhsRmVDUWtKOFBMeVFraElDTDc1NWh1SVJPLzJyN0ZVS2xWT2wySm1acWJ6NnpkczJCQTlldlJBV0ZnWWZ2cnBKNnhkdTFhcnptNlJTSVRldlh1alJZc1dhdnVTa3BJUUdob0tUMDlQTkdqUVFHMS84VmtLSEIwZE1YNzhlSTNKN1BMbHk0aUppU2x4NnAwQkF3Wmc2OWF0MkxCaEEzcjE2dlZPbW5OTDg3cmc4ZlVLanhKQWM5c2QwUWxLS25wU0tEU3RaOHloRzRlaWdzZjI3dTl1aGNmRGh3L2o2ZE9uU0UxTlJVeE1ESzVmdjQ2Ly92b0xYMzMxRlFEQXg4Y0habVptNVM0eUxDZ293UHo1ODVHZW5vNWZmdmxGWXdWOXpabzFzV2pSSWt5ZlBoMXo1ODdGbGkxYllHcHFxdHl2cUUweE16TkQxNjVkTmQ3SHdjRUJUazVPaUkyTnhlWExsOUdqUjQ5eS94bFVsRmdzeHJwMTY1Q1Rrd05uWjJkbFU1V3VmZnZ0dDdoNTh5YkN3c0l3YytaTXpKOC9YeVZaOER5UFM1Y3VnVEdtOHY1TGUvb0xEUTNGa0NGRDBMWnQyMUx2N2VIaGdRNGRPbWpjNStmbmg4YU5HNWM0YUVNa0V1SExMNy9FOHVYTGNmejQ4VXFiY1VCYllyRVkxNjdmUUY1ZWZ0RUtqMkJYSHlkRVBkRnJVRlVjZGRUcmliRVJXaWdLSHEydDY4THRIYTd3dUhuelpwdzhlUkpaV1Zrd05qWkdwMDZkNE9mbmg5R2pSd01BK3ZUcGcxR2pSbUhZc0dHdjR6VTJMblV1cC96OGZNeWZQeDgzYnR6QTFLbFQwYTlmeWYxREhoNGVtREJoQWhJU0VqQno1a3psYUNjVXEwM3AyN2V2V3J0L2NRTUhEZ1RrOVJhUUQydWROMitlc2k5R1Y1NDhlYUlzL3B3MGFSSSsrZVFUSER4NEVPYm01bGk4ZUxIeXVNdVhMMlAyN05uSXlzclN5WDF0YlczaDUrZUgrdlhySXlJaUFzT0hEOGVnUVlNd2FkSWtmUEhGRitqWnN5ZG16NTVkS1JYdUFvRkE0NS85eVpNbmNlZk9IVXlmUHIzVUwwQ2Zmdm9wcksydHNXWExsa29iSWFldG9oVWVpL3JrT1hEWkFvWXdLbmlzWEpSVTlJU3gxd1dQYnE1dFlhT2hTYUt5QkFjSDQ5Q2hRL0R4OFVHTEZpM1F2SGx6ZE96WVVWbTU3ZXJxaXQ2OWU2dE1IT251N281Ly92a0hrSS93S1M0MU5SV1RKMC9HNWN1WDBiOS9mMHllUExuTUdHYk1tSUZldlhyaDl1M2JHRE5tREs1ZkwvcUhmL1RvVVVEZU5sOGFUMDlQaUVRaW5EOS9IcG1abVNnc0xFUk9UZzRXTGx3SWYzLy9DdnlwYUphYm00c0xGeTdnd29VTHVIWHJGbXJXckltaFE0ZGk3OTY5S24wcHVibTVDQThQeDRRSkUwb2NHVlZlVGs1T0NBZ0l3SC8vKzErNHVyb2lLeXNMdDIvZlJsWldGcG8zYjQ1cDA2Wmh5SkFoT3JtWE5nSURBK0hrNUtTc0cxTEl6ODlYYWVZeU1qTEN5SkVqOGZMbFM5eS9mLytkeGFkSjdMMTRKRDZRanpia2tDNW1CVlR3V01tbytVcy9qTUFKbEFXUGd6ODFyQlVlSlJJSjR1UGpsVU4vYTlldWpkVFVWTnk2ZFF2R3hzWUlEQXhFSGZrc3l0SFIwWmcyYlJweWNuSXdidHc0ekpvMVM2dDdDQVFDL1BMTEwxaTRjQ0hPbmoyTHlaTW5ZL3YyN2NvWmVjdGlhV21wTnIySXI2OHZGaTFhQkQ4L1A2U25wK1A3NzcrdmNKdSt0YlUxSWlNanRUNitiOSsrc0xLeXdwdzVjekJod2dSczJMQkJyZWl3SW1yV3JJbXhZOGRpN05peHBSNDNldlRvVW9kcWw5VlJyOUM4ZWZNU1IyNnRYNzllbWNEOS9QeGdabWFHL1B4OFhMMTZWZTNKZE1TSUVSZ3hZb1RPUjhhVlY4Q1JvOG9SZytENTBDZHhjWVkzM3JtS29hU2lCNDBkMi9ZWGNMQUdnQWIxNjZGYkZ3OTloNlJVbzBZTkdCa1pZYzJhTlNnc0xNUzBhZE5nWldXRnhNUkVlSHQ3Z3pHRzJyVnI0OXR2dndYa0hiek96czc0OU5OUGxVMVMyakkyTnNicTFhdng1NTkvUWlxVmx0bldYeFlqSXlQODlOTlA0RGdPSjA2Y3dOaXhZOUc0Y2VPM3VtWjV0R3ZYRHI2K3ZwZ3hZd1lPSHo2TTc3Nzc3cDNkZTlDZ1FjbzV5ZDVHblZLV1hPQTRUbG1RR1JnWWlJeU1ESEFjQndjSEIzejU1WmNxeCtvN21VQmU4S2hZTzRVeHlKaU0rMVBmTVZVSGh2UDF1UG9RMkR1Njd1WUVuQmNBVEo0NERnc1h6TkYzVEZxVHlXUnE3ZW1NTVlONjBwTEpaRWhKU1VIVHBrMzFjditrcENRMGFkSkU3eU9mcXJ0L0FvOWkzdmYvQTRyK2p0NU9pcjFWdm5sdlNJWFFrOG83MXFSbFczdE93TFVEQUdOakkvVHIrMzdOK3FxcGc5YVFFZ3JrTWVvcm9VQmV5VTcwaStkNUhQKzMrUHBiSEJVOHZpUDBWZW9kRXdnNUQ4WlFId0JhT3p1aGthMnR2a01pcE1wSlRIcjR1b09lc1d3R21XNkhCWklTVVZKNWgrenQ3V3N3Y0YwQlpzNXhITnE3dWNLcVR1WFB0RXRJZGNJWXcrMDcwWGdxbjRxSWdWMlg4WUpIK282cnVxQ2s4ZzVKUk9iV0FLZXl3bU5wdFJpRWtQSVRpd3R4NDFaVXNZSkhMaklsN2xhcXZ1T3FMaWlwdkVOQ2dkUmV3TUVOQU9yV3RZSmIyM2RYOEVoSWRaR1RrNE9JcTBYRHdUbHcyVHpQaHdFb2ZXMWxvak9VVk40aGdVQ2tMSGgwYWZzQkdqYXNuQ2srU01YczNic1hzMmZQcnRDNVdWbFplaS8wSTBYaTc5OUhRdUlEb0tqcDY0V0V6OWZ2K3RQVkRDV1ZkMGNFY01xQ3g4OEc5S2VubEhMaWVSNUpTVWtJRGc3RzJyVnJjZXZXclFwZG82U2l4cmk0T0Z5NGNFSGp2dWpvYUpYcFpON2s0K09EOGVQSDY2UldoTHlkZ0NQSFhrOFB3eUUwTlNFaFhkOHhWU2MwcFBnZGFkS3lqU2ZIY1RhUU4zMTE3OXBaM3lFWnZJU0VCQnc3ZGd6SnljbElTVWxCY25JeUNnb0t3SEVjbWpScEFnY0hCN2k2dXBicm1uLzk5UmMyYk5pQTVjdVhsemo1NHB1ZVBIbUNXYk5tb1c3ZHV0aTllN2Zhck1obno1NUZZR0FnWnMrZURVdExTOHliTjArNTRGbHBwa3laZ3ZIanh5dGZyMWl4UW0xR2dSbzFhcUJaczJZWU5HZ1FoZzBiUnJVdlpjakx5MFBnc2FKbGtCbGpQQy9ocWVEeEhhT2s4bTV3bkZDb1hORDlzd0g5RFdiZGJrTW1GQW9SRmhZR096czdkT3pZRWZIeDhaZzRjU0ltVFpxa3JOak96ODh2YzVuam1UTm5ZdVRJa1FDQWtTTkg0dFNwVTFpOGVERk1UVTNMbk9FNEx5OFBjK2ZPUlVaR0J1Yk5tNmVXVUpLU2tyQjQ4V0owN3R4Wk9aWEtxRkdqU3B4UU16YzNGK3ZXclVOK2ZqNmFOV3VtOFJobloyZlVyVnNYTXBrTWFXbHBpSW1KUVV4TURLS2lvdkRUVHorVkdtOTFkL0xNT1Vna2txSVhIR0lmM2IrdC9WdzdSQ2NvcWJ3RE5rNU9UVG1nSStSVGlYejhIOE5Zdk1qUU5XdldEQWNQSGdUa2E1anMzcjBiOWVyVlU1a0NoREdHZ29JQ2RPblNCWjA2ZFZJNXY2Q2dBSnMyYlhyOUlTUC81dS9qNDRQUm8wZmorKysvaDcrL3Y4YkZwaUNmK1hqdTNMbUlqNC9IOU9uVDFhWnhUMDFOeGZUcDAxR2pSZzBzWGJwVTJaelp2bjE3amRmTHk4dkR6Smt6a1orZmp3VUxGdURERHovVWVOeFhYMzJGM3IxZkY4VkdSRVJnMXF4WkNBa0pnWmVYMTF0UFoxTlZxUlU4TWh6VVp6elZGVDFMdndQR3pLUVRPSG5CbzVNajdCcFJ3YU91dWJtNVlkeTRjU28vdzRjUDEzaHN2WHIxc0dyVktrZ2tFcXhhdGFyRWEyN1pzZ1ZYcjE3Rm1ERmpsR3ZOS055L2Z4OFRKMDZFUkNMQnBrMmJZRzF0alJNblRwUzRCazE2ZWpxbVQ1K09XN2R1WWU3Y3VSZ3hZb1RHNHpUcDFLbVQ4bW5zOXUzYldwOVgzU1E5U2tiQy9VU2dxSU0rbDJkU0tualVBM3BTcVd3T0RpWUNEdDNBWU1FSk9MUjNkeTExMGo3eVdsUlVGSjQrZlFvVW0yVTNOallXSjA2Y0FPVFR3N3k1SnJ1MjNOM2RzV1RKRXVYU3ZacU1IejhlRmhZV0dEVnFsTnEraXhjdlFpS1JZUFBtemJDM3Q4ZWxTNWZ3d3c4LzRJY2Zmc0RubjMrdWNteEVSQVIrK09FSHZIcjFDdlBtemRONHZiS1ltNXNEOGlkZG91N05na2N3TGxJbUV6N1VkMXpWRVNXVlNtWW5xRzBORGg0Y09NN1V0RGJjWEYxZ1RCOE1XamwwNkJCT25peGFUbHl4aGt0d2NMQnlJUzZSU0lTUWtCQ3RyNWVXbHFZeTdOZlMwaEx4OGZHSWo0OEg1S3RPQXNDbFM2K1gzRkFrRElYYXRXdkQxZFVWdzRZTlE3ZHUzZEM4ZVhNVUZoWmk3ZHExc0xlM3g2QkJnNVRIUG52MkRCczJiTURSbzBkaGEydUwvUHg4K1BuNVFTS1JZT1RJa1RBMk50WXFib2xFZ29pSUNFRGUzMExVeVdReTNMZ1ZoZHpjUERER2VEQjIvWEZDRkJVODZnRWxsVW9tNGxsalRpaG9Cd0IxcmF6Zzd0cVdoaEpyYWVuU3BWaTZkQ2tBWU5XcVZkaS9mei9tenAwTEx5OHY1VEY1ZVhsYVgrL1NwVXRhZFhTWHRpWk15NVl0c1hmdlh0U3FWVXU1dk8rR0RSdVFsSlNFVFpzMndjaklDR2xwYVRodzRBRDI3TmtEbnVmeDlkZGZZOEtFQ1hqNThpVisvZlZYL04vLy9SOE9IanlJZWZQbW9WZXZYaVhlU3lhVElTa3BDYjYrdmtoS1NzSkhIMzJFTm0zYWFQMStxNVBDUWtueEZSNXplQUhPQXlqZmV0aEVKeWlwVkRJbTRyN2dBQ01BYVBPQk0yeXA0TEhjc3JLeWxNc0d5MlF5WkdabUtsZXBMSS8vL09jL2NIZDNMM0gveG8wYmNlclVLUnc2VlBLRXRtOCtYVnk1Y2dXN2R1MUN2Mzc5MExoeFk4eWJOdy9uejU4SDVNc3l6NW8xQzNaMmRnQUFHeHNickZ1M0RtRmhZZmo1NTU4eGI5NDhkT25TQmN1WEwxZHBFcDAvZjc3S1Bjek56ZkhWVjE5aHlwUXA1WDdQMVVYU28wZUlpMDhBNUFXUEJZV01DaDcxaEpKSzVSSnhnTElCL1lzaGcra3BwUUlVSThBZzd6dy9jT0FBTm03Y2lJWU5HNWJyT3FhbXBqQTFOUzExUDhveGRYMVNVaEsrKys0N01NWmdiMitQdW5YcklpTWpBK1BIajhld1ljTmdZNlA1QzBTUEhqMXc0TUFCK1BqNDRNNmRPekF6TTFQWjcrenNEQ3NyS3lRbEplSHg0OGR3ZDNmSDJMRmoxWVl6azlkMjdUMVFyT0NSTzU1Mi85WXpmY2RVWGRIZjBrclUyTW4xSTBYQm82V0ZCUlU4VmtCMmRqYjI3Tm1EenovL0hMdDI3Y0xRb1VOeDZ0UXBUSnc0RVJzM2JpenhnN3V5UFh6NEVOT21UVk5ab0V3a0VzSGYzeC8vL3ZzdmJ0MjZWV2JGZjZkT25UQjkrblMxWktFWVVzd1lnNit2TDdadjM0N3Z2dnNPR3pkdXJOVDM5TDRTaThVNGREZ0lLT3F3WnpKZXVrM2ZNVlZubEZRcUR5Y0VHNmxZWEhQSW9FL3BLYVVDMXExYmg5emNYSXdkT3hhN2R1MkN0YlUxTm0vZWpJa1RKMkxSb2tYWXZIbXpWdGQ1OWVwVnFjMWFrRS9UQWdCLy9sbDZFZllISDN5QXYvNzZDM2w1ZWRpd1lRTW1UNTZzM0NlVlN2SHp6eitySE0velBQTHk4bEN6WmsyMW90ZmR1M2VYZUIrTzR6Qno1a3pjdVhNSDRlSGhPSExrQ0FZUEhseHFiTlhSeVRQblVWaFlxSGdabnh4Mzk2cCtJNnJlS0tsVUV0c1diZXdBcmpQazdmQlU4RmgrRVJFUkNBd014TVNKRTFYNkhLeXRyZkhISDMrVXF6a29JeU1EMjdhVi9nVldVU1JaMW5HZmYvNDVoZzRkaWthTkd1R0REejVRMldkc2JJeHo1ODZwYkV0SVNJQ1hseGQrLy8zM1V2dDBOT0U0RGdzWExvU1hseGZXcjErUG5qMTdLdGVKSjBVSis4Uy9wNVN2R1lmOWVnMklVRktwTENLUnNBczROSUM4NExGSjQ4YjZEdW05Yyt6WU1UUnQybFRsU1VCQjBmbXQ3ZWl2WnMyYTRlTEYwdnR1bHkxYmhpTkhqcFI1M0x0bWIyK1BFU05HWU9mT25manR0OSt3Wk1rU2ZZZGtNSkllSlNNMnJtaElPQVBMQmVPRDlSMVRkVWRKcFRLMGJtMHM0TkVaRE9hY2dJTzdhMXZVc1N6L2FLWHFUdkZFWUdKaVVtS2x1c0tMRnk5dzc5NDlsVzNaMmRtVkhPRzdNMlhLRklTRWhDQW9LQWlEQmcxQ3UzYnQ5QjJTM2pIR0VCMGRpOVRiYWI0Q0FBQWdBRWxFUVZTME5BQUFCMXd2bExBVWZjZFYzVkZTcVFTTlpUSnJjTWFkT1E0QzA5cTE0ZWJhVnV0Q04vS2FpNHVMMXNmdTM3OGYrL2RYM1phUDJyVnJZOWFzV1ZpeVpBbFdyRmlCdlh2M1Z2dnFlcG1NeDQyb0tPVGs1SUl4eHNCWTVKUDdkNTdxTzY3cWpwSktwVEN5NVRoMEFBQXJxenBvNStaQ25mU1ZiUGp3NGZqc3M4OVV0bVZuWitQcnI3OStaekdrcDZlcnhRRDVOMm9BbURGamhzYS9CMXUyYklHVGt4Tzh2YjNoN2UxZDR2VUhEaHlJZ1FNSDZqanE5MWVocEJBUlZ4VUZqeWprZVZ5Z2drZjlvNlJTQ1FTY2NDVGtCWTl1cm0xaFc4NTZDbEorZGV2V2hhT2pvOHEyZDcxZ2xwbVpHUll0V2xUdTgyeHRhWUxSaWtoNitBZ3g5K0lVTHpNTGVJVHBOeUlDS01hN0VsMFNOWFZ5ZlNEZ09Ec0EyTGJKRnoxN2ROTjNUSVJVT1l0L1dva2R1L2NWdmVEWnpnZjNibzNWZDB5RXByN1h1U2F0WEhvcUVvcUZoVGsrN041VjN5RVJVdVZJcFZMc08vaVA4alhQeWY3UWEwQkVpWktLYm5HY2tCdXBlRUhyMEJOU09VNmRMVmJ3eUZqY3c5ZzdsOG82aDd3YmxGUjB5TFpGR3p1T29UdmtSWENmZlB3ZmZZZEVTSlhEOHp5T2hieGVmNHRuMktmWGdJZ0tTaW82SkJJSlBCUXJQRG83dGtJVHUwYjZEb21RS3VkUnltUGNlejBqY1M0NDJYRjl4MFJlbzZTaU0rMk5PSTdyREFZTGp1UGc1dElHbG5Wb09nMUNkRWxEd2VNTlNTRlBCWThHaEpLS2pqUjF6aXRhNFpIakJMVnIxNEticXd0TXFPQ1JFSjNpZVI0M28yNGpPenNIakRIR0dLNC9TYXhKQlk4R2hKS0tqdkM4c0pFQW5BZmtLengyYU9kR25mU0U2Smk0c0JDWHdvdVdWdWFBUWliRE9TQlNvdSs0eUd1VVZIUkVDT0V3UmNGajJ3OWEwd3FQaEZTQ2xKVEhpTDBYTDMvRlplVkxaWVkxK3llaHBLSWpJbkJRTHB6KzJVQmFPNFdReXJEdjBHSGxDbzhNL0tsbkQrNms2VHNtb29xU2lnN1lPYlR0QnFBcEFKaWJtK0hEN2wzMEhSSWhWYzZiQlk4eUhyUVVwZ0dpdWIvZUhpYzBFb3psVVBSb01uVHdRRnBMbkpCS2NPck1lZVg2T1l5eHVPUzRLSnJyeXdEUms4cGJzbXZWeXBZRDF4VUFqSXlNME8rajN2b09pWkFxaCtkNUhDKyt3aU5qQi9RYUVDa1JKWlczSkJUVzdBU3dCZ0RnNU5nU1RadlFDbytFNkZySzR5ZUlsYzlJek1EeWVJWVQrbzZKYUVaSjVlMEl1YUlWSGkwQndOM0ZCWFdvNEpFUW5XS000VzVNTEo3S0N4N0J1SnN5cWZTaHZ1TWltbEhqLzF0bzBxU3RPUk9ncXdDY3dOUzBOdHE1dTFMQkl5RTZ4dk04YnR5TVFsWldkdEVLajhBMUtuZzBYUFNrOGhaNEk3NHV4OUFSOG9KSFd1R1JFTjByTEN4RStOVklRTEhDSTJOaFZQQm91Q2lwdkFXaFNPakZjWndKQURnN09jS3VFYTNnUjRpdVBVMU53OTJZV0FBQUE1ZVRMNVplMEhkTXBHU1VWQ3BPeUhIY09NV0xvWU1INkRjYVFxcW8vY1VLSHNHeDArbEowYW42am9tVWpKSktCVFZ4L0tBemdKWUFZR1ptU2lzOEVsSUpwRklwOWhZcmVKUXlqZ29lRFJ4MTFGY01KK0JFWXpsNUI4cVFRWi9DMk1oSTN6RVJVdVdjRGJ1SXJLd3NvR2dVV0dKSzdLMnorbzZKbEk2ZVZDcWdhVk5uRzNEb0FXWEJZeDk5aDBSSWxjUHpQSTZIbmlxMmhhTVZIdDhEOUtSU0FYd05vNDVDY0EwZ2Z6eWYrLzJQTUtLcFdRalJ1ZWN2WGdBQUdFTStJQTB0OHdTaWQvUkpXQUZDQ0p3NHdBTHl3cXhuejlMMUhSSWhWUnk3VVZqSUorbzdDbEkyYXY2cUFCa252Y2tZbzcvZzFZU0FBNHdFUlQ5Q0trTjY1eGpZS3pEc2VKSVlUUVdQN3dINkoxSXhSdmIycmV0eU5VMU05QjBJcVh4bVJteWlTQ1JZREFBeXhyWmtGV0M1dm1PcVRnb2xNdGxqNUtVaklVR3M3MWhJMmFqNXEySWtTVFJXdnRwd2MzTjdwZmhkeUhIWkQyS3UwN3hUaEpTQW1yOElJWVRvRENVVlFnZ2hPa1BOWDRTOFp1VHE2dXJPY1Z5dDRoczVqbk1vbWh3WFlJelp1Ym01OVNxK1h5YVRpZlB6ODY4blVKcy9JZFJSVDBneEFuZDM5MkNPNHo0dXowazh6MSs2ZWZQbWh3QmtsUmNhSWU4SGF2NGk1RFZlSnBQdEx1OUpqTEcvS0tFUVVvU1NDaUhGdkh6NThnQUE1Vm9kakRHTlA4VkkwdFBUZCtvbFdFSU1FQ1VWUW9wSlNVbkpaNHdkTEw2TjR6aVZuK0lZWTBGUG5qekplOWR4RW1Lb0tLa1E4Z2FlNTdjenhuakY2K0pQSm0vOHpuaWVwMGtPQ1NtR2tnb2hiNURKWkxjNGpvdlQ0dEJrbVV3VytRNUNJdVM5UVVtRmtEZGtaR1JrOFR4L25oVjdMSG16TDBXKzcyWkJRUUhOSmtwSU1aUlVDSG1EdkYvbENzZHg0amY3VVBDNmowVUs0R3BDUWtLMlhvSWt4RUJSVWlGRXM1dU1zUmNsN1dTTVpmTThmeEVBSytrWVFxb2pTaXFFYUpDYm14c05JQkh5SnhNRnhlOGN4ejErOGVMRkZmMUZTSWhob3FSQ2lBYnlLVmVPbExTZk1YWTRKU1VsLzkxR1JZamhvNlJDU0FueTh2TDJsTFJQSnBOdGU3ZlJFUEorb0tSQ1NBbnUzYnYzaERGMkdzVUtJRkgwbEhJbEtpcnFnYjdqSThRUVVWSWhwQlFjeDIxK2N4dGpqS1psSWFRRWxGUUlLWVZNSnJ2QUdIdWllTTBZeTJDTW5kVnZWSVFZTGtvcWhKUkNJcEZrQWdncnR1bG1mbjUrbWg1RElzU2dVVklocEJUUjBkRjVBSzRDa01ubkE3c1RGeGYzU290VENhbVdhT1ZIUWtySE04YXVBSGpPY1Z4Tm1VeDJtdFpPSWFSazlLUkNTQmt5TWpMdUFraGpqTDJVeVdTWDlCMFBJWWFNbGhNMk1IWjJIMWdKVElVREJSRFk2enNXOGxwdFkvUVhjcHh4bHBnZDFuY3NwQWhqZklwWWxoZVltcEJBazNvYUVHcitNakJDVTFFdkR0eGFqa05kZmNkQ1hoTkxpNmI0NGppNDZUc1dvaURJTkRhcUpRSHd0NzRqSWE5UlVqRXdIT01hY3dKS0tJWkd5Z01BVTF2NWtlZ1B4OEZDd0FUTjlCMEhVVVZKeFlCNWRHeVB6cDA2NkRzTVFnektsWWhyQ0w5S2E2TVpLa29xQnF4enB3NllQV09xdnNNZ3hNRDRVVkl4WURUNml4QkNpTTVRVWlHRUVLSXpsRlFJSVlUb0RDVVZRZ2doT2tOSmhSQkNpTTVRVWlHRUVLSXpsRlFJSVlUb0RDVVZRZ2doT2tOSmhSQkNpTTVRVWlHRUVLSXpsRlFJSVlUb0RDVVZRZ2doT2tOSmhSQkNpTTVRVWlHRUVLSXpsRlFJSVlUb0RDVVZRZ2doT2tOSmhSQkNpTTVRVWlHRUVLSXpsRlFJSVlUb0RDVVZRZ2doT2tOSmhSQkNpTTVRVWlHRUVLSXpsRlFJSVlUb0RDVVZnb0tDQW9qRjRqS1BpNHFLd3NLRkN4RVhGMWZtc1R6UFk4dVdMVGgrL0hpSnh3UUhCMlByMXExZ2pKVTdacWxVaW95TWpIS2ZSd2lwWENKOUIwRDBTeUtSWVBMa3lXalFvQUZXclZvRm9WQlk0ckZQbno1RmFHZ29CZzRjaUZhdFdwVjYzWU1IRDJManhvMzQ4ODgvTmU1Lzh1UUpsaTVkaWxHalJvSGp1SExISFI0ZWp0bXpaK1BubjM5R3YzNzl5blh1OCtmUGtaeWNYSzV6bWpWckJrdEx5M0pHcVh1RmhZV0lqNDlIVEV3TVltSmlNR2ZPSEppYW11bzdMRUtVS0tsVWMwWkdSdkR3OE1DMmJkdXdjdVZLZUh0N3YvVTFYN3g0Z1EwYk5rQWtFbUhWcWxWcSs2ZE5tNGFUSjA5Q0twWGl6Smt6dUh6NXN0b3h5NWN2Ujh1V0xVdTh4L256NXlFU2llRGg0Vkh1K0U2ZE9nVWZIeCswYmR0V3ErTnYzTGlCRlN0VzRPT1BQeTcxdUJVclZpQWdJQUN0V3JYQ25qMTd5anl1T0d0cmF6ZzZPdUxMTDcrRW01dWJjbnRZV0JndVg3Nk01T1JrSkNjbjQ4bVRKNURKWkRBMk5rYUxGaTN3Nk5FanRHN2RXcXYzb2Ntelo4L1F2MzkvTU1hd2R1MWE5T3JWcTh4em9xT2pFUkFRZ01qSVNEeDc5Z3dBWUdscENXZG5aNHdaTTBZbGZsTDlVRklobURGakJoSVNFaEFRRUlCR2pScGh3b1FKRmI1V1FVRUJGaTVjaUhyMTZtSDI3Tm40L2ZmZjRlSGhnVTZkT2ltUGVmandJWUtEZ3pGMTZsVFkyZGxoelpvMStPcXJyOUM0Y1dQbE1UWTJOZ0NBQnc4ZTRPblRwMnIzT1gvK1BCd2NISEQzN3QxUzQ2bGJ0eTRjSFIzVnR0ZXFWUXY5Ky9mWDZqM2R2bjI3ekdQRVlqRkNRME1CQUhGeGNZaUxpeXZ6YWM3WjJSbDE2OWFGV0N6R3c0Y1BjZkhpUlZ5OGVCRS8vL3l6TW9HOWV2VUtVVkZSc0xPemc3T3pNNUtUaytIajQ0T3VYYnRDSkNyNjUzdnAwaVVzV0xDZzFIdHQyYklGVGs1T2F0dVBIajJxYkg0TUNnb3FOYWxJSkJMOCt1dXZ5b1JvYW1xS1pzMmFnZWQ1UEgzNkZHZk9uRUhMbGkwcHFWUnpsRlFJT0k3RDBxVkxNWExrU0x4NDhhTEMxNUZJSkZpd1lBSHUzcjJMblR0M29sbXpaamg5K2pTQ2c0TXhldlJvMk5qWUlDY25Cei8rK0NOY1hWMHhhZElreUdReS9QUFBQOWkzYngrMmJkc0dLeXNybFd2dTM3OGYrL2Z2MTNpL1o4K2VZZGFzV2FYRzFLZFBINnhldmJyQzcwbGJaODZjUVU1T0RqcDM3b3dyVjY0Z0tDZ0k4K2JOSy9XY3I3NzZDcjE3OXdia2ZWQ2JOMitHdjc4L05tN2NxRXdxZ3dZTndxQkJnd0I1azE5b2FDaHNiVzJWQ1FVQVpESVpDZ29LTUh6NGNEUnMyRkRsSGdrSkNUaDI3Qmg0bnRjWXc5R2pSMkZwYVFrYkd4dGN1SEFCR1JrWkdwdjVlSjdIZ2dVTEVCWVdCanM3Tzh5ZE94ZmR1M2RYYVM2TmlvclNxbStPVkcyVVZBZ0F3TUxDQXR1M2IwZjkrdlVyZkkyN2QrL2kyclZyV0x0MkxXclZxb1hrNUdTTUhEa1NNVEV4ZVB6NE1TUVNDUUJneElnUmNIRnhRVXBLQ2dCZzFxeFpXTE5tRGRMVDA5V1NDdVJOS3p0MjdDaDNQS1VsblB6OGZKdzRjVUtyNjhoa3NqS1BDUW9LQWdETW1UTUg0OGFOUTBoSUNHYlBucTN5NFY4YWdVQ0EwYU5IdzkvZkgrbnA2VnFkODZaKy9mckIzZDFkWmR2Smt5ZHg3Tmd4amNkSFJVWGg0Y09IR0RSb0VPclZxNGZZMkZpRWhJUmc1TWlSYXNmdTJiTUhZV0ZoYU42OE9mNzg4MDlZV0Zpb0hlUGk0bEtodUVuVlFrbUZLTDFOUWdFQU56YzMvUFBQUDdDeHNjR1lNV09RbUppSUdqVnFBSUJhODh5QkF3ZFVYb3ZGWWt5Wk1nWG56cDFUdTY1QUlJQ3RyVzI1NHpFeU1pcHhuNm1wS1NaT25LalZkVzdkdWxYcS9tZlBuaUU4UEJ3dUxpNXdjSEJBejU0OUVSb2Fpb3NYTDZKbno1NWF4NnNZemRhc1dUUGx0ck5uenlxLy9TY2tKQUR5NXE3NzkrOEQ4dWE5aWxJa3dvOC8vaGcyTmpiWXNtVUxnb0tDMUpLS1JDTEIxcTFiQVhsZmw2YUVRb2dDSlpWcWJ2UG16U2dvS0ZDK0hqeDRNSm8yYllyRGh3K3JOV1hFeHNZQzh2Nk1OMGRQV1ZoWXdOUFRVOWtYQWdCZVhsNllNV09HVm5FRUJBUmd3NFlOWlI2WGs1T0RyS3lzRXZkYldWa3BFMWx4RHg4K1ZDYXNseTlmb2xPblRyaDM3NTVXc2ZYczJSTnhjWEZJUzBzRDVFOEV4ZCtub2wvQzA5TVRBT0RwNlluUTBGQUVCUVZwblZSeWMzT3hkdTFhQU1Da1NaT1UyOWV0VzZkc2tsUTg2Zm41K1NsSHpIWHMyQkdmZi82NVZ2Y29UdEVIWkdWbGhZNGRPMElvRk1MUjBSSDM3dDFEZkh5OHlpQ0ptemR2SWlNakF5NHVMaHI3WlFncGpwSktOUmNXRm9iYzNGeUl4V0trcHFhaVE0Y09hTnEwS2Z6OS9kWHFRQlROUUVlT0hJRkFvRnJpMUx4NWMrV0hxc0xPblR0TEhRVlZITS96cUZtelpwbkg3ZDI3RjMvODhVZUorMy8vL1hkMDdkcFZiYnV4c2JHeXI4RFMwaExObXpmWEtpNEFhdGQ3czBucjZOR2pFQWdFK005Ly9nTUE2TmF0Rzh6TnpSRVdGbFppSHdVQWJOdTJEVUZCUWNqSnlVRmNYQnpNemMyeFpzMGFaVDhMQUFRR0JpcC85L0x5UWtKQ0F2NysrMjg0T0Rnb3Q0ZUZoV245WGhRVWZVQmVYbDdLZnBGUFB2a0U5KzdkUTJCZ29FcC9rQ0w1VXZNVzBRWWxsV3BPMFZkeDQ4WU5sVy9JbXRyaFQ1dzRnUjkrK0FGcjE2N1YrTUg5cHJGangrS2JiNzdSS282REJ3L2k5OTkvMStwWWtVZ0VQejgvbFcxUG5qekJva1dMU2p5blljT0d5Zzd2alJzM3FueFlhK1BMTDcvRThPSEQxYllyK2lVNmQrNnM3QThTaVVUbzI3Y3ZBZ0lDY1B6NGNZd1lNVUxqTmQ4Y3VaYWZuNDhEQnc2Z1diTm1zTGUzVjlsMytmSmxaZk5YWm1ZbVpESlpxVFZGWlZFMGZSWC9JdURwNlluMTY5ZXI5UWRsWm1ZQzhtUk1TRmtvcVpCS3MzdjNiaHc2ZEVpcll5VVNTYWw5SU1WeEhLZldJVzFtWnFaMVhObloyV2pTcEFtV0wxK3VzdjI3Nzc1RDQ4YU5NWFBtVEpYdDA2Wk5RMjV1cnNackZlK1hLTzZUVHo1QlFFQUFnb0tDU2t3cWlxZVN3c0pDcEtXbElTUWtCSnMzYjhiNDhlTng2TkFoV0Z0Yks0L2R1WE1uYXRTb2dZS0NBbno3N2Jkd2RYWEZMNy84QWhNVEU2M2Z0NEtpRDZoaHc0WXFUeC8xNnRWRCsvYnRjZTNhTlZ5NmRBa2ZmdmdoVUt4dktqOC92OXozSXRVUEpSVlNhWVlQSDQ2cFU2ZHFkZXpodzRleGFkT21TbzlKNGNHREIxaXpabzNLdHVUa1pMeDgrVkp0Ky9Qbnp6VmVvM2h0U2toSUNNNmVQYXZjcDZqOWlJMk5WZXVqZUpPeHNURWFOMjZNS1ZPbUlEczdHN3QzNzhhK2ZmdVUvVkZSVVZHNGN1VUtSbzhlalYyN2RtSHExS2xZdjM0OVpzNmNDUjhmbjNLL2QwVWZrRXdtdzl5NWMxWDJLVWFlQlFZR0twT0tvdjlJbStsNUNLR2tRaXBOZW5xNlZvV0RrRGRmdlV1MnRyWVlOV3FVeXJhVWxCUTBiTmhRYmJ0aWdNS2JGUDBTQUJBUkVWSGl2WUtDZ3RRK3ZFdmk2dXFLM2J0MzQ4R0RCNEQ4Q1c3WnNtVndkblpHdDI3ZHNHdlhMcmk3dXl1VGlyKy9QenAwNktEVnRSV09IajBLeUo5WUZCWHhieXJlSDlTeFkwZEFYaWZ6L1BsemxTY29RdDVFU1lWVUNnY0hCeVFtSm1MMTZ0VjQ4T0FCT0k3VE9ISW9KaVlHQU5DNmRXdXRweHVSU0NUbzFxMmJ5cmJ5VGtwWnMyWk5sYUc3QUZDalJnMlltWm1wYlRjMk50WjREVVhUMTdwMTZ6U084a3BJU0lDWGx4ZENRa0x3elRmZmFGV3pva2l1aXVZOGYzOS9QSGp3QUw2K3Zpckh0Vy9mSG41K2ZuQjJka1o0ZUhpWjExVlE5QUU1T2pwaTkrN2RHbytaUDM4K3pwdzVneE1uVHNETHl3c05HelpFang0OUVCWVdocDkrK2dscjE2NTlxLzRjVXJWUlVpRWFwYWFtWXRPbVRWaThlSEdGemwreVpBa2dmMXJ4OVBURXVuWHJsTTBweGYzNTU1L1lzV05IdVlvYmhVSWg1c3labzNHZk5xTzZSQ0lSN3R5NWd5KysrRUpsZTFaV0Z1N2R1NGRMbHk2cGJNL0x5MVA3RUZYMFM1aVptWlU0YU1IQndRRk9UazZJalkzRjVjdVgwYU5IajFMamlvbUp3ZmJ0MndINVRBQ1FENWdZTUdBQXVuVHBvcFk4WEYxZHkzeXZiOUxVUWYrbVFZTUc0Y3laTXdnS0NvS1hseGNBNE50dnY4WE5temNSRmhhR21UTm5Zdjc4K1dqUm9vWHlISjduY2VuU0pUREd5bnlmcEdxanBFSlVpTVZpL1Bubm45aTJiUnRNVFUzQkdOTjZGdUhTNXFENjdydnYxSVloUXo2RnZWUXFWWHZ5bURsenBzYktibk56Y3pScDBnVERoZzNUK2owVnYxZGhZU0dtVFp1R2FkT21xZTJmTldzV21qWnRpdm56NTJzOFB5OHZEeVltSmhBS2hjcCtpYjU5KzVZNndHRGd3SUdJalkxRllHQ2cyb2Z0bGkxYmNQandZZkE4ajJmUG5pbEhkdzBaTWtSNTdKUXBVMVNHR0pjbU9Ua1p0V3JWVXRsV3ZGbXhlQjlRYVpOamR1M2FGVlpXVm9pSmlVRkNRZ0ljSEJ4Z2Eyc0xQejgvekprekJ4RVJFUmcrZkRnYU5XcUUrdlhySXpNekU2bXBxY2pMeThPVUtWTW9xVlJ6bEZRSUFDZ0wrMzc4OFVkSUpCS01HREVDWDMvOWRibW1wVy9UcG8xYU04MXZ2LzJHMU5SVXJGeTVVdU01eDQ0ZHcvSGp4OVdHRXpkcTFFamo4Y09IRDljNHRGY1RpVVNpRW45b2FDaFdyRmhSNHZGaXNSaTNiOTh1ZGZvV1gxOWZ1THU3Sy9zbFN2dkdyOWp2NCtPRDgrZlBJek16VTZVYVhkSDBCM2x6bkt1cks0WU5HNll5MGVYZ3dZTzFlS2RGbGk1ZFd1citzMmZQSWljbkIrM2F0VU9EQmcxS1BFNGtFcUYvLy83WXVYTW5nb0tDbEUrRlRrNU9DQWdJd01HREIzSG16QmtrSmlZaUxTMU5XZmZUbzBjUDViQnRVbjFSVWlGQXNjN2JsaTFid3R2YnU5VFJTaVV4TnplSHU3czdYcjU4aVd2WHJtSHYzcjJJajQvSDZ0V3IxWVlBSzBSR1JrSW9GSmE0dnp3MmI5Nk0vUHg4R0JzYjQvbno1MGhLU2xKK2E1YkpaUGpvbzQvdzBVY2ZsWGorakJrejBMUnBVM3o3N2JlbDNvZm5lYldwNjB0aWFXbXAxbXpsN2UydGt5VUczclI0OFdLMUdabkR3OE94ZnYxNlFQNTBVdGIwL1FwejVzelIyTVJZczJaTmpCMDdGbVBIanRWUjFLU3FvYVJDQUhsejA0Y2Zmb2d2dnZpaVFvdG1LZVRtNW1MOCtQSEl6YzFGejU0OXNXVEpFalJwMGtTbnNaYmt5Wk1udUhyMUtoaGpFQXFGNk5PbkQ4YU5Hd2ZJcTlkTHE4Ulh1SEhqQmc0ZlBsenFNYXRXclVMZnZuMTFGcmV1Tkc3Y1dDMnBsSGN4TWtMZVZzVS9QVWlsc0hkMG04MEo4QnNBeko3eE5XYlAwSzdPdzVEazVPU2dkdTNhYjVXY0NDbkorZzErV0wraHFLYUpNU3hKaXIxWmVyc2ZlYWZvU1lYb0hDMXZTMGoxcFQ0Y2h4QkNDS2tnU2lxRUVFSjBocElLSVlRUW5hR2tRZ2doUkdjb3FSQkNDTkVaU2lxRUVFSjBocElLSVlRUW5hR2tRZ2doUkdjb3FSQkNDTkVaU2lxRUVFSjBocElLSVlRUW5hR2tRZ2doUkdjb3FSQkNDTkVaU2lxRUVFSjBocElLSVlRUW5hR2tRZ2doUkdjb3FSQkNDTkVaU2lxRUVFSjBocElLSVlRUW5hR2tRZ2doUkdkRStnNkFsT3hLeERVQWZ2b09neENEVXZUdmdoZ3FTaW9HTFB4cUpNS3ZSdW83REVJSTBSbzFmeGtZSHV3cFk4alVkeHlFR0Q2V3d4aEwxbmNVUkJVOXFSZ1lQbGQ2VW1CcTlGL0cwRlRmc1JCaXlCaGpLV0paWHBDKzR5Q3FPSDBIUUlpaGMzTnpteTBRQ0g2VHYvenQrdlhyYy9RY0VpRUdpNXEvQ0NHRTZBd2xGVUlJSVRwRFNZVVFRb2pPVUVjOUlhOEpYRjFkRzNJY1oxUjhJOGR4Vm93eHhVdHpOemMzKytMN2VaNlhSa1ZGUFFVZ2U1ZkJFbUtJS0trUThwcUE0emhmanVQYXZMSGRvdGp2UXptTys3RDRUcUZRK0JEQUo1UlVDS0drUWtoeFVnQjNPWTc3ckpSakxPVS9TanpQQndHUVZINTRoQmcrNmxNaHBCaVpUTGFQTWNZclhqUEdOUDRVMjg4enhuYm9LMTVDREEwbEZVS0t1WDM3OWwwQU44cHp5cTFidDI1VllraUV2RmNvcVJDaWltZU03V0RGSDBlS091dkJjYXExd3F6SUFRRDhteGNocExxaXBFTElHNlJTNlZGQXEvblhjbVV5MmZGM0VCSWg3dzFLS29TOHdjVEU1RG1BSzJVZHgzSGNYWmxNOXZqZFJFWEkrNEdTQ2lGdmlJeU16R2FNbldlTU1VV1RWL0VPZW83andCaGpQTTlmajQ2T1R0ZHp1SVFZRkVvcWhLampBZHdDa0ZIS01YbU1zYXRVbTBLSUtrb3FoR2pBY2R4TkFNODFiRmY4TjR2bitYUDZpSTBRUTBaSmhSQU5idHk0OFpUanVBZ1VTeVRGTWNadTNyNTkrNEUrWWlQRWtGRlNJVVF6SnBWSzk1V3lmd2NBVnNwK1Fxb2xTaXFFbE1ESXlPZ1VnRlM4VWFmQ0dIdWVuWjE5VE4veEVXS0lLS2tRVW9MSXlNZzhBSWMwN0FwSlNFakkwa05JaEJnOFNpcUVsRUltay8wdG4yaFN1WW5uK2YxNkRJa1FnMFpKaFpCU0NBU0NCNHl4TzhVMlBXU00zZFZqU0lRWU5Fb3FoSlFpT3pzN0M4Q0ZZcHVpeEdLeDJsQmpRa2dSU2lxRWxDSWhJVUVNSUJxQXJLaUlubys3ZCs5ZXRyN2pJc1JRVVZJaHBBeFNxZlFDZ0NjQU1qaU9DOVozUElRWU1rb3FoSlFoT3pzN25qR1dET0NwVENhN3B1OTRDREZrNnFYQ1JLL3M3RDZ3RXBnS0J3b2dzTmQzTE9TMVdrYm9Ec0E0VDRMVCtvNkZGR0dNVHhITDhnSlRFeEpvVWs4RFFtdlVHeGhCYlZGZkFiajFIQWNMZmNkQ1hpdVFLbWNvL2xEZnNaQWlITWZsbUtBMkE3QlYzN0dRMTZqNXk4QUl3RFdraEdKNGVBWXdlckEzTUp3cHgzR045UjBGVVVWUEtnYk1vMk43ZE83VVFkOWhFR0pRcmtSY1EvalZTSDJIUVVwQVNjV0FkZTdVQWJOblROVjNHSVFZR0Q5S0tnYU1tcjhJSVlUb0RDVVZRZ2doT2tOSmhSQkNpTTVRVWlHRUVLSXpsRlFJSVlUb0RDVVZRZ2doT2tOSnBab3FLQ2lBV0N3dTg3aW9xQ2dzWExnUWNYRnhaUjdMOHp5MmJObUM0OGVQbDNoTWNIQXd0bTdkQ3NZcXRyejd5NWN2RVI0ZWpveU1qQXFkWDEweHh1alBqTHdUbEZTcUlZbEVnc21USjhQYjJ4c3ltYXpVWTU4K2ZZclEwRkE4ZjE3MkVpSUhEeDdFeG8wYjBhQkJBNDM3bnp4NWdxVkxseUk3TzF1NTNudDVYYjkrSGRPblQwZDBkSFNGemxmSXk4dDdxL01Cb0xDd0VIZnYzc1hCZ3dleGZQbHk1T1RrbE92OHpNeE0zTHQzVCsxSDhlR2ZrWkdCNTgrZmwvbFRGc1lZSmt5WWdNbVRKME1xbFpaNVBDRnZnNG9mcXlFakl5TjRlSGhnMjdadFdMbHlKYnk5dmQvNm1pOWV2TUNHRFJzZ0VvbXdhdFVxdGYzVHBrM0R5Wk1uSVpWS2NlYk1HVnkrZkZudG1PWExsNk5seTVadkhZdUNUQ2FEbjU4Zk1qSXlrSldWaGN6TVRLU21waUl0TFEwTkd6WkVRRUFBL1AzOVVWaFlXT3AxSEJ3YzhQSEhIeU1zTEF5WEwxOUdjbkl5a3BPVDhlVEpFOGhrTWhnYkc2TkZpeFo0OU9nUldyZHVyWFY4NTg2ZHc3Smx5MkJ1YnE3Y2xwV1ZoZSsvL3g3RGhnM0QrUEhqa1pLU1V1WjFJaU1qRVI4Zmo5VFUxQktQcVYrL1BrNmZQbzMxNjllalU2ZE9KUjVuYlcwTloyZG5yZDhESVcraXBGSk56Wmd4QXdrSkNRZ0lDRUNqUm8wd1ljS0VDbCtyb0tBQUN4Y3VSTDE2OVRCNzltejgvdnZ2OFBEd1VQbndldmp3SVlLRGd6RjE2bFRZMmRsaHpabzErT3FycjlDNDhldXBtMnhzYkxTKzV6ZmZmRlBxMDA3YnRtMnhkZXRXUkVSRVFDd1d3OFRFQkhmdTNFR1BIajNRdjM5L1dGdGJnekdHN2R1M3c5emNIUFhyMTlkNG5jVEVSSFR1M0JrZmYvd3hYcjE2aGFpb0tOaloyY0haMlJuSnljbnc4ZkZCMTY1ZElSSVYvVk82ZE9rU0ZpeFlVR3JzVzdac2daT1RFd0NnUVlNR09IYnNtSExmcDU5K3FuSnNqeDQ5TUh6NDhETC9QUGJzMllNalI0NlVlZHp1M2J1eGUvZnVFdmYzNmRNSHExZXZMdk02aEpTRWtrbzF4WEVjbGk1ZGlwRWpSK0xGaXhjVnZvNUVJc0dDQlF0dzkrNWQ3Tnk1RTgyYU5jUHAwNmNSSEJ5TTBhTkh3OGJHQmprNU9manh4eC9oNnVxS1NaTW1RU2FUNFo5Ly9zRytmZnV3YmRzMldGbFpsZnUrSTBlT1JQUG16VXZjcjdqbVgzLzlCY2liM2dZT0hJamh3NGVqYTlldUtzZCsvdm5ubURScGtzYnJmUG5sbDhyZkJ3MGFoRUdEQmdFQXdzUERFUm9hQ2x0YlcyVkNnZnpwcUtDZ0FNT0hEMGZEaGcxVnJwV1FrSUJqeDQ2QjUzbXQzMmZEaGczVjR0VmswYUpGV0xSb0VlTGk0c0J4SE96dDdmSGJiNytoZS9mdTZOaXhvMHFNVXFrVW9hR2hpSStQeCt6WnN4RWZIdyt4V0l3MmJkcG9IUmNoSmFHa1VvMVpXRmhnKy9idEpYNUwxOGJkdTNkeDdkbzFyRjI3RnJWcTFVSnljakpHamh5Sm1KZ1lQSDc4R0JLSkJBQXdZc1FJdUxpNEtKdHpaczJhaFRWcjFpQTlQYjFDU2FWTGx5NWFmZGpxUzc5Ky9lRHU3cTZ5N2VUSmt5cFBKWlZodzRZTkVBcUYrUEhISDhGeEhKWXZYdzZ4V0l3K2ZmcWdUNTgraUl1THc1NDlleUFVQ2pGdTNEZ3d4dkRYWDM4aExTME4vdjcrbFJvYnFSNG9xVlJ6YjVOUUFNRE56UTMvL1BNUGJHeHNNR2JNR0NRbUpxSkdqUm9Bb05ZTWRPREFBWlhYWXJFWVU2Wk13Ymx6NTlTdSsvejVjOFRFeEtodFYyeTdjK2VPeGtFR3RXdlhScnQyN1FBQXVibTVpSWlJQUFDOGV2VUtrSTltVTR4NjY5S2xTN25lNjltelo1WG5KaVFrQVBMbXJ2djM3d01BNnRhdFc2N3JRZDVadjJ6Wk1wWFh4ZVhrNUNBNU9ibkU4MjFzYkdCa1pLUzIzY3JLQ3ZQbno4ZU1HVFB3NTU5L1lzZU9IUWdJQ0FBQU5HblNCQ3RYcm9Tam82TldNYTVZc1FKSlNVbFl1WEpsaGQ0anFicFJqVmdBQUNBQVNVUkJWRjRvcVZSRG16ZHZSa0ZCZ2ZMMTRNR0QwYlJwVXh3K2ZGaHRtSEZzYkN3QTRQejU4Mm9mYmhZV0Z2RDA5RlRwQy9IeThzS01HVE8waWlNZ0lBQWJObXpRdU8vbXpadjQ3cnZ2U2p4MzA2Wk5HcmMzYjk1Y21ieWVQbjJLK2ZQbnErd3YvbTA4S0NoSXF6Z1YxcTFicDJ3cVZEeUIrZm41S2Z0Mk9uYnNpTTgvLzd4YzF4UUtoYkMxdGNXSkV5ZGdZbUtDQ1JNbTRJTVBQbER1RHc0T1JuQndjSW5uNzl1M0R3NE9EbXJiYjk2OGlaMDdkK0x5NWNzd05UV0ZsNWNYUEQwOThmTGxTeHc2ZEFoanhveUJvNk5qbWYwbllyRVlodzhmQnMvenVIMzdObnIxNmxXdTkwZXFIMG9xMVZCWVdCaHljM01oRm91Um1wcUtEaDA2b0duVHB2RDM5MWVyWlZBOERSdzVjZ1FDZ2VvSTlPYk5tOFBUMDFObDI4NmRPN0Zueng2dDR1QjVIalZyMWl6MUdGOWZYNjFISTgyZlAxL2xtNzZEZ3dQQ3c4TUJlZWY0NXMyYnNYNzllblR1M0JrQVZQb1p0QkVZR0tqODNjdkxDd2tKQ2ZqNzc3OVZQdFREd3NLMHZsNi9mdjNRdFd0WFdGdGI0OTY5ZXpBek0xUHIyK25YcjUvR1FSVDM3dDNEMHFWTFM3eDIzYnAxWVdGaEFSOGZIM1RvMEVIbC8xMlBIajJRbnA2TzBORFFFb2QvSzVpWW1PRFhYMzlGY25JeXVuZnZydlY3STlVWEpaVnFhTWVPSFFDQUd6ZHVxSHlJYVdydlAzSGlCSDc0NFFlc1hidFdxejZNc1dQSDRwdHZ2dEVxam9NSEQrTDMzMzh2OVJoVFUxTllXbHBxZFQxTlNVS3hMU1FrQkFBZ0VBZ2dGQW9yWENjREFKY3ZYMVkyZjJWbVprSW1rMEVvRkpiN09xR2hvVEF6TTBQdjNyMUxQTWJTMGxKak0xVnBkVFpoWVdIS1pGcGFJU29BYk55NEVSS0pCSzZ1cmlVZVUxcDhoTHlKa2dyUnFkMjdkK1BRb1VOYUhTdVJTRFQyQitpYW9yWUU4dWFxYytmT1llSENoY3I5L3Y3KzJMWnRtOFp6eFdLeDJvZnF6cDA3VWFOR0RSUVVGT0RiYjcrRnE2c3Jmdm5sRjVpWW1KUXJyckN3TURSbzBFQjUvYXlzTENRa0pNRFkyQmhObWpTcHdEc3RHaW8rYXRRb3RlMkJnWUU0ZnZ3NEZpOWVyUFowc252MzdqS0xZQW5SRmlVVm9sUERody9IMUtuYXJWWjUrUERoRXZ0R0ZCNDllZ1JqWTJPdHJwZWZuNjl4KzQ0ZE85QzZkV3RFUjBmRHlja0podzRkZ3FXbEphWk5td2JJdjRtWDlHMzh6Zmlpb3FKdzVjb1ZqQjQ5R3J0MjdjTFVxVk94ZnYxNnpKdzVFejQrUGxyRldaSXpaODdnekpremFOcTBxYkpUWFN3V2E1eGVSVlAxZm5aMk5veU5qZFdTaGxRcXhaVXJWOUNwVXllNHVMaW9uVGRuemh4QS90UmxZV0h4VnUrQkVFb3FSS2ZTMDlOeCsvWnRyWTU5OHVSSm1jY3NXclNvWFBkL3MzWWxNaklTNGVIaFdMRmlCYnk5dmRHclZ5L1kyOXRqN2RxMWFOZXVIUllzV0FCSFI4Y1MrMjFNVEV5VW85a2tFZ21XTFZzR1oyZG5kT3ZXRGJ0MjdZSzd1N3N5cWZqNys2TkRodzdsaXJlNGdRTUhZdUhDaFNyOUgwZU9ITkdxcUJIeVR2MWZmLzIxeFAwUkVSR2xEaVNZUFhzMnhvMGJWODZvQ1ZGRlNZWG9qSU9EQXhJVEU3RjY5V284ZVBBQUhNY3BLOGVMVXd3TGJ0MjZkWW5UbWdnRUFnZ0VBaXhkdWhRdFdyVFE2djRyVjY1VWVWcVJTcVZZdlhvMVhGMWRWYjZoanhvMUN2YjI5dkR3OEFEa3c1ZXZYcjJLamgwN0tvL0p5Y25CeTVjdlZVWTcrZnY3NDhHREIvRDE5Vlc1Yi92MjdlSG41d2RuWjJkbFgwWkZDQVFDdFNhMG5qMTd3c3ZMUyszWSsvZnZ3OGZIUjJQZlVQSFJZcytlUGNPa1NaTXdhZElrWmVIbW8wZVAxSnJYQmc4ZVhPRzRDU21Pa2dwUlNrMU54YVpObTdCNDhlSUtuYjlreVJKQS9yVGk2ZW1KZGV2VzRjTVBQMVE3VGxFM29SZ3dvRW1MRmkxdzRzUUpXRmxaZ1RHR216ZHZvbmJ0Mm1qVnFwVXkxdURnWUV5Y09GSDV3YnA0OFdLVnA1LzA5SFE4ZVBBQTI3ZHZWN3UrWXRCQlFVRUI1c3laZzRjUEgrTHc0Y1BLUWt4dmIyL0V4TVJnNjlhdHNMT3pBK1FER1FZTUdJQXVYYnFvSlkvU09ycmZSb01HRFpUSnJ6Z1BEdytOZlNlS2N4VFdyRm1EWnMyYVllTEVpUkNKUkxoLy96Nm1UNStPRlN0V29GKy9mbHJGa0plWDkvL3MzWGxjVGZuL0IvRFh2ZDMycENFcXNtU1pSSlRJMkxleHoxakhSSmxoeUZpbVRJakJOQmo3R0RHeVRvWDhMTm1Ub3NTTWtHU1psS0o5c2hRUldtLzd2ZmY4L3BqdStYYmRwZHZtbHQ3UHg2TUhuZnM1NTd6dnZkejMvZXdvTEN5RW9hRmhEWjRKYVN3b3FSQ1VsSlRnd0lFRDhQSHhnWjZlSGhpR1VYcDBsS0sxcmxhc1dDRTFEQm5sTlFpQlFJQUJBd1pJSEhkMmRvYTl2VDFFSWhIYzNOeVFuNStQOCtmUEF3QisrdWtuZE9uU2hSMHRscHFhaXIxNzk4TFMwcEpkWSt6WFgzL0Z2Ly8raXpObnpzRFkyQmdtSmliNC9mZmZZV0ZoSWJPcFRTUVNzVXViN055NVUySm0vK3JWcXpGejVrejg4TU1QOFBIeFFmUG16VEZ2M2p5bFIwS2xwYVZCUjBkSDRwZ3l6WDBNdytEWnMyZG8zNzY5VXZkUmRKMmRPM2ZpMnJWcmNIVjFSVlJVRklxTGkxRmNYSXl1WGJ0aXpabzFhTmFzV2FYTmRVS2hFSFoyZG5qejVnME9IejVNaTAyU1NsRlNhY1JldjM0TkFQamxsMTlRVmxhRzZkT25ZLzc4K1ZVYWJtdHBhU25WSExSejUwNjhldlVLdi8zMm04eHpMbDI2aE11WEwwc05KMjdkdWpWUVB0UTRQajRlSzFldVpKUFM4T0hEY2Zic1dieDQ4UUt0VzdkRzM3NTlZV0ppZ3JObno3Skp4ZFhWRmQ5OTl4MDJidHpJeGpSa3lCQ1pNUWlGUXF4ZHV4YlhybDNEeG8wYnBXYlhHeG9hd3NQREE5OTk5eDJXTEZrQ0x5K3ZLalVSS1pwRFVsRnViaTVDUTBPUmxwYUdOMi9lNE8rLy93YWZ6MmRYQXFndURvZkQxcWEyYjk4T0FORFIwWUdlbmg1MGRIVFF1blZydUxxNjR0eTVjMmpldkxuYy9XMFloa0ZwYVNrRUFnRTc0Wk1RUlNpcE5HSVhMMTRFQUhUdTNCbHVibTdWV25aZVgxOGZQWHYyUkZaV0Z2NzU1eCtjUEhrU3ljbkoyTFp0bTlUYVYyS1JrWkZRVTFPVCtYaDZlanAyN2RxRkxsMjZTSFFxanhneEFtZlBua1ZJU0FqbXpKa0RMcGVMY2VQRzRmLys3Ly93N3QwN05HL2VITjI3ZDhmbzBhTVJFaEtDR3pkdXlFMG9BTEJseXhaY3Zud1phOWFza1pyQUtkYTVjMmVzV2JNR1AvLzhNL2J0MjRlbFM1Y3EvYnFzWGJ0V2FuN0ozYnQzNGVIaEFaUlA2cng5K3phS2k0c1JGQlFFSXlNajlPelpFMTI3ZGtXWExsM1laSnFjbkl4VHAwNHB2TmZubjM4dXMybnE0TUdES0NrcGdicTZPblIxZGFWcWpVZU9ISUdmbng4eU1qSWdFQWhremdmaThYZzRmZm8wK0h3KzJ3eElpQ0tVVkJveFoyZG5EQjQ4R0Y5Ly9YV05KZ01XRkJSZzFxeFpLQ2dvd0pBaFEvRHJyNzlXZTU1RlVGQVF5c3JLc0diTkdva1BRUnNiRzVpYW1rb3NJek42OUdpa3BhVkpIQlB2MjNMMTZsV0ZTV1hTcEVtd3NiSEJ1SEhqRk1ZemV2Um9jTGxjREJvMHFFclBvMDJiTmxKSnBlSXlONWFXbHBnNGNTSnNiR3hnYlcwdE15bG9hMnNqUGo1ZTVocG9GVmxZV01nOFgxZFhGN3E2dW5MUEV3cUY4UFB6QTRmRHdkQ2hRekZ5NUVpWjVRd01ESlNlZ0VwSTlUOUpTSjFvYjI3dHd1RmlKd0M0T00ySGk1TnljejVVamMvblExZFh0MGJKU1N3bEpVWG1lbGJLOXZXa3BxWXFYQmFmTkd3ZWUvK0V4OTcvNWc4eERINTltaEN0WEZzaitTQ29wa0pxaFo2ZVhxMWRTMVpDUVhrL2dUSW9vUkNpT3JSSFBTR0VrRnBEU1lVUVFraXRvYVJDQ0NHazFsQlNJWTJTajQ4UHV4eitoeFlTRW9KRGh3N1Z5Ylhmdm4wTFQwOVBQSHo0c0U2dVg1blkyRmg0ZW5yaXpaczNLcmsvVVQxS0txUlJPbno0Y0tWN2pkU1ZrSkFRSER4NHNFNnUvZTdkTzNoNWVhazBxWGg1ZVZGU2FjUm85RmNqdFduVEp2ajUrZUhUVHo5VnVGT2p1RnhGaG9hR01EYzN4NXc1YzJCdGJWMmwrMlptWm1MY3VIRmdHQWJidDI5WGFudmF6TXhNbkQ1OUdoRVJFVWhQVDBkeGNURU1EQXpRcmwwN2pCOC9IdVBIajY5U0RNcWFNbVVLbmoxN0JnY0hCN2k2dWxaYVRreE5UUTBtSmlibzFhc1h2di8rZTVpWW1GUjZyNGlJQ096ZHV4ZFBuanpCSjU5OEFrZEhSMHllUExuV25rdEZEZWs5SUEwUDFWUWFvWktTRWx5NWNnVUFrSlNVaEtTa3BFclBzYkN3d01DQkEyRnJhd3N1bDR2dzhIQTRPam9pSkNTa1N2ZStlUEVpdXlTSU1udkVuejE3RmhNblRvU1BqdzlTVWxKZ1ltTENUaXFNakl5VTJPSzNOc1hFeExDSklpZ29DQUtCb05Keit2WHJoNEVEQjZKNzkrN0l5Y25CaFFzWE1IMzZkRHg5K3JUU2MvMzkvV0ZwYVlrVksxYkExTlFVR3pkdVZPcDlxWTZHOGg2UWhvbHFLbzFRYUdnbytIdysrdmJ0aXp0MzdpQXdNRkRoTjNFQWNIUjBaQmRURklsRThQTHlncmUzTi9idDI0ZlJvMGNyZmUrTEZ5L0N3TUFBeHNiR3VIWHJGbkp5Y3VUTzFqNXk1QWc4UER5Z3JhMk5aY3VXWWRLa1NSSjcycjk0OFVMcHZWdXFTdnhoSzM2TmJ0MjZWZWszK2kxYnRxQkpreVpBK1laaHk1Y3ZSMFJFQkk0ZVBZclZxMWNyUFBlbm4zNUM4K2JOQVFEVzF0YVlQSGt5RWhJUzJGV1phMU5EZVE5SXcwUTFsVVpJL0lHNVpNa1NhR3BxSWpnNFdLbHY0bUpjTGhjelpzd0F5cGVYVjViNDIvL2d3WU14WU1BQUNBUUN1WjNsY1hGeDJMVnJGN1MwdE9EdDdRMTdlM3VKRHpPVUwwQXBiOTJ1bWhEWDVGcTFhc1Z1V2lWZUowMVoydHJhN05wbG1abVpsWllYSnhTVWYxQ2pmTzJ4MnRaUTNnUFNjRkZTYVdReU16Tng5KzVkOU9qUkE1MDZkY0tRSVVPUW5aMk44UER3S2wxSHZNV3RtWm1aMHVlSWs5bm8wYVBaTmJma05iOTRlM3VEWVJnNE9UbDk4T1hXeFRXNU1XUEd3TmJXRm9hR2hnZ0xDNU81cmE4aTFYbU5jbkp5OFB2dnYyUFlzR0YxOHJ3YnludEFHaTVLS28yTXVEMWQvTzFTL0tjeWJldGlCUVVGN0hMcWMrZk9WZW9jOGJmL1pzMmF3ZGJXRnUzYnQ0ZTV1VGtTRXhPUm5Kd3NWZmJPblR2ZzhYaDExbG10U01VUFhpNlhpMUdqUmluOFJpL0xpeGN2Y09qUUlUUnAwZ1QyOXZaS25aT1hsd2RuWjJlb3E2dFhlUnRsWlRTazk0QTBYSlJVR3BtTEZ5K0N5K1d5SzlJT0dEQUErdnI2bFg0VDkvSHh3ZEtsU3pGdjNqeDg4Y1VYU0UxTmhidTd1OUtiVm9tLy9ZOGNPUkpxYW1vQWdMRmp4d0tBVkVkdmFtb3FTa3RMMGJselo2bm1scm9tcnNsMTZ0U0pYWU9zc20vMFltNXVibGk2ZENtKysrNDdUSmt5QmNiR3h2RDI5bFpxOUZkdWJpNFdMbHlJMHRKUzdOKy9IL3I2K3JYMGpQNm5vYndIcEdHanBOS0lpTnZUKy9UcHcrNXl5T1B4TUdMRUNBZ0VBb1h6Tmg0L2Zvd2JOMjRnTWpJUytmbjVlUDM2TmM2Y09TTTFzdW4rL2ZzU2U2U0xpVCtRSzdhL2p4a3pCaHdPUjZwUEp6YzNGeWhmY3YxREU5ZmtLZzQrc0xDd1FMdDI3V1IrbzY4b1BEd2NOMjdjUUd4c0xBUUNBWktTa3VEcjZ3cytuNi93bmdVRkJWaXdZQUdlUG4ySzZkT25JeW9xQ24vOTlSY1NFaEpxOWJrMWxQZUFOR3lVVkJxUmlzMDZGWW0vclNyNkp1N3U3bzdJeUVoRVJFVEEzOThmam82T3VIZnZIbWJObW9XM2I5OEM1UitPenM3T1dMMTZ0Y1RPaGVKdi95WW1KdWpSb3dkN3ZFV0xGdWpWcXhleXM3TngrL1p0OXJpR2hnWlFQb0xxUXhOM3lMLy9HaW5UVEhqOStuVkVSa2JpNXMyYk9IYnNHUHIzNzQrQWdBQTRPenZMM1ZrUkFESXlNcENVbElUaTRtSnMyclFKSzFhc3dJb1ZLM0R1M0xsYWUxNE42VDBnRFJzTktXNGtLczVOQ1E0T3h2WHIxOW5IeEI5NENRa0pTRTVPVmpqcVNFTkRBMjNhdE1HOGVmT1FuNThQWDE5Zm5EcDFDazVPVHREVzFvYWxwU1V5TWpMUXJsMDc5aHp4dDMraFVDaTFlNko0OUZoQVFBQUdEeDRNQURBMk5nYks5MVVSaVVReTk3bXZDK0thbklhR0J0dG5KQ1p1R2d3T0RzYVBQLzRJSGsvK2Z4MWRYVjFZV0ZoZzA2Wk5TRXRMUTJ4c0xPN2V2WXUrZmZ2S0xOK3BVeWRFUmtiVzhyT1IxRkRlQTlMd1VWSnBKTVR0NlFBVTduOGVHQmlvOUxhNVZsWlc4UFgxeFpNblQ0RHlvY2F5bGg4UmYvdlB6TXlVTzd4VzNLZGpZR0NBVnExYW9WV3JWbmo1OGlWdTNyeXAxSXp2MmlDdWhaU1dsdUxHalJzeXkyUmxaZUgyN2R2c2g2OGlYQzRYM2J0M1IzeDhQSjQrZlNvM3FYd0lEZVU5SUEwZmZmMW9KTVFmbUR0MjdFQmtaS1RVajNnZjlLck1XWG41OGlVQXNCUCtaQkYvK3pjM041ZDUzOGpJU0F3Yk5nd0NnVUJpZHI2ZG5SMEFZTnUyYmNqT3pxN1JjMWVHdUNiSDQvSHc5OTkveTR4eitmTGxRQlZIeW9ubm5DaDZqZXBhUTNrUHlNZUJra29qSUc1UGI5S2tDZnIzN3krelRLZE9uZENsU3hka1pXVWhJaUtpMG12R3g4Zmo4T0hEQUlEaHc0ZkxMU2VyYy9oOUV5Wk1rQ2dMQU5PblQ0ZWxwU1ZldlhxRldiTm00ZmJ0MjFMOUVvbUppVGh6NWd6Nys0c1hMNUNZbUZpbGlaeGlGVmNaa05jNVBXYk1HUEI0UE55OGVaUHR5RllrTURBUTRlSGgwTkxTUXI5Ky9hb2NVMFhKeWNsS0xmY2lMdzU4b1BkQWx1enNiQ1FtSmlJL1A3OWE4Wk9HaFpxL0dnRnhlL3FJRVNPZ3JxNHV0OXo0OGVPUmtKQ0FnSUFBREJvMFNPS3hnd2NQd3QvZkh5S1JDSm1abVVoSlNRRUFUSjQ4V2Fxc1dNVitIRVZMdWZUdjN4L05talZEZkh3OHV6Kzl1cm82UER3OHNHelpNa1JGUldIUm9rVXdNREJBMjdadFVWWldob3lNRE9UazVNREd4Z1pmZi8wMUFHRHg0c1hJeTh1cjF1ckR5bnp3R2hnWVlOQ2dRUWdORGNYbHk1Y3hiZG8waWNkWHJWb0ZOVFUxbEphV0lpMHREUmtaR2VCeXVmajU1NS9aMFhiVmtaT1RnK25UcDJQVXFGSFlzbVZMbGM3OTBPK0JMRjVlWGpoOStqVE9uVHVuMGhvYitUQ29wdElJaU52VEsxdE9ROUUzOGZqNGVOeTZkUXUzYjkvR2l4Y3ZZR1ZsaFEwYk51Q1hYMzZSZTczcjE2K0R6K2ZEeHNZR1JrWkdjc3Z4ZUR5WmMwRU1EQXpnN2UyTkxWdTJZTkNnUVZCVFUwTmNYQnd5TWpKZ2FHZ0lPenM3ZHMweVBwK1AxTlJVREI0OFdPbTk3TVhldkhtRHUzZnZRa3RMcTlLK2c0a1RKMHJGS1JZUkVZRmJ0MjdoM3IxN0tDd3N4TkNoUTNIbzBDRjg4Y1VYVllybmZlSmw3S3ZUci9FaDN3TkY4YmRyMXc3dDI3ZXZjdnlFa0JwcWIyN3RZbVpoelpoWldETTc5K3huaUhMQ3c4TVpHeHNiSmp3OFhLbnlnd2NQWm43ODhjYzZqMHVXSlV1V01QMzc5MWU2dkllSEI5T25UeDhtUHorLzBySUpDUW1NalkwTjgzLy85MzgxakxKNmpoOC96dGpZMkRDUEh6OW1HSVpoQ2dzTG1kNjllek1lSGg2MWRvK2RlL1l6NHY4ajdidFlyMVgxLzFraWlXb3E1S1B3OE9GRDZPcnF3dGJXVnRXaDFMcVltQmpZMnRwQ1QwOVAxYUZVMmFOSGp5QVNpWlJlZVlFMGZKUlV5RWNoSmlZR0F3WU1VTmhuMUJBSkJBTEV4Y1UxMkNHOU1URXhNRFEwaEtXbHBhcERJUjhJZGRTVGo4TCsvZnRWSFVLZDRQRjRFalBkR3hwSFIwYzRPanFxT2d6eUFWRk5oUkJDU0syaG1ncHBsT1RObVA4UWR1ellVV2ZYRms5d1ZCVUhCd2M0T0RpbzdQNUU5YWltUWdnaHBOWlFVaUdFRUZKcktLbVFlc1BIeDZkS3V5dldsdGpZV0hoNmVyS3I5VlpWU0VnSURoMDZWT3R4S2FPbXNSTlMyeWlwa0hyajhPSEQxVnBpcGFaaVkyUGg1ZVZWbzZRaWEzWG1ENkdtc1JOUzI2aWpudFJybXpadGdwK2ZuOFF4UTBORG1KdWJZODZjT2JDMnRwWjdibVptSms2ZlBvMklpQWlrcDZlanVMZ1lCZ1lHYU5ldUhjYVBINC94NDhkL2dHZndIL0h6K1BUVFQzSGl4SWxLeTFXazdQTWxwRDZncEVJYUJBc0xDelJ2M2h3bEpTVjQ5dXdad3NQREVSNGVqczJiTjh0Y0tQSHMyYlBZdm4wN1NrdEx3ZVB4WUdabUJnME5EYngrL1JxUmtaRmdHT2FESlpXS2l6b21KU1VoS1NrSm4zNzZxY0p6cXZwOENha3ZLS21RQnNIUjBaRmQ2a01rRXNITHl3dmUzdDdZdDIrZjFJZnNrU05INE9IaEFXMXRiU3hidGd5VEprMkN0clkyKy9pTEZ5OFFHeHY3d1dLdnVLeituVHQzRUJnWVdPa2lqRlY1dm9UVUo5U25RaG9jTHBlTEdUTm1BQlcyd2hXTGk0dkRybDI3b0tXbEJXOXZiOWpiMjBza0ZBQm8zYnAxcFNzMjF5YnhxcjlMbGl5QnBxWm1sVFpDUXlYUGw1RDZocElLYVpERWU4YWJtWmxKSFBmMjlnYkRNSEJ5Y29LRmhZV0tvdnNmOFFacFBYcjBRS2RPblRCa3lCQmtaMmNqUER5OFN0ZVI5M3dKcVc4b3FaQUdwNkNnQU51M2J3Y0F6SjA3bHoxZVVsS0NPM2Z1Z01mallmTGt5U3FNOEgvRUc2U0phMGJpUDZ1eUpiRzg1MHRJZlVSOUtxUkI4UEh4UVdCZ0lQaDhQcEtTa3FDdnJ3OTNkM2VKSmRWVFUxTlJXbG9LQ3dzTHFTWXZWYmw0OFNLNFhDNUdqaHdKQUJnd1lBRDA5ZlVSRmhhR25Kd2N1VnNYSy9OOENhbVBLS21RQnVIeDQ4Y1N2eGNWRmVITW1UTXdNek5qZHhRVTcxWXA3NFA2UTR1SmljR3paOC9RdDI5ZmRqdGhIbytIRVNOR3dNL1BENWN2WDhiMDZkTmxucXZNOHlXa1BxTG1MOUlndUx1N0l6SXlFaEVSRWZEMzk0ZWpveVB1M2J1SFdiTm00ZTNidHdBQURRME5vUHdEdUQ0UU4zRzlQMXByN05peEVvL0xvc3p6SmFRK29wb0thVkEwTkRUUXBrMGJ6SnMzRC9uNStmRDE5Y1dwVTZmZzVPUUVZMk5qQUVCS1NncEVJaEc0WE5WOVo2bzROeVU0T0JqWHIxOW5IMk1ZQmdDUWtKQ0E1T1JrZE83Y1dlNTFGRDFmUXVvanFxbVFCc3ZLeWdvQThPVEpFd0JBcTFhdDBLcFZLL0Q1Zk55OGVWT2xzWW5ucGdEQXZYdjNjT1BHRGZhbllteFY2YkIvLy9rU1VoOVJVaUVOMXN1WEx3RUFUWm8wWVkvWjJka0JBTFp0MjRiczdHeVZ4U1pPRmp0MjdFQmtaS1RVejZsVHA0RHlXb3l5YzFaa1BWOUM2aHRLS3FSQmlvK1B4K0hEaHdFQXc0Y1BaNDlQbno0ZGxwYVdlUFhxRldiTm1vWGJ0Mit6elUxaWlZbUpPSFBtak1McloyZG5JekV4RWZuNStWV09UVHczcFVtVEp1amZ2Ny9NTXAwNmRVS1hMbDJRbFpXRmlJaUlTcThwNy9rU1V0OVFud3BwRUE0ZVBBaC9mMytJUkNKa1ptWWlKU1VGQURCNThtUU1HalNJTGFldXJnNFBEdzhzVzdZTVVWRlJXTFJvRVF3TUROQzJiVnVVbFpVaEl5TURPVGs1c0xHeHdkZGZmeTMzZmw1ZVhqaDkralRPblR0WDVacUJlRzdLaUJFam9LNnVMcmZjK1BIamtaQ1FnSUNBQUlublVKWG5TMGg5UTBtRk5Bang4ZkhzMzdXMXRXRmxaWVdwVTZkaTNMaHhVbVVOREF6ZzdlMk5xMWV2SWlnb0NIRnhjWWlMaTRPZW5oNE1EUTB4YXRRb1RKdzRVZUg5SGo1OGlIYnQybFZyK083Rml4ZUJDaE1kNVJrelpneisrT01QM0x4NUU3bTV1V2phdEdtMW5pOGg5UWtsRlZLdnVibTV3YzNOcmNybmNUZ2NqQm8xQ3FOR2phcnl1VVZGUlVoT1RzYTMzMzViNVhNQlNDMWRMNCtCZ1FIdTNyMHJjYXk2ejVlUStvTDZWQWg1ejZOSGp5QVNpV2oyT2lIVlFFbUZrUGZFeE1UQTBOQVFscGFXcWc2RmtBYUhrZ29oNzNGMGRFUklTQWc0SEk2cVF5R2t3YUdrUWdnaHBOWlFSejJwTjI3Y3VLR1Mrem80T01EQndhSGE1Ky9Zc2FOVzQ2bUttc1pPU0cyam1nb2hoSkJhUTBtRkVFSklyYUdrUWdnaHBOWlFuMG85bHZIcU5hS2lZMVFkQmlIMVNzYXIxNm9PZ1NoQVNhVWVDNzd5RjhJajdpcFJrcERHSTY4YWkzeVNENGVTU24zRFlZb0JqZ0FBTHorZmoveDh2cW9qSXFSZVloZ0lHUWFGcW82RFNLS2tVcytJQkxqRjVURm5BZEJHNUlRb3dBRW5uUkdLL2xaMUhFUVNUUm11ZnppbXB0MCs0ZW1wNjZzNkVQS2ZKdXJNYkhWMXRUVUFJR1NZUTdsRnpBWlZ4MFNBTWhUbnYwaEl5QUxBS0ZHY2ZDQlVVNmwvbVBUMHgxa0FzbFFkQ1BtUHRiVTErMTZvY1RoNVR4T2lucW8ySWtMcUx4cFNUQWdocE5aUVVpR0VFRkpycVBtTGtQL2hXbGxabVhBNEhJazlnRGtjVHJNSys5enJXMXRiU3d5aUVJbEVncGlZbUF3QXdnOFpMQ0gxRVNVVlF2Nkh5K0Z3OW5BNG5QYzNVbWxhNGU5VE9Cek80SW9QcXFtcFBRTXdscElLSVpSVUNLbElBT0F4aDhPWnBLQ01RZmtQU3lRU0JRSW9xL3Z3Q0tuL3FFK0ZrQXFFUXVFcGhtRkU0dDhaaHBINVUrRnhFY013UjFVVkx5SDFEU1VWUWlxSWpZMTlEQ0NxS3FjOGZQandZUjJHUkVpRFFrbUZFRWtpaG1HT01oV3JJLzkxMWt0dEw4ejg1d3dBMGZzWElhU3hvcVJDeUhzRUFzRkZBTGxLRkMwUUNvV1hQMEJJaERRWWxGUUllWSttcHVaYkFIY3FLOGZoY0I0TGhjSVhIeVlxUWhvR1NpcUV2Q2N5TWpLZllaaWJETU13NGlhdmloMzBIQTRIRE1Nd0lwSG9RVnhjM0JzVmgwdEl2VUpKaFJCcElnQVBBZVFvS0ZQSU1NeDltcHRDaUNSS0tvVEl3T0Z3b2dHOGxYRmMvR2VlU0NTNm9ZcllDS25QS0trUUlrTlVWRlFHaDhPNWh3cUpwQ0tHWWFKalkyT2ZxQ0kyUXVvelNpcUV5TVlJQklKVENoNC9TdnQ0RUNLTmtnb2hjcWlycS84TjRCWGVtNmZDTU16Yi9QejhTNnFPajVENmlKSUtJWEpFUmtZV0FqZ240NkhnbEpTVVBCV0VSRWk5UjBtRkVBV0VRdUdSOG9VbTJVTWlrZWkwQ2tNaXBGNmpwRUtJQWx3dTl3bkRNSThxSEhyR01NeGpGWVpFU0wxR1NZVVFCZkx6OC9NQTNLcHdLS2FrcEVScXFERWg1RCtVVkFoUklDVWxwWVJobURzQWlnQ1VNUXdUbVppWW1LL3F1QWlwcnlpcEVGSUpvVkFZQStBdHd6RDVBTUpVSFE4aDlSa2xGVUlxa1orZm44d3dUQnFBREtGUStJK3E0eUdrUHBPZUtrenFuS0c1ZVJNZGtjWm5YRFcxMXFxT2hTaEhWeDFmZ2dPTmdsTDRxVG9XVWpraG1GZjgwdnc3MmFtcHlteGhRR29SN1ZHdkF0clFHTTVWNCs3amNOQksxYkVRNVJRSjJCV0tKNmc2RmxJNU5RYVoraHE2UzdJQlgxWEgwdGhRODVjS3FFR3RQWWZEb1lUU2dJZ1lnS0dLZllQQjRYQmFjcURXV2RWeE5FWlVVMUd4VGgzTllOWGRVdFZoRVBKUmlFdElSSHhDa3FyRGFOUW9xYWpZb1A3OXNIclZjbFdIUWNoSHdXUHZuNVJVVkl5YXZ3Z2hoTlFhU2lxRUVFSnFEU1VWUWdnaHRZYVNDaUdFa0ZwRFNZVVFRa2l0b2FSQ0NDR2sxbEJTSVlRUVVtc29xUkJDQ0trMWxGUUlJWVRVR2tvcWhCQkNhZzBsRlVJSUliV0drZ29oaEpCYVEwbUZFRUpJcmFGVmlrbXRFNGxFZVA3OE9lTGk0aEFmSDQ4UkkwYkF5c3JxZzl6NzJyVnJLQ3NycTlJNW8wYU5Bb2Z6djcxU2NuSnlVRkpTVXFNNE5EVTFZV0JnSUhGTUlCQkFLQlJDS0JSQ0lCQ2dyS3dNWldWbEtDMHRSVWxKQ1lxTGkxRmNYSXlTa2hJVUZoYUN6K2VEeitkait2VHAwTkRRcVBTZVJVVkZXTDE2TmJLeXNyQnMyVEowN2RxMVJzK0JrT3FncEVJVXlzek14TGh4NDhBd0RMWnYzNDZoUTRkS2xVbEpTY0dsUzVlUWxwYUc5UFIwcEtXbG9iaTRHQndPQjIzYnRrV25UcDJxbkZRMmJkb0VQei9KblhzTkRRMWhibTZPT1hQbXdOcmFXdVo1NjlhdFEzRnhNWGk4eXY5cEN3UUNDQVFDZlA3NTV4TGwxNjlmanhzM2JsUXAzdmNOR1RJRU8zYnNBQUQ4K2VlZjhQYjJWdnBjRFEwTmFHbHBRVWRIQjlyYTJoZzJiQmphdEdtajhCeUdZZkRMTDcvZyt2WHI0SEE0OFBMeXd2YnQyNkdtcHFid3ZLeXNMSnc1Y3dZM2I5NUVlbm82OVBUMFlHRmhnUjkrK0FFZE9uUlFPbVpDeENpcEVJVXVYcndJaHZsdks5M0F3RUNaU1VWTlRRMWhZV0V3TlRXRnJhMHRrcE9UTVh2MmJNeWRPeGRhV2xwQStiZm9FU05HS0x5WHM3TXo3TzN0Slk1WldGaWdlZlBtS0NrcHdiTm56eEFlSG83dzhIQnMzcndabzBlUGxubWRPWFBtWVA3OCtaVStOMTlmWDJ6ZnZsM3ErTUtGVXBXUVl3QUFJQUJKUkVGVUN6RnQyalNaNTRoRUluaDZldUxSbzBkd2RYV1YrOEhickZrejl1K1RKazFDdDI3ZG9LNnVMdldUbnA0T1YxZFhlSHA2b212WHJ0RFMwZ0tYVzdWV2FaRkloQzFidHVENjlldVlPWE1tT25ic2lMVnIxMkxUcGsxWXZYcTFSQzNzZmR1MmJjTzFhOWZRcTFjdmRPblNCYytlUFVOb2FDaHUzYm9GYjI5dmRPL2V2VXF4RUVKSmhTaDA4ZUpGR0JnWXdOallHTGR1M1VKT1RvNVVzNDZabVJuT25qMExsSC83OS9YMVJZc1dMZGlFZ3ZKdjBzWEZ4ZWpYcngvNjlPa2pjWDV4Y1RFOFBUMWxObHM1T2pwaTJMQmhRUG1IcDVlWEY3eTl2YkZ2M3o2NVNlWFpzMmNJQ3d1cjlMbWxwcWJLUE42NXMreGRhQXNLQ3VEbTVvYlkyRmc0T2pyQzN0NGVaV1ZsVUZkWGwzdVB5TWhJWkdkbkE0RE1KcldYTDE4Q0FPTGk0cENUa3lQM09ucDZldWpidDYvVThkTFNVcmk1dWVIYXRXdVlNR0VDZnZ6eFIzQTRIQlFVRk9EMzMzOUhYbDRlTm03Y0tQRmVWTlN0V3pjNE9UbkIxTlNVUFhiNjlHbHMzYm9WQnc0Y2dJZUhoOXlZQ0pHRmtncVJLeVltQnMrZVBjT0VDUlBRb2tVTEpDUWtJRGc0V0tvMlVSWFcxdGFZT1hPbXhMR2NuQng0ZW5wV2VpNlh5OFdNR1RQZzdlMk5OMi9leUMzMzk5OS9LOVY4SlJBSWxJd2FpSTZPeHBvMWE1Q1ZsUVZqWTJOY3VuUUpwcWFtMkw5L1B4WXNXSUF2di94U1psT1RuNThmSGoxNkpQZTY0a1I2OHVSSmhjbXBiZHUyVWtrbExTME5QLy84TStMaTRtQnZidzlYVjFlMlZqSnQyalFJaFVMODhjY2ZjSFIweElZTkcyVFdxcjc1NWh1cFk1TW5UOGEyYmR2dy9QbnpTbDRWUXFSUlVpRnlCUVlHQWdCR2p4NE5ZMk5qSER4NEVJR0JnVkpKSlNZbUJoa1pHVUI1YlFJQUVoSVNFQklTQWdEZ2NEZ1lPSEJncmNRay9qWnZabVltdDB4Tm03OHE0dlA1OFBMeWdxK3ZMOHpOemJGbnp4N3MzcjBiY1hGeDZOV3JGN3AxNjRiMTY5Zmo2TkdqY0haMmxtb2UzTFJwazhMckp5WW13c0hCQVgvODhRZk16YzByalJubHRUNS9mMys0dTd0REtCUmkxYXBWbURwMXFsUTVCd2NIZE96WUVULy8vRFBzN2UweFo4NGNmUGZkZDlEVTFGUjQvWUtDQW9oRUloZ1pHU2tWRHlFVlVWSWhNcFdVbE9ES2xTdG8xcXdaYkcxdG9hYW1Cbk56Y3lRbUppSTVPVm1paWVqY3VYUDQ2NisvQUFCQ29SQUFFQlFVaEN0WHJnQUFlRHdlZ29PRGF4eFRRVUVCbXdUbXpwMHJ0MXhpWWlJQ0FnSXF2WjZpR29SQUlFQkFRQUQyN2R1SDdPeHN6Smd4QTRzV0xaS29UYlJ1M1JydTd1NjRmLzgrM04zZDRlcnFDbHRiVzZ4Y3VSTHQyN2VYdUo2Ym14djdlc2dpcThZQUFQMzY5Y091WGJ2WTN4OCtmSWdkTzNhd3NVK1pNZ1VBMk9aSFdTWk5tZ1JmWDE5NGVYbmg3Tm16c0xlM2g1MmRIZlQwOUdTV1AzRGdBQUJnNHNTSmNxOUppRHlVVkloTW9hR2g0UFA1bURadEd0dXNNM2JzV1BZRDI5WFZsUzI3YnQwNnJGdTNEZ0N3ZGV0V25ENTlHa3VYTHBYbzdDNHNMS3hXSEQ0K1BnZ01EQVNmejBkU1VoTDA5ZlhoN3U3TzlyUEljdWZPSFVSSFIxZDZiVmw5SENVbEpRZ0lDTUNSSTBmdzh1VkxXRmhZWU92V3JlalZxNWZjNjlqYTJzTFgxeGNuVHB6QS92MzdNVzNhTk15Y09ST09qbzVzWDRaSUpFSy9mdjNnNXVZbWNXNXFhaXFjbloyeGE5Y3VxZWFwSFR0Mm9LQ2dnUDM5OXUzYldMUm9FYlMwdERCLy9ueWtwYVVoS0NnSVFVRkJsVDdYaVJNbnd0cmFHbnYyN01IKy9mdlJ1M2R2OU9qUlE2cmMzcjE3Y2VMRUNZd2ZQeDVqeDQ2dDlMcUV2SStTQ3BGSjNQUTFac3dZOXRpWU1XUGc0ZUdCNE9CZ3VMaTRTQTNiemN2TFkyc0lRcUVRdWJtNWFOcTBhWTNpZVB6NHNjVHZSVVZGT0hQbURNek16S1JxQXdBd1ljSUU5T25UQjRNR0RhcjAydmZ2MzhlVksxY2tSbHRsWm1iQ3c4TUR6Wm8xdytiTm02WG1zTWlqcHFhR2I3NzVCa09IRG1XYncwYU9ISWxQUC8xVW9veU9qbzdFZWVLa0l4NUMvUDQxSytyWHJ4OWNYRnd3YnR3NEdCb2FBZ0EyYk5oUWFXd1ZmZjc1NTNqNDhLSE1oTEpod3diNCsvdGo2dFNwV0xGaVJaV3VTNGdZSlJVaUpUTXpFM2Z2M29XSmlZbkVoMCtMRmkzUXExY3YvUFBQUDdoOSt6WUdEeDRzY1Y3RkpwaURCdy9pekprejJMZHZIMHhNVEtvZGk3aFdVbHBhaXRldlh5TTRPQmhlWGw2WU5Xc1d6cDA3QjBORFE5eTlleGYvL3ZzdkFNREV4QVJwYVdudzlmVlY2dnBtWm1ZNGVmSWtlKzZ3WWNQZzdlMk56cDA3eTUzcjh0VlhYOG10S1ptYW1zTFQweE9wcWFubzJMR2p4R08zYnQyU1NOSW83eDhCQUNjbko2bmtWVlpXSmpGU2pzUGhTQTF5cUNwMWRYWDA3dDFiNnZqZmYvOE5mMzkvMk5uWlVVSWhOVUpKaFVnUnowMFJDb1ZZdW5TcHhHUGlVVmNCQVFFU1NTVS9QeDhuVHB6QVYxOTloZVBIajJQS2xDbjQrKysvTVh2MmJPemJ0dy9HeHNZMWlrbERRd050MnJUQnZIbnprSitmRDE5Zlg1dzZkUXBPVGs2NGMrZE9wWDAyYjkrK2hhYW1KcG8wYVNLM2pLMnRMWVlOR3dZTEN3dWd2TW5vOWV2WGNzdXZYNzllNnBpUmtSRXVYTGdnbFZBQVlPalFvZGkyYlp2RU1YRkh2WStQajFSSC9kcTFhL0h1M1R1WjkxNjllald1WGJzbU56WlpCZzhlakMxYnRzaDhMQ0lpQWdDVUd1QkFpQ0tVVklpVWl4Y3ZBdVUxbHN6TVRKbGx3c0xDSk9hc2lOdi92LzMyV3h3L2ZoeUdob2J3OHZMQzdObXpzV2JOR25oNWVkVmFmRlpXVnZEMTljV1RKMDhBQUM0dUxuQnhjUUhLUjJ0ZHVIQUJvMGVQWnB1SUFHRDQ4T0VZT25RbzFxeFpvL1I5U2twSzhPbW5uMkxDaEFsS2xROElDSkQ3ZXFHOHIwZmNzUzVXV2xvS0FIQjFkWlZhaXVYdDI3Y3ltNmxRUHJkSFcxc2JjK2JNVVNxMnc0Y1BLMXg2Ums5UER4MDZkSkNhZzBSSVZWRlNJUkxFYzFQTXpjM2xOaUV0VzdZTW9hR2hDQWtKd2JScDAzRHYzajBFQkFSZzl1elorT1NUVDloeWhvYUcyTDkvdjFKTHBsU0ZlTUtnckZwSGFHZ29kdXpZQVJzYkc0bWtBZ0F2WHJ4Z2h6bS9yMXUzYmhJVEFNWGF0bTByYzdpdUxOSFIwUXFUaXJtNU9iNy8vbnVKWStucDZkaThlVE5tejU0dGRmOGpSNDRvdkorK3ZqNGNIQnlVaXUzOCtmTUtIMSs4ZURFV0wxNnMxTFVJVVlTU0NwRWdxNFArZlJNbVRFQm9hQ2dDQXdNeGJkbzBYTHAwQ2UzYXRaUDZ3RVI1SHdOcU1QcnJmZkh4OFRoOCtEQlFYdnQ0MzRVTEYyQnNiTXcyWVZVVUZSVWxkeGp4eXBVclpTYVYycko0OFdJd0RDUFZEQ2l1R1ZoYVdrbzFmM1hzMkpFZG9sM1hpb3FLVUZCUUlKV0lDYWtxU2lxRUpaNmJndklKai9MMDc5OGZ6Wm8xUTN4OFBGSlNVdkRWVjE5aHlwUXAwTlRVckhTVytydDM3NUNZbUNoeExEOC9YMjc1Z3djUHd0L2ZIeUtSQ0ptWm1VaEpTUUhLWjMyL1A4SXJQRHdjVVZGUlFQazM4OG1USjBzOC91V1hYMWFwK2F1MitQbjV5WjFrS2U2b256MTd0dHhSWmk0dUxyQ3pzNnV6K0JpR3dmVHAwL0hxMVNzY09uUUkzYnAxcTdON2tZOGZKUlhDdW43OU92aDhQbXhzYkJUT3B1YnhlQmczYmh5T0hUdUd3TUJBTEZteVJPbDduRDU5R3FkUG4xYTZmSHg4UFB0M2JXMXRXRmxaWWVyVXFSZzNicHhFdWV6c2JHemV2Qm05ZS9kRzc5NjlzWEhqUnJ4NjlRcXpaOCtXdSs2Vk1nb0xDNUdXbHFaMFdWbEdqaHdKR3hzYm1ZODllZklFeTVZdHc2Wk5tK1N1RWxCeGNjcTZVbFpXQm9GQXdQYnhFRkpkbEZRSWEvVG8wUXByS0JVdFdiS2tTc2xFek03T0RwTW1UWkk0bHArZkx6WHF5TTNOVFdxaW9EeTV1YmxZc21RSitIdysxcTFiQnlNakl4UVhGK1Bnd1lNNGUvWXMrdmZ2ajVLU0VqeC8vaHlYTGwyU3FCR0k5emdSLzJsblp5Y3hiK1hHalJ0VldnYS9SWXNXRXIvSHg4Y3JyTDJKRTFGaFlhSGNHbHQrZmo2MHRMU2tGcnA4OXV3WmJHMXRsWXBMSkJMSlhUNmZ3K0hnNU1tVHlNdkxxOU1tUU5JNFVGSWhIMVR6NXMybCtnNFVyYzViR2FGUUNFZEhSMlJrWk9DUFAvNWcreXdXTFZxRUVTTkd3Ti9mSHc4ZVBBQ1B4ME5VVkJUYlBDYUxyYTB0cGsrZkxuRnN3SUFCY0hKeVVpcVd2WHYzSWlrcFNlTFlpaFVyNUE0TEZ0UFMwc0xtelpzVmx1blFvUU9PSGowcWNjelEwSkFkOVZhWjNidDNLM3hjWDE4Zit2cjZTbDJMRUVVcW55cE1hbDE3YzJzWERoYzdBV0QydHc1WXZXcTVxa05xMEFJQ0FtQm1acWJVM2gvaUdnbkRNQkkvS0o4TFUzRnRyOUxTVW5DNTNGb2Z2VlliQkFJQkdJWlJ1TEp4WStTeDkwOTQ3UDF2eFd1R3dhOVBFNkxYcVRxbXhxYisvVzhocElxVW5VZUM4djRnWlpPRU1sdjRxa3A5VEhTRUFFRFZ0cGdqaEJCQ0ZLQ2tRZ2docE5aUVVpR0VFRkpyS0trUVVnL0Z4c2JDMDlOVDRiYkpkU2trSkFTSERoMVN5YjFKdzBhOWZhVGFybDI3eHU2eHJpeGw5eWVwRDZaUG40N2s1R1JjdjM1ZDRlckdkU0UyTmhaZVhsNFlOR2lRMU55WER5RWtKQVIzNzk1VmVzRktRc1FvcVpCcVc3ZHVIWXFMaTVVYWlTUVFDQ0FRQ1BENTU1L1R5S1ZhY3ZueVpiaTV1WUhINHlFa0pFU3BGWWJqNHVMZzUrZUh5TWhJZHZGTEF3TURXRmhZNEp0dnZvRzF0ZlVIaUp4OHpPaC9ONm1ST1hQbUtMVUhoNit2cjl6MXIwajFpQmYvRkFnRUNBb0tVcmhpY1ZsWkdYNy8vWGY0K2ZrQjVVdmRtNW1aUVNRU0lTTWpBNkdob2VqY3VUTWxGVkpqbEZSSWpUeDc5Z3hoWVdHVmxrdE5UZjBnOFRRVzR0MDUrL1RwZzN2MzdpRXdNRkJ1VWhHSlJGaStmRG5Dd3NKZ2FtcUtwVXVYWXVEQWdSTGJGY2ZFeENqY2I0VVFaVkZTSVRYeTk5OS9LN1UyVm1XckY5Y0c4ZVpjTlZsQXNxRVE3ODc1eFJkZm9MUzBGTkhSMFVoT1RwWmFId3dBVHB3NGdiQ3dNSFRvMEFFSERoeEEwNlpOcGNySTJ3eU1rS3FpcEVKcXBENDFmK1huNStQbm4zL0c3Ny8vWHFWK20zLysrUWNIRGh6QTQ4ZVBnZktkSlpjdFcxYWxld3VGUW5iek1FWDA5UFFrTmpLcnJvc1hMMEpEUXdORGh3NUZjWEV4b3FPakVSQVFBRmRYVjRseVpXVmw3Q2l1RFJzMnlFd29oTlFtU2lxa1JoSVRFeEVRRUZCcE9YbWJZOVVtT3pzN25EOS9IaXRYcnNTNmRldWdxNnRiNlRtWEwxL0dMNy84QWk2WGkzNzkrcUZwMDZaNCtQQWh2di8rK3lxdHE1V2RuUzIxK3JJc0V5ZE9yUEdlTHVMZE9ZY1BIdzQ5UFQyTUdERUMyN1p0UTNCd01GeGNYQ1FTYW5SME5ISnljdENqUnc5MDZkS2xSdmNsUkJtVVZFaU4zTGx6QjlIUjBaV1dxMHA3ZlhKeU12YnMyVk90ZURnY0RrSkRRNUdZbUlqMTY5ZWpaOCtlY3N1K2UvY09HemR1aExxNk9yeTh2TmdGS2N2S3lyQisvWG9FQlFVcGZWOTlmWDFzM2JxMTBuS3RXN2RXK3ByeWlEdm94NDRkQzVTUDN1clhyeC9Dd3NJUUhoNk9JVU9Hc0dYRkc2SlI4eGI1VUNpcGtHcWJNR0VDK3ZUcEk3VURveXozNzkvSGxTdFhKUFlxa1NjM054ZTNidDJxVVd6djNyMURRa0tDd3FSeTZkSWxGQlVWd2Q3ZVhtS0ZZM1YxZGF4YXRRcFhyMTVWZWg2T2hvWUdSb3dZVWFPWWxTSGVuVk5YVnhjREJneGdqNDhkT3haaFlXRUlEQXlVU0NxNXVibEFoVzJMQ2FscmxGUklsZHk5ZXhmLy92c3ZBTURFeEFScGFXbnc5ZlZWNmx3ek16T2NQSG1TUFhmWXNHRXl5L1h1M1J1UmtaRlZqbzFoR0xpNHVDQXpNeE5idDI1RnUzYnRGSmFQaVlrQkFJa1BZVEVkSFIyMGE5ZU8zYjY0dmdnTkRRV2Z6OGVYWDM0SlRVMU45dmlRSVVPZ3JhMk5zTEF3NU9Ua3NFbEUzSVJYVkZTa3NwaEo0MEpKaFZUSm5UdDNFQndjckxETTI3ZHZvYW1wcVhBV3VxMnRyZHlrVWwzKy92NG9LaXJDd1lNSGxlcFB5YzdPQmdCMlk2LzNWYVZQNVVOMTFJdWJ2cEtTa3JCMDZWS0p4elEwTkZCVVZJVExseSt6bTQySm45djdtNGNSVWxjb3FaQXFjWEZ4WVhjYjVQUDU3REJlUTBORHRzenc0Y014ZE9qUUduZElWNVdhbWhwMjdkb0ZiVzF0cGNxTGswWk9UbzdNclhhenNyS1V2dmVINktnWHowMUJlWktRbHlnQ0F3UFpwQ0xlYnZqdTNidDQrL2F0eFB0RVNGMmdwRUtxTFRRMEZEdDI3SUNOalkzVWg5V0xGeThRRWhJaTg3eHUzYnJWeVY3b1ZkbXNDK1hOY2ZmdjMwZGtaS1RVcnBGcGFXbDQvZnExMHRmUzE5ZUh1N3Q3cGVWYXRXcFZwUmdyRXM5TmNYQndrQm82alBLNVFHUEhqa1ZDUWdKU1VsTFFxVk1ubUppWVlOQ2dRUWdMQzhQR2pSdXhmZnQyaVVtUGhOUTJTaXFrMmk1Y3VBQmpZMk5ZV0ZoSVBSWVZGU1YzR1BIS2xTdnJKS2xVMWNpUkkzSDY5R2tjT1hJRUF3WU1ZQ2NPOHZsOGJOaXdvVXJYMHREUXFQWG12UGRkdkhnUnFERHE2MzA4SGc5ang0N0Y4ZVBIRVJnWWlDVkxsZ0FBZnZycEowUkhSeU1zTEF6T3pzNVl0bXdaT25ic3lKNG5Fb2x3Ky9adE1BeWoxS0FMUWhTaHBFS3FKVHc4SEZGUlVRQ0E4K2ZQWS9Ma3lSS1BmL25sbHgrOCthdXFiR3hzOE1VWFgrRFNwVXVZTldzV2JHMXRvYU9qZzhqSVNKaVptYUZqeDQ3c29BUlZFODlOYWRPbURicDI3U3EzM0lRSkUzRDgrSEVFQndkajBhSkY0UEY0YU5XcUZmNzg4MDhzV2JJRTkrN2RnNTJkSFZxM2JvMldMVnNpTnpjWHIxNjlRbUZoSWViTm0wZEpoZFFZN2FkQ3FpdzdPeHViTjI5Rzc5NjlzV0RCQW16Y3VCSDc5KzlIY1hHeHFrT3JzclZyMThMWjJSa3RXclJnNTl5TUd6Y09IaDRlU2cxLy9sRGVuNXNpVDZkT25XQmhZWUYzNzk0aElpS0NQZDZsU3hmNCtmbGg4ZUxGc0xLeVFsNWVIbUpqWTVHWGw0Y09IVHBnNGNLRlVsOE1DS2tPcXFtUUtzbk56Y1dTSlV2QTUvT3hidDA2R0JrWm9iaTRHQWNQSHNUWnMyZlJ2MzkvbEpTVTRQbno1N2gwNlpMRTNpa0NnUUJDb1pEOTA4N09UdVVmM0dwcWFwZzllelptejU0dDlaaDQrSE45NE9ibUJqYzNONlhLSGp0MlRPWnhiVzF0ZlB2dHQvajIyMjlyT1RwQy9vZVNDbEdhVUNpRW82TWpNakl5OE1jZmY3RERWUmN0V29RUkkwYkEzOThmRHg0OEFJL0hRMVJVRk5zOEpvdXRyUzA3UW9rUTh2R2dwRUtVcHFhbWhwa3paOExNekV4cXRKU0ZoWVZVaDcyNFJzSXdqTVFQeWp1MkNTRWZIMG9xcEVxcU1teVh4K1BSTG8rRU5ETDFweWVTRUVKSWcwZGZJd21waHh3Y0hCUnVEMXpYZHV6WW9iSjdrNGFOYWlxRUVFSnFEU1VWUWdnaHRZYVNDcW0zaW91TGxkcmNLeVltQnF0V3JWSnFKVjZSU0lTREJ3L2k4dVhMY3NzRUJRWGgwS0ZEN0VnMVJmSDk5ZGRmZVBmdVhhWDNyUStxc2xGYWRlWGs1TlQ1UFVqOVJuMHFINW1jbkp3YWYzaG9hbXFxZkZPbnNySXlmUC85OXpBeU1zTFdyVnNWTG9LWWtaR0JLMWV1WVB6NDhmajAwMDhWWHZmczJiUFl0MjhmRGh3NElQUHhseTlmWXQyNmRYQndjSkNZdUNsTGJtNHVWcXhZZ2QyN2Q2Ti8vLzdzOGNMQ1FvVzdZZmJ0MjFkaTBpZWZ6MmVYNFZla1ZhdFdVcS9EN2R1M29hbXBpVjY5ZWlrOE56OC9IMDVPVG1BWUJydDM3NjdTKzV1VWxNUytyb2NPSGNLSkV5ZHc5ZXBWb0R5aHQyM2JGZ1lHQmlndUxzYklrU094Y09GQ3pKa3pSK25yazQ4TEpaV1B6UHIxNjNIanhvMGFYV1BJa0NFcTc2aFZWMWZIWjU5OUJoOGZIL3oyMjI5S3p5Wlg1TjI3ZDlpN2R5OTRQSjdNclg4WExseUl2Lzc2Q3dLQkFLR2hvUkxMbklodDJMQ0JYWGhTbnBjdlgyTFJva1Z5SHhjbkFyR3JWNjlpNDhhTmFOcTBxY3p5UXFFUWZENGZJU0VoRXF0QlAzcjBDTXVYTDRlVmxSVnNiR3prSnNHc3JDdzRPenZqeVpNbldMTm1EWnRRa3BPVDRldnJpNlZMbDhyZCsrYnAwNmR3Y0hEQTh1WExNVzNhTkloRUlnaUZRZ0JBZW5vNkZpMWFoRkdqUnNITnpRMkppWWtRaVVTVkpqZ0FLQ2dvVUdyUEc5THdVRkw1eUN4Y3VCRFRwazJUK1poSUpJS25weWNlUFhvRVYxZFhkT2pRUVdhNVpzMmExWEdVeW5GeWNrSktTZ3I4L1B6UXVuVnJmUGZkZDlXK1ZuRnhNVmF0V29VV0xWckF4Y1VGdTNmdnhtZWZmWVkrZmZxd1paNDllNGFnb0NBc1dMQUFwcWFtY0hkM2g2T2pvOFJlSy9JMjlLcEkzR3kyYytkT2lROVlmMzkvYk4rK1hlWTV6Wm8xWTFjaGZsOUNRb0xVTi8rb3FDaTR1TGpBd3NJQ08zYnNrSnRRa3BPVHNYanhZZ0RBZ1FNSDBLMWJOL2F4ZCsvZTRmcjE2N2gzN3g0MmI5NE1LeXNycWZQYnQyOFBlM3Q3N05peEE1YVdsdXp4MHRKUy9QVFRUekEyTm1ZM0M0dU1qSVN1cnE3RVBXUlpzR0FCTWpNejRlZm5wN0FjYVpnb3FYeGs1SDJMTGlnb2dKdWJHMkpqWStIbzZBaDdlM3VVbFpWVmFYZkRENDNENFdEZHVuV3d0N2V2VWI5RldWa1psaTlmanNlUEgrUFlzV013TXpQRHRXdlhFQlFVaEJrelpzRFkyQmg4UGgrLy9QSUxyS3lzTUhmdVhBaUZRcHcvZng2blRwMkNqNCtQUktKTlNFaEFlbm82OHZMeWdQSVArTUxDUWhnWkdhRjc5KzVzVTFiTGxpMmhvNlBEbnFkb0ZZR3NyQ3dNSHo1YzVtUHY5KzBFQmdaaTgrYk5zTEN3d0s1ZHU2Q2xwU1YxVG1GaElmejkvYkZ2M3o2WW01dGo1Y3FWME5UVVJISnlNa3BMUzFGU1VnS0dZZkQ5OTk5ajkrN2QrUDc3NzdGbzBTS1o2NEw5K09PUE1ERXhnYm01T1Z0NzQzSzVHREJnQUNaTm1zUnVpaFlhR2dwOWZYMGNQbnhZNmhxREJnMkN1Yms1QU9EKy9mdjFZdXNEVWpjb3FUUUMwZEhSV0xObURiS3lzbUJzYkl4TGx5N0IxTlFVKy9mdng0SUZDL0RsbDEvVytjWk5UNTgreGV2WHIvSFpaNTlWNmJ5bVRadmk4T0hEYU5teVpiWHYvZmp4WS96enp6L1l2bjA3ZEhSMGtKYVdCbnQ3ZThUSHgrUEZpeGNvS3lzREFFeWZQaDA5ZXZSQWVubzZVTDZtbWJ1N085NjhlU09SVk02ZE95ZnhMZnZRb1VOQStZNlgyN1p0UTJ4c0xEZ2NEa3hNVEdUR0kyc0FRTE5temRoK2l2ZkZ4Y1hoMjIrL0JaL1B4L2J0MjNIbHloWFkyOXZEeGNVRjZ1cnFLQzR1bGtvc0Z5NWNZR3RGMGRIUk10ZFowOWJXaG82T0RscTJiQWt1bDR1ZE8zZXlUV1JpNG44M0tHKzJTMDlQUjBGQkFWdjdpWStQeDdCaHc5Q3JWeS9FeGNXaGJkdTIrT3V2djREeXhQYml4UXUwYmRzV0hUdDJaSk1LK2JoUlV2bUk4Zmw4ZUhsNXdkZlhGK2JtNXRpelp3OTI3OTZOdUxnNDlPclZDOTI2ZGNQNjlldHg5T2hST0RzN1kralFvWFVXaTdHeE1aeWRuYkZod3diMDdObXpTdWZXSktFQWdMVzFOYzZmUHc5alkyTjg4ODAzU0UxTlpUK0VseTlmTGxIMnpKa3pFcitYbEpSZzNyeDVFdjFVNGhXRFg3OStqWEhqeGtsMDFPZms1T0QwNmRPd3RiV0Z2cjYreExYRXZ4ODllcFI5RGNSTlRsbFpXUmd3WUlETStNVkpTRXRMQ3p3ZUR6dDI3TUNRSVVPQTh2WFZmdmpoQjNUczJGR2kzMm5NbURGUVYxZUhvYUVoZEhWMW9hZW5CejgvUDBSSFIyUC8vdjFvM3J5NVZKT1pwNmNucksydEpZNTE2TkNCN2NkNTgrWU5JaUlpb0ttcEtURWdvbVhMbHZEMTlRVUErUGo0c0gwMklTRWgrUG5ubjdGNzkyNlltcHBpK3ZUcFNFNU9Cc3I3WThSTmc4N096akpYaVNZTkV5V1ZqNUJBSUVCQVFBRDI3ZHVIN094c3pKZ3hBNHNXTFpKbzZtcmR1alhjM2QxeC8vNTl1THU3dzlYVkZiYTJ0bGk1Y2lYYXQyOWY2ekZwYVdsaDRjS0ZXTFJvRVg3Ly9YZUowVkt5ZUhsNVNlelBNbkhpUkxScjF3NysvdjVTbzlzU0VoSUFBRGR2M2tSYVdwckVZMDJiTnNXWU1XTWsra0ttVFpzR0p5Y25wZUwyOC9QRDNyMTdsU3I3NnRVcnJGaXhBdG5aMlRLdlAzRGdRSFRwMGdWLy92a25BRUJQVHcraG9hRUFBQU1EQS9hRCtjU0pFM2o2OUNsV3JWb0ZsUGVMdUxpNGdNZmpTZTFJdVczYk5zVEV4TEI5THVucDZiaHo1dzc3K051M2IvSDI3VnNVRkJUQTM5OGZuVHAxd3ZYcjEyWEczN3g1YzZTbHBTRXRMUTFtWm1ibzFhc1gyNDhsN29mVDA5T0RVQ2hFVWxJUzVzK2ZqKzdkdStQNTgrZFl0bXdaQUNBek01Tk5LcG1abWVCd09PeHJQM3IwYVBUczJST25UNStHbnA0ZXhvMGJCNVF2UmtvK0hwUlVQaUlsSlNVSUNBakFrU05IOFBMbFMxaFlXR0RyMXEwS1IrUFkydHJDMTljWEowNmN3UDc5K3pGdDJqVE1uRGtUam82T010dnFBV0QzN3QxSVNVbXBWb3lscGFWWXRHZ1I3T3pzNE9MaUl2Y2VZV0ZoS0Nnb1FFbEpDVjY5ZW9YZXZYdWpYYnQyOFBiMmxwb0xJUjZOZE9IQ0JhbjlXVHAwNklBeFk4WklIRHQyN0JoT25EaWhWTHdpa1lqdE02aE1VbElTVWxKU3NHYk5Hb2xPYlRFZEhSMGNPM1lNNzk2OVExRlJFZFRWMVZGWVdJamV2WHZqOE9IREtDMHRCY3I3dnlJaUl2RDI3VnZvNit1enliU29xQWhGUlVWc1BKNmVuamg3OWl4Y1hWMHhjT0JBb0h5d2dZK1BqOFI5OC9MeVVGaFlpRTgrK1FSNWVYbnM0MFZGUmNqTnpVWHo1czJsK3RaR2p4Nk5YcjE2UVNnVXd0ZlhGL3YyN2NQNDhlTmhhR2lJNDhlUHc4REFBSFBuenNYU3BVdVJrcEtDSmsyYUlEYzNGMCtmUG1Wck1jK2ZQNGVSa1JHN3FLaTRObkw2OUdrWUdCaGd4WW9WU3IydXBHR2hwUElSeWN6TWhJZUhCNW8xYTRiTm16ZGoxS2hSbGM2MVFQbVM5dDk4OHcyR0RoM0tOb2VOSERsUzdweVBtSmdZUEhqd29FYXhQbnIwQ1BuNStYS1R5dEdqUjRIeVR2QzVjK2V5eHk5ZHVpUlZWdHpNc24zNzlrcHJRQUR3N2JmZjRzY2ZmMVFxenJObnoyTDM3dDBLeXp4NDhBQ1hMMS9HMUtsVHNXYk5HaFFXRnVMOCtmTUt6eGs5ZWpSMGRIVGc3KytQYmR1MlNUM080L0V3Yjk0OHFlTWJOMjdFc0dIRDRPWGxCUzh2TDh5ZVBWdGlqYkFCQXdaSXZFYWhvYUZZdlhvMSt2ZnZqKzNidDdPREJiS3lzcUN1cmc1SFIwZm82T2pBdzhORGFraHpabVltWEZ4Y2tKcWFDaWNuSjh5Y09STUhEaHlBbXBvYU5tN2NpQTRkT21EYnRtM1l0R2tUK3Zmdmp6MTc5dURSbzBjWU5Xb1VVTjdmUXJXUXhvZVN5a2VrVFpzMjhQYjJSdWZPbmVVdU9mL1ZWMTloMkxCaE1oOHpOVFdGcDZjblVsTlQwYkZqUjduMzhmYjJybFo4RHg4K3hMeDU4N0Jnd1FMTW1qVkxaYnMrK3ZyNjR0eTVjMHFWbFRWQ0xpc3JDeEVSRVd6VGxZK1BEMHhOVFRGanhneGN2MzRkVjY1Y2tidnN2MEFnZ0VBZ1FOKytmYUdqbzROSmt5Wmg0c1NKeU0zTlZSaUhtcG9hbWpScGdyS3lNbXphdEFsK2ZuNllPWE1tbkoyZFpaWm5HQVlIRHg3RS92MzdNWHo0Y0d6YXRBa2FHaHJJeXNxQ3Q3YzMvUHo4c0dIREJ1elpzd2RPVGs1d2NIREFyNy8rQ2x0YlcvWWF6WnMzUjlldVhiRisvWHAwN3R3WlY2OWVSVUZCQVZhdlhnMEFtRE5uRG9ZTkd3WXpNek1Bd0xWcjEzRDM3bDJndkhhVWxKU0VrU05IS3ZVNms0OEhKWldQalBpYjRjU0pFL0g2OVd1NTVkYXZYeTkxek1qSUNCY3VYRkNZVUtxcnJLd002OWF0dytiTm0vSDU1NS9YK3ZXcndzN09EZ3NXTEZDcXJMKy9Qenc5UFNXT0xWNjhHSThmUDBhclZxMkE4bjN1eGZ2TWJObXlCVUtoRUdWbFpmampqejhremhNS2hmanV1KzlRV2xvS0l5TWo5dmk3ZCs4d2V2Um9hR3BxeXF4WkNnUUN0RzNiRmlkUG5zVDgrZlB4OE9GRE9EazVTY3hkS1N3c1pJY3ZQM3IwQ051MmJjT2pSNDh3Wjg0Yy9QREREM2o2OUNsT25UcUZDeGN1UUZkWEY4dVhMOGVJRVNQQTVYTGg0K09EVmF0V1ljR0NCUmc2ZENqbXpwM0wvanV5dDdjSHlrZWdiZHEwQ1QxNjlNQVhYM3doMGZ3cEVvbkE1WExScjE4L0JBVUY0ZW5UcDNqOCtER0VRaUhiTEVjYUQwb3FINm1Ta2hKOCt1bW5TbStxRlJBUWdNek16RHFMSnlNakE4dVhMMGUvZnYzcTdCN0tldlBtRFdKalk1VlU0K280QUFBZ0FFbEVRVlFxKy9MbFM2bGo0Z21SdXJxNkdEZHVuTVFzZHdENCt1dXZzWERoUW9ubFRWQys1MzFjWEJ6MjdOa2pzNVoyNE1BQmRPM2FWZXE0ajQ4UGdvS0NvS2FtaGkrLy9CSU9EZzRZTVdJRSszaG9hQ2cyYjk0TVQwOVArUHY3NC9qeDR6QXlNc0xhdFd1Um41K1BPWFBtSUNZbUJpMWJ0c1RDaFF0aFoyY0hMUzB0M0x4NUV3Y1BIc1JQUC8yRTNidDN3OC9QRHg0ZUhyaCsvVHE2ZCs4T2QzZDNxWW0wNGVIaENBOFBsemgyL2ZwMU5HblNCRU9HRElHV2xoWk9uanlKaElRRXRHL2Z2azYrb0pENmpaTEtSNnh0MjdhWU9uV3FVbVdqbzZQck5LbTBiZHNXYmR1MnJiUHJLNnRUcDA1SVRVM0Z0bTNiOE9USkUzQTRISFRwMGtXcVhIeDhQQUNnYTlldVVoLzA0dUc4OG1xQ3RyYTI2TmV2SDlhdVhRc2ZIeDlvYVduaDd0MjcyTHQzTDZaT25TbzNzU1lsSmNsY3R5MGpJNFA5KzVRcFV5UWVlL0xrQ2RhdVhZc09IVHFnVFpzMkdEaHdJRFExTlRGbnpodzhldlFJdi8zMkcvcjE2d2QzZDNjTUhqd1lJcEVJVjY5ZXhZa1RKeEFYRjRlQkF3ZXkvU3hUcGt6QnlKRWpjZXpZTVppYW1xSjU4K1lJQ1FsQlltSWlmdnp4Ui96MDAwOFN0Y3dOR3piZ3hZc1g3SElydXJxNkdEdDJMUHo4L0NBVUNoVjJ4SXNIVjVDUER5VVYwcUM4ZXZVS25wNmVXTHQyYmJYTy8vWFhYNEh5MnNxWU1XT3dZOGNPREI0OFdLcmNnUU1IY1BUb1VYYkFRRld0V2JNRzl2YjJjSFYxeGNTSkU3RjI3VnBZV1ZsSnpZdEIrZXowcGsyYjRzU0pFMUJYVjBkSlNRbFNVMVBSb1VNSGFHcHFJajgvWDZvMmhQTFJWUXNXTElDZW5oN2MzZDJocnE2T1BuMzZzRXZQMk5yYTR0cTFhOURVMUVSTVRBeDI3dHlKNE9CZzVPVGtZTkNnUVRoOCtEQzZkKytPM054Yy9QNzc3ekExTllXRGd3TVdMbHpJM3FOWnMyYllzMmNQdExXMTBiVnJWemFPNjlldjQ5YXRXM0IzZDVlb2RVMmRPaFhuejUrSGxwYVczRnF5Z1lFQk84eVoxdi82K0ZCU0lRMUNTVWtKRGh3NEFCOGZIK2pwNllGaEdLVkd0cUY4SnJpc0QzTUFXTEZpaGN5bUtIR0grdnNURXAyZG5kbCtCa1ZhdEdqQnJoMTI1ODRkZE92V0RUdDM3cFRaZWQrc1dUTWNQMzRjKy9idGc1T1RFNHFMaS9IVlYxOWh5NVl0Q0EwTlJYNSt2dFFDbFFrSkNWaThlREc0WEM2OHZMeWtrazVlWGg2dVhyMktCdzhlNEo5Ly9zSGJ0MjloWkdTRThlUEg0K3V2djBhclZxMVFVRkNBWThlTzRjQ0JBMkFZQmdzV0xKQjZYYmxjTHRhdVhRdFBUMDk4OTkxMzZObXpKNFlQSDQ0OWUvWmc2dFNwRW9NK1NrdEw0ZTd1RHBTdnRmYm5uMyt5TSs4cjZ0T25ENjVjdVFKSFIwZFlXbHJDeXNvSzQ4ZVByL1ExSlEwREpaV1BXR0Zob2RSa1FFVmw2eU54RTlNdnYveUNzckl5VEo4K0hmUG56MWM2b1FDQXBhVWw5dXpaSTNGczU4NmRlUFhxRlg3NzdUZVo1MXk2ZEFtWEwxK1dHazdjdW5Wcjl1OENnVURtdVh3K0h4Y3ZYb1NQanc4ME5UVmhhbXFLeDQ4Zlk5V3FWYkN6czhObm4zMG1rY2llUFh1R0gzNzRBV1ptWnZqa2swOGttcnRHang2TlpjdVc0Y0dEQjlpK2ZUdU1qSXdRSEJ5TURSczJ3TWpJQ0x0MjdaSzVqcGE2dWpyKy9QTlB0R3JWQ2w5ODhRV0dEQm1DSGoxNmdNUGhJRFUxRlZ1M2JzWEZpeGRSV2xxSzhlUEh3OG5KQ1o5ODhvbk01OU9sU3hmODhjY2ZlUERnQVJZdlhveW9xQ2h3dVZ4MDY5WU5Bb0VBUEI0UEFvRUFibTV1aUlxS3d2ejU4L0hvMFNNY1BYb1VUWm8wZ2FPam84VDFYRjFkVVZSVWhBY1BIckJ6a01qSGc1TEtSK3pHalJ0VldnYS9SWXNXZFJwUGRZaFg3dTNjdVRQYzNOd3FYWFplRm4xOWZmVHMyUk5aV1ZuNDU1OS9jUExrU1NRbkoyUGJ0bTF5bDR5SmpJeUVtcHFhek1kdjNMaUIyTmhZZGdTVXZyNCtYcjU4aWNqSVNJU0ZoU0U4UEJ5bHBhVVlPWElrbkp5Y1lHSmlBbjkvZnh3OGVCRE96czdRMTlkSG56NTkwSzFiTjFoWldlSEhIMzlFMzc1OThkVlhYK0hSbzBmc29vMzYrdnBvMmJJbERoMDZoT1BIajBNZ0VHRGx5cFc0ZXZVcSt2ZnZqODJiTjh0ZHNsNWJXeHVYTDErR21wb2FCQUlCWW1OanNXdlhMdHk4ZVJOUG56NUYwNlpOTVczYU5OaloyVlc2REU1NmVqcUNnNFBoNitzTG9WQ0krZlBuNDhHREIxaTNiaDJDZ29Ld2VmTm0vUFRUVDRpS2lvS0Rnd1Btelp1SG9xSWlmUC85OTlpM2J4OWlZMlB4NjYrL3NqUHREUTBOc1hQbnppcS9qNlJob0tUeUVSc3dZSURTeTVIczNidFhxWjBUUHpSbloyY01IandZWDMvOWRaVnFKKzhyS0NqQXJGbXpVRkJRZ0NGRGh1RFhYMyt0OXNDQmQrL2V3Y2ZIQnp3ZUQ4T0dEVVBYcmwxeDVNZ1I3TjY5RzIzYXRNRTMzM3lEQ1JNbVNOUnFwa3laZ2drVEppQThQQndoSVNHNGUvY3V1Rnd1SEJ3Y3NHYk5HZ3dmUGh5Ly9QSUxMbCsrREMwdExVeWJObzM5c05mVDA4UDgrZk54N05neDNMNTlHeXRYcnNUVXFWTVZ2aDczN3QxRGFHZ280dUxpa0pTVWhOTFNVdWpyNjJQZ3dJRndjbkpDLy83OTVVNDhGWHYrL0RtV0xsMktKMCtlUUV0TEMrUEhqOGZzMmJQWjRkQVJFUkVRQ0FTWU1XTUczcng1Z3dVTEZyQVRWYlcxdGJGLy8zNjR1YmtoTEN3TVY2OWV4ZGRmZjEydDE1czBMTlgvWDBxcXJiMjV0UXVIaTUwQU1QdGJCNnhlSmJ1OXZ5WktTMHZCNVhMbFRvSnNqUGg4UG5SMWRXdVVuT1FSQ0FSNC9mcTFSQ0pSaEdFWUNJWENLcjgvZVhsNVVndFZ5bkwvL24zODl0dHY2TnExS3l3c0xHQnBhWWx1M2JwVmFUVnFobUh3MjIrL3dkTFNFc09IRDVmYnFYN2t5QkYwNnRSSjVtb0dETU1nTURBUTQ4ZVByNVBYL1gwZWUvK0V4MTdQOG52ajE2Y0owZXZxL0taRUFuM2lmS1FVN2QzUldPbnA2ZFhadFhrOG50SUpCZVY3eFZRbjRTdVRVRkErOGt2WlZRUGs0WEE0N0tLV2lzeWNPVlBoTlpTZEswVStEcXBaSjRNUVFzaEhpWklLSVlTUVdrTkpoUkJDU0syaHBFSUlJYVRXVUZJaGhCQlNheWlwRUVJSXFUV1VWQWdoaE5RYVNpcUVFRUpxRFNVVlFnZ2h0WWFTQ2lHRWtGcERTWVVRUWtpdG9hUkNDQ0drMXRDQ2tpcDJ4dThDcnZ3ZHF1b3dDUGtvNU9YbnF6cUVSbytTaWdvd0hFWUlCaUlPaDhQbEZ4U0FYMUNnNnBBSSthZ3dEQ05pR0k3c3JUbEpuYUxtTHhVUWlaaUhIQ0JPMVhFUTVYQTVnRHIzdng4MTJvR29vVWdTY1FUM1ZSMUVZMFQvUlZTRDE5TE1zcm11bHJyaXJmZEl2ZEJFblpuTjQzSFhBb0NRWVE3bUZXT0RxbU1paWhVVWx4Vm5Qbm1VQmFCTTFiRTBOdFQ4cFJxQ3pDZVBYcXM2Q0tJY2EydnJiUEhmMVRpYy9DZnhENTZwTmlKQzZpOXEvaUtFRUZKcktLa1FRZ2lwTlpSVUNDR0UxQnJxcUNla1hLZE9uVFQxOVBRT2NibmNIaFdQTXd6VEhJQkorYS92T0J4T3hudVBwNzU1ODJaNmVucDYwUWNObUpCNmlEcnFDU21Ya3BKU1ltVmxsUUxBb2VKeERrZml1MWZ6OGg4V3d6Q1hLYUVROGg5cS9pS2tBb1poZkt0NlRsbFptVS9kUkVOSXcwTkpoWkFLWW1KaUVobUcrVWY4TzhNd01uOHFQQjc5K1BGam1zaEtTRGxLS29TOGgyRVlxWm9IaDhONXZ4bE1mUHpFaDRxTGtJYUFrZ29oN3hHSlJBRUE4aW9yeHpCTWdWQW92UFJob2lLa1lhQ2tRc2g3Q2dzTDh4aUd1Vjd4MlB2Tlh2aXZsaExGTU15YkR4MGZJZlVaSlJWQzNwT1Nrc0puR0NZY2dGQmVtZjlXd1dXaVkySmlzajVzZElUVWI1UlVDSkVtNG5BNGtRQnk1UFNqZ01QaEZBQzREWUNXVnlla0Frb3FoTWhRVkZRVURTQkRRWkZza1VoMDh3T0dSRWlEUUVtRkVCa1NFaExlQWJpSjl5WS9pdi9PTU16dGh3OGZ2bEJkaElUVVQ1UlVDSkZES0JUS0hTNHNFb2xvd2lNaE10RGFYNFRJeCtuWnMrZFREb2ZUOXIzanJ4NDhlR0NxcUNPZmtNYUthaXFFeU1jQU9DQjFrR0dPVTBJaFJEWktLb1FvSUJRS1R6TU1VMUxoa0VBZ0VKeFRZVWlFMUd1VVZBaFJnR0dZVEFCM0t2d2V4K0Z3MGxRYkZTSDFGeVVWUWhTSWpZM05aeGdtbkNrSDRHRmVYdDViVmNkRlNIMUZTWVVReFFRTXcwUndPSnc4RG9kVERPRDIwNmRQaTFVZEZDSDFGU1VWUWlwUlZsWVdVNzdHVjY1NDdnb2hSRGJhK2JHR1duVzBiS09oenV1bzZqaEkzU2tRTWh5T0VCa2NNTHI1SlVMajlsMnNXNm82SmxJM1JCRG1QMC9RaUFFaXkxUWRTME5GODFScW9IMTc2L2JRWW56QVFSZFZ4MExxbkJZWWNNQUJiUnY4TVdOUUNBWWJueVkrcE1tdDFVUTFsWnJRUW50dzBJVURqckdPdGpiVWVHcXFqb2pVdmFhcURvRFVqWUtDUW9oRUlqQWM5RkIxTEEwWkpaVmFvS090amFVL09xR3JoYm1xUXlHRVZOT3FOZXZ4N0RtTkZxOHBTaXExUUkybmhxNFc1dWpicDdlcVF5R0VWSk9PanJhcVEvZ28wT2d2UWdnaHRZYVNTaU95YWRNbVJFWkcxc3ExcmwyN2hxQ2dvRnE1bGpKRUlwSGN4L0x5OHBDU2txS3dqTEtlUFh1RzE2OWYxL2c2V1ZsWnlNdXJkSnQ3UWo0NjFQelZpUGo3KzhQYy9QL1p1Kyt3S0s2OWdlTmZpblFFRk1YZUcxZ2lsdGlDMktMR1hHS054dDY3TnlxMldBaVdHRFZpd1JvTFlrbEVqV0JIeFlLS0JqdTJnQkVMZHBwSWs3cnN2bis4N0Z6VzNhVkpCTVA1UEk5UDJKa3paODR1Wkg1N2VsMmFObTBxSGJ0MDZSSnBhV25aWGxlelprMnFWRkZkcVBmbzBhUEV4c2JTclZzM0FCSVRFNUhKY3JjSm9wR1JFVVpHUm5rcSs0UUpFNmhSb3dZelo4NVVPM2ZtekJsKyt1a25BZ0lDTURFeHlWTytXYVdrcERCbXpCZysvL3h6RmkxYWxPOThYcng0UWYvKy9iRzF0V1hEaGczbzYzL1kvMmIrL3Y1TW56NmQvdjM3TTMzNjlBL0tTeEQrYVNLb0ZITXVMaTdFeGNWbG0yYlNwRWtNSHo0ODJ6UlRwMDdsNXMyYnVicm4rUEhqR1RWcWxNcXgxTlJVOVBUME5ENkFFeElTdUhuekptM2J0dVg1OCtka1pLZ3VFUHptelJ2SXJHVVlHNnUzaTFldFdwWEl5RWh1M2JxbHNUeTFhOWVtUm8wYWVIaDRFQjBkVGMyYU5kVnFZVFZyMXFSdTNkd054S2hVcVJKZmZmVVYzdDdlSEQ5K0hDY25wMXhkSndqL0JpS29DQm9mOGtvZE9uVElkVDRPRGc2TUh6OCsyelFUSjA1VU83WnUzVHIyN05tRHQ3YzNOalkyYXVjREFnTEl5TWlnWThlTzlPL2ZYMnNRSERSb2tNYmpBUUVCQkFjSHMzRGhRdEFRd01hTUdVTktTZ283ZHV5Z1hMbHlIRGh3UUxvMk5UV1ZxS2dvUm93WW9SSlU3dHk1aysxNy9mOWx3bURwMHFVc1hicFVZNW9CQXdaby9Ed0U0Vk1tZ3NxL1hGaFlHQWtKQ2RMcmx5OWZjdmZ1WFFCc2JXM3psRmRzYkN5blQ1OEc0TldyVnlRbko3Ti8vMzdLbHk4UGdJV0ZSWTdmNWpYVlJHN2Z2azF5c3ZZNWhVZU9IT0h6enovSHhzYUdYYnQycWZXZG5EcDFpdlhyMTdObnp4Nk56V3JHeHNhMGI5K2VTNWN1b1ZBbzZOU3BFeE1uVHFSWHIxN1MreG8wYUJCTm16WmwvZnIxNk9yK3I2dHg5dXpaM0x4NWszNzkrcW5rbVpHUlFVcEtDajE3OXFSaXhZclp2dWYzWldSa3NISGp4aHliSFFYaFV5U0N5citjbTVzYmdZR0IwdXVkTzNleWMrZE95T3lMQUhqMDZKRVVMTjZYbnY2LzFTb2lJaUpZc21TSnl2a2xTNWJ3eFJkZlNPY0RBZ0t5TFU5ZUg2VGg0ZUZjdTNhTnhZc1hBMUN4WWtVaUlpSlVtc0NVUVVCUFR3ODl2ZjlOUURVMk5zYkt5a29sdi92Mzd4TWJHMHViTm0wZ3N4OWwrdlRwdkgzN2xoOS8vSkhIang5TGFTOWV2SWlmbng4dUxpN0V4c1lTR3h1THVibTVTbTJxYTlldU5HdVd0NkhrcWFtcGJOeTRNVS9YQ01LblFnU1ZmN21sUzVjaWs4bTRkZXNXMDZaTlk4cVVLVklidjRYRi8wOE9QM3YyTEJjdWFGNG5NU1hsZnd2eTFxMWJWeG85NXV6c1RHeHNMTnUyYlFOZzlPalIzTHg1VTZvRmFaTTFQemMzTjd5OC9yY052TExUdjFXclZxeGJ0dzZBM2J0M28xQW9xRm56Zjh1ckRSMDZsS2lvS0xXOHYvMzJXNVhYblR0M1ZndUNGeTVjb0hidDJsSmcyTDkvUDMvOTlSZVZLMWZXMnB5VnRkTmVtV2VwVXFYNDZxdXZLRjI2ZExidlZ4TTlQVDA2ZCs2c1ZxdExTa3JDdzhNRFB6OC9JaU1qc2JHeG9VK2ZQbFN1WEZsclh2SHg4Y3ljT1JNYkd4dm16NStQam81WWVVa29YQ0tvL011Wm1aa0JTTFVWWTJOakxDMHRWZEtNSGoyNlFQcFV2dnJxS3hZc1dLQnliUHo0OGZUdTNadE9uVG9CNE8zdFRaMDZkUUN3dDdjbkl5T0RzMmZQRWgwZGpaT1RFOGJHeGxTdlhoMHltNlc4dlRWdnN0aTNiMThHRHg2c3RTeXpaOC9XZVB6NDhlTzBhTkZDR2piOG4vLzhoNlpObS9MNzc3OVRzbVJKcWQvbCtQSGpiTnUyalQvKytFTzY5cWVmZnBKK0RnZ0lvRnExYWxKdEw2OXExcXpKcTFldmVQdjJMVlpXVmlRbkp6Tm16QmhDUWtLb1dMRWkzYnAxNDgyYk42eGZ2MTc2dkRRSkNRbmgyclZyQUV5Yk5vMlNKVXZtcXp5Q1VGQkVVQ2tHWkRLWjFMeTFmLzkrQVByMDZmTlI3aDBjSEV5N2R1MmsxNzE3OTVaKzd0aXhJeDA3ZHVUaHc0ZEVSMGN6ZnZ4NGxhWWxEdzhQbFpwTlZoa1pHZGsycFdtYXMzTDkrbldlUDMvTzgrZlBwYytoUTRjT0xGKytIREtIT2xlb1VBR3kxT0tVcjVYbmxieTh2SWlOamMzMi9tbHBhUmdZR0tqMDBieXZZOGVPV0ZsWnNXblRKa0pDUXVqVXFST0xGeStXK3A2Q2c0TVpQWHEwMXV1Yk4yK09zN016WmNxVUVRRkZLQkpFVUNrR0xsKytqSzZ1TGpvNk9waVptYkYwNlZLTWpZMzUrdXV2QVhqdzRJSFdpWXpaUGJqZnZIbkRraVZMTURjM1I2RlFjUHo0Y2JXK21aU1VGRmF1WE1tYU5XdFVqbmZxMUVtdFZwTlZhR2dvZS9mdTVadHZ2dUh3NGNOcTU3Mjl2YlhXWXBRcVZhcWs4bHJabHpSdzRFQjY5ZXJGcGsyYlZPYld4TWJHY3VYS0ZjZ2M0Q0NYeTZYWEFHL2Z2cVZjdVhJQUhEdDJMTnQ3QndRRU1HWEtGRmFzV0VIcjFxMnpUU3VUeVRodzRBQUdCZ2JNbURGRFpUQ0RuWjBkQXdZTWtKb1ozNmVycTh2QWdRT3p6VjhRUGlZUlZJcUJMVnUyMExWclYvYnMyVVBYcmwxcDNibzFDeFlza0VZdG5UOS9ua3VYTHBHU2tvSyt2cjdLUXkxclRTRStQcDd6NTg5ejhlSkZybHk1UWtwS0NpZE9uR0RzMkxHOGUvZU81czJiODgwMzM2amNlK0hDaFhUdTNKbVdMVnVxSEZlT0dOUG03dDI3Mk5uWjBiTm5UNDFCWmZEZ3dZd2NPVkxyOVpNblQxYkw3OUtsUytqcDZXRmxaVVcxYXRVd016TlRxVzM4L2ZmZk9EczdRMlpOS0QwOVhYcE5ab0JWQnBYMzM2TzF0VFVUSmt6STlqMXA4K1RKRXhJVEU3RzN0OGZhMmxydGZGNUg2UWxDWVJKQjVWL3UvUG56M0x0M2p3VUxGckJueng0QVJvd1lnWTJORFEwYU5JQXNmU291TGk2OGZ2MmFyVnUzU3RjSEJnWVNIZjMvVzdKZnZueVorZlBuWTJCZ2dJR0JBWFhxMUdINzl1MFlHaHF5ZCs5ZUhCMGQ2ZEtsaThyOWYvNzVaK3JWcTZkMlBDZGZmdmtsRFJzMjFOcjhGUk1UdzhPSEQ3VmUvLzRRNVhYcjF0R2dRUU5wL3NqN01qSXlhTk9tRGF0WHI0Yk1ac0pWcTFaeDZkSWxLVTNXQUpQVnFWT25hTisrZmE3ZWx5WnYzNzRGMEJpd0FFcVVLSkh2dkFYaFl4TkI1Vjl1NTg2ZE9EZzRVSzFhTlpYanlxYXZyQVlPSE1qQWdRTUpDZ3JDM3Q2ZTU4K2Y4L3Z2dnhNWUdJaVptUmwxNjliRjFkV1ZEaDA2OE9PUFB4SWJHNHVob1NGa1BoaExsU3BGWW1LaXlvTmJvVkNRbXBxcU1sZkd5TWdveHdlbHViazU1dWJtV2tlVEhUdDJqT1BIajJ1OVhpNlhxN3puSVVPR1lHRmhJZldmdk8vZHUzZVltcHBtV3laTlhyOStUVkpTRXZYcjE5ZDQvdnZ2djljNElxdGF0V3JTSUFEbFo2R3RqeVltSmliUDVSS0V3aUtDeXIrY25aMWRycGNKcVZldkhnNE9EdnowMDA5MDZkSUZUMDlQcWxldnp0cTFhNlYrZ2FwVnE2cGRGeDRlenJ0Mzc2aFNwUXI5K3ZValBEeGM1Ynk3dXp2dTd1N1NhMWRYVjVWbU11VkROeThMUW80WU1TTGIyZWp2ZDI0cjU2Vm9FeDhmejh1WEwxbTJiQmxrenQyUnlXVFNhekw3ZVpTMU95WGxVT3hhdFdwcHpMZFBuejdTYUxhc3pNM05wWitWd1M4NE9Kams1R1MxcFdhdVg3K2ViZGtGb1NnUlFlVmZidEtrU1ZKdElqZGNYRnpvMjdjdkhoNGV1THE2OHRWWFgrVTQ5eUUwTkJReUF4aVp3MzE3OU9paE1lMkFBUVBVamlrbktENTkralRIdmhhbDE2OWZxM1Npdnk4aElVRmovNFFtQ29XQ1I0OGU1YXZ2NHRTcFU1QzVXR2ZXaFRxVjJyWnRtMk5IdlpXVkZjMmFOZVA2OWV1c1dyV0tXYk5tU1pNNC9mMzlzNjJSa1RsZ3d0RFFVQm8rTGdpRlNRU1ZmN204QkpUdzhIQUNBZ0w0NmFlZm1ESmxDcjYrdnJSdDJ6YkhoOVc1Yytlb1diT21OS1MxZE9uU3VWNThrY3hoc2FkUG44YlYxUlVIQndkS2xpeko5OTkvbiswMXAwNmR3dC9mWCt2NTFOUlVqVFVFZ0YyN2RuSHc0RUhldm4xTGl4WXRlUGp3SVVsSlNZd2JONDRtVFpwQWxrbVJzMmJOa3E1N2Ywbjg2OWV2RXhRVVJQMzY5ZkgxOWFWVnExYlNCTTY4bWo1OU9zT0hEOGZiMjVzYk4yNVF2MzU5WHIxNnhaMDdkK2pUcDQvS2ZKbXNuang1UXYvKy9iR3dzT0R3NGNONStuMEx3ajlCQkpWaVRDNlhrNXljVEdob0tETm56dVRjdVhQVXFWT0gzMzc3amRXclZ6TnQyalFHRHg3TTFLbFRhZHUycmNxMXFhbXA2T2pva0pxYXl0bXpaeGs2ZEdpK3k5R2pSdy9Dd3NJNGVmSWt2cjYrMHBwYzJSa3laRWllbXIreWF0S2tpZFFjVnJGaVJZNGVQWXFabVJrTkd6Yk05cDVabStmUzA5TnhjM1BEd3NLQ0RSczJzR3paTXViUG44K0xGeS95OVZuVXJsMGJUMDlQMXExYng4MmJONG1JaUtCZXZYcHMyTENCaElRRXJVRWxQVDFkR3FtbWJSQ0NJSHhNSXFnVVl4Y3VYQ0F0TFkzVHAwOVR0V3BWNXMyYnA3SlV5dWJObTNGMWRXWHExS2s0T0Rnd1k4WU1kdTdjU1dwcUt0ZXZYNmREaHc3czJMR0QxTlJVbFk3L1gzLzlsVTJiTnVXNkhQcjYra3lmUGozSHZVS0Nnb0pJVEV3a0xTMk5GeTllWkx2T1dGeGNIQXFGZ29DQUFLcFhyNjR5WjZWKy9mcjA3TmtUZ09qb2FHYk1tRUczYnQwMERoNTQvZm8xZCs3Y0lUVTFsVnUzYnRHMWExZmtjam56NXMwak5EU1VhZE9tWVdabWhxdXJLeFlXRm16YXRJbGR1M1pKUzZzY1BYcVVPM2Z1U1BPRXlKeVhrcDZlamt3bW8wV0xGbEtBcTEyN3RrcmZVMWJhTmxlclU2Y09CdzhleE1URUpNOTcxQWpDUDBFRWxXS3NYcjE2Vks5ZW5SRWpSdEMxYTFlMW1kOE5HalRBeTh1TDdkdTM0K2pvaUttcHFUUzUwZGJXbHRHalI3Tmx5eGFHRFJ0R21USmxwT3Vjbkp3MGppNERHRHQyYkw3THUyelpNcW4veHMvUER6OC92eHl2Q1FvS1V0a1BaczJhTlJnWUdFam5qeDQ5U2taR0JzT0dEVk81enRMU2t0cTFhL1B1M1R2bXpKa0RtYldhUG4zNjhQTGxTODZkTzBlSERoM28zNzgvWkFtTVRrNU9IRHg0a0h2MzdtRnRiYzM1OCtlUnlXUmFOekJUTGwveklmSzZTcklnL0pQRTZuTWZvRnE5eHUzUVVYaVZORGN2dDJudEtscCtucmZWYW9zQ2hVTHhRWXNRS2hRS1pETFpKenVYUXFGUWNQLysvUnc3NmVWeXVVclFQWEhpQk8zYXRjdFQ3VUNoVUNDWHk2WFBQR3Z0UlNoOFgvZnFSOGo5QnloZ2RWaklyYW1GWFo1UGxhaXBGSE1mK2xEVDBkSDVaQU1LbWVYUHphaXY5MnR4WGJ0MnpkZTlzaTdOTHdqL1J0cFh1aE1FUVJDRVBCSkJSUkFFUVNnd0lxZ0lnaUFJQlVZRUZVSDRoSjA4ZVZMcnN2Z2ZnNmVuWjQ0ei9vWGlSUVFWUWZnQUNRa0pORzNhbE8rKys2NVE3bi95NUVrOFBEd0s1ZDRBMjdkdjU4U0pFNFYyZjZIb0VhTy9pakdGUWtGS1NvcmFBb1lmVTJ4c0xCczNidVQ4K2ZQRXhzWlN2bng1dW5mdnp1REJnOFZJcVFLeWVQRmlmSHg4cUZPbkRsNWVYam1tVDBsSjRjQ0JBNXcvZjU2SER4K1NrSkNBbVprWk5qWTJ0R3paTXNjbGRJVGlUZFJVaXFuVHAwL1R0V3ZYYk5mUCtxZkZ4c1l5ZE9oUTl1L2ZUNVVxVmZqcXE2OUlTa3BpN2RxMTBsN3h3b2RKVFUyVkpvaytlUENBQnc4ZVpKdisxcTFiOU9qUkF6YzNONjVkdTRhNXVUbTJ0cmFZbUpqdzZORWpkdXpZOFpGS0xueXFSRTJsbUhyMDZKRzArVlpoY1hkMzU4V0xGMHllUEpraFE0WkE1dklxUTRZTTRlalJvL1RzMlpQR2pSc1hhaGsvZGY3Ky9pUW1KdEt5WlVzdVg3N01rU05IbURadG1zYTBRVUZCakJzM0RwbE1SdCsrZlJreFlvVEtTZ2tKQ1FtaS8wVElrYWlwQ0FYcTZ0V3J1VXFYbUppSXI2OHZGU3BVWVBEZ3dkSnhDd3NMYVp2Z28wZVBGbmo1VWxOVE9YandZSUhuVzFRZE9YSUVnS2xUcDJKb2FNang0OGMxTGhtVG5Kek1Eei84Z0V3bVk4NmNPY3lhTlVzbG9KQzVCMHpmdm4wL1d0bUZUNU9vcVJRei92NytLZ3MzdXJpNDRPTGlRb2tTSmJoOCtYSys4MzMwNkJHclZxM2krdlhydWNybjJyVnJ5R1F5SEJ3YzFHYjFLL2NmQ1FvS3luZDV0REUwTk9UY3VYUEV4OGRMdGFQY1VDZ1VIRGh3Z0QvKytJT3dzREJNVFUxcDM3NDlJMGFNeU5QOWs1S1NlUFBtVFk3cFNwY3VqWW1KU1o3eWZsOWtaQ1JYcmx5aFVhTkcxS3BWQzBkSFIvejgvTGgwNlJLT2pvNHFhWDE4ZklpT2pzYlIwWkhldlh0LzBIMkY0azBFbFdLbVVxVks5TzNibDN2MzdoRWNIRXlMRmkyb1dyVXErdnI1KzFPSWlZbGg0OGFOSER4NGtGS2xTcW5zUDVLZFI0OGVnWllkRTYydHJURXpNK1BGaXhkcWEyNFZoS2xUcDlLL2YzOWtNaG5EaHcvUDFWSTFTNVlzd2R2YkczTnpjOXEzYjQ5Y0x1ZjA2ZFBjdjM4L1QvY09DQWlRRnFqTXpxSkZpL0s5TjR2UzBhTkhVU2dVMHBJeVhidDJ4Yy9QanlOSGpxZ0ZGV1hmbXFpSkNCOUtCSlZpcG5idDJzeWFOWXRObXpZUkhCek1mLzd6bjN3OXZOTFMwdGk5ZXpmYnRtMURMcGN6ZXZSb0JnOGVuT3VSWkZGUlVaRDVqVndUS3lzcm5qOS9Ubkp5c3RhOTQ0OGZQNTd2NGF5bXBxYXNYNytlSzFldXNHREJBc3FWSzZjMWJVQkFBTjdlM2xTdFdwV3RXN2RTcWxRcHlBeW80OGVQejlOOUd6ZHVyTEpGc1RidmIxdWNIMGVQSGtWWFY1Y3Z2L3dTTXJkVUxsbXlKQUVCQWNUR3htSnBhU21sL2Z2dnZ3Rm8xS2pSQjk5WEtONUVVQkh5ek0vUGp6VnIxaEFaR1VuMzd0MFpOMjZjMXVDZ1RVcEtDb0RLTXZSWktYY3dURTlQMTVySHMyZlB1SGp4WXA3dSs3Nm5UNS95OHVYTGJJUEsvdjM3QWZqdmYvOHJCUlNBVXFWSzRlenN6SVFKRTNKOVB4c2JHMnhzYkQ2b3pMbHg1ODRkbmo1OVNzdVdMYVV5Nit2cjA2bFRKM3g4ZkRoeDRvUTB0MFltazVHVWxJUyt2djRITjdrSmdnZ3FRcDZNR2pXS29LQWc3TzN0V2JkdUhkV3FWY3RYUHNvNUtCa1pHUnJQSzROSmRrdkxqeDA3TmwvN3M4VEd4dEsvZjM4YU4yN00zTGx6Yzl3dVdibkpsb09EZzlxNWV2WHE1Zm4rSDRPeWc3NUxseTRxeDcvNjZpdDhmSHc0Y3VTSUZGVDA5UFRRMWRXVjluM0piMU9vSUNDQ2lwQlhqbzZPUEhueWhMdDM3L0w3Nzc4emZQaHdLbFNva09kOGxQdlp4OGZIYXp3Zkd4dUxzYkh4UDdLYm9adWJHNTA3ZDJiS2xDazU5cWRrWkdRUUh4OVBtVEpsTkQ1czg3cnMvOGZvcU04Nk4rWDQ4ZU9jTzNkT09xZmNjdmorL2Z1RWhvWlN1M1p0ZEhSMEtGdTJMT0hoNFlTR2h1WnFLd0JCMEVZRUZTRlBCZzhlVE8vZXZkbXpadysvL2ZZYmh3NGQ0dXV2djJiRWlCSFNGcnE1VWFWS0ZRQ2VQSG1pZGk0Mk5wYTR1TGdDNlZkNFgxcGFHazJhTktGWHIxNjVTcStucDRlZW5oN3g4ZkVhTnpTTGlZbkowLzAvUmtlOWNtNEtPUXp4UG5Ma0NNN096Z0I4L3ZubkhENThHRjlmWC9sb1cyZ0FBQ0FBU1VSQlZCRlVoQThpZ2tveHBYdzRhbXQreW82SmlRa2pSb3lnWDc5K2VIbDU4ZHR2djNIMDZGRzZkdTNLeUpFamM5VWsxcXpaLysrU0dSQVF3TVNKRTFYT1hicDBDVEk3bGd1YWdZRkJyZ09LVXRXcVZYbjgrREgzN3QyalljT0dLdWV1WDcrZXA3enM3ZTF4YzNQTE1aMmRuVjJlOHMxSzJmUzFjdVZLdFZGZUFBOGZQcVJmdjM0Y1AzNmM3Ny8vSG4xOWZmcjI3Y3ZodzRmWnQyOGZIVHQyRkpOT2hYd1RreCtMS2VYSW4yZlBudVU3RDFOVFUwYU5Hc1hSbzBjWk5Xb1VGeTVjWU1DQUFibTZ0a3FWS2pScDBvVFEwRkFPSFRva0hZK0xpMlB6NXMwWUdoclNzMmZQZkpldElDbEhUN201dVJFWEZ5Y2RmL0xrQ1JzM2JzeFRYbVhMbHFWOSsvWTUvc3R2Wjc1eWJvcTV1YmswMytkOXRXclZvbDY5ZXNURXhCQVlHQWlBcmEwdEF3WU1RQ2FUTVhIaVJQYnQyMGRhV3ByS2RWRlJVV3pldkRsZjVSS0tEMUZUS2FhYU5XdUdqbzRPdTNidElqdzhuT1RrNUZ4OWc5YkV6TXlNc1dQSDByOS9mL2J1M1p2cjYzNzQ0UWVHRHgvT3dvVUxPWFhxRkdYS2xPSFBQLzhrT2pxYWVmUG1xYzNvTGl5REJ3L0d6OCtQZS9mdTBhZFBINW8xYTBaeWNqTFhybDJqUjQ4ZTdObXpwN0NMS0ZIT1RlblVxVk8yL1QxT1RrN2N2MytmdzRjUFN3TVFwa3laUWtaR0JudjM3bVhac21XNHU3dFRvMFlOOVBUMGlJaUlJQ29xQ29WQ3daZ3hZejdpT3hJK05hS21Va3pWcUZFREZ4Y1h5cFl0eTZsVHB3Z1BELy9nUEV1V0xNbm8wYU56bmI1bXpacHMzNzZkdG0zYmN2ZnVYZno4L0toVXFSTHU3dTVGcHBZQ1lHeHN6TmF0VzZWbU0zOS9mMTYrZkltenN6UGp4bzByN09LcFVDNXRvNXp3cUUzWHJsM1IxOWZud29VTFV1MUxUMCtQbVRObnNuMzdkdjd6bi85Z1pXWEZ3NGNQZWZ6NE1VWkdSbno1NVplc1hMbnlvN3dQNGRNbGFpckZXUGZ1M2VuZXZYdWhscUZHalJxc1dyV3FVTXVRRzVhV2xzeWRPNWU1YytlcW5idHg0MGFobEVrVEh4K2ZYS1d6dExUa3lwVXJHczgxYk5oUXJlOUlFSEpMMUZRRVFSQ0VBaU9DaWlBSWdsQmdSRkFSQkVFUUNvd0lLb0lnQ0VLQkVSMzFndkFKSyt6UldPZlBueS9VK3d0Rmo2aXBDSUlnQ0FWR0JCVkJFQVNod0lpZ0lnaWZzT2pvYURadDJzVHQyN2MvK3IxUG5qekp0bTNiUHZwOWhhSk5CQlZCK0VCdWJtNDBiZHBVMnBMM1kzcno1ZzJiTjI4dXRLRGk0ZUh4MGU4ckZHMmlvNzZZZS9mdW5kYnRlaisyNjlldjQrcnF5dHk1YzdVdWhpamtUcTlldlhqNjlLbjBXazlQai9MbHk5TzBhVk5Hang1TitmTGx0VjRiSEJ5TWo0OFBOMjdjSURJeUVqSm40TnZhMmpKbzBDQ3hnckdRTFJGVWlyRng0OFlSR1JtWjY2VTkvaW4zNzkvSHc4T0RzMmZQRm1vNS9vMWF0V3FGbnA0ZWlZbUpQSHo0a0VPSERuSG16QmwyN05paHRrVkJlbm82di96eWkvVDNZR1ptUnZYcTFaSEw1YngrL1JwL2YzOXExNjR0Z29xUUxSRlVpckZyMTY1UnFWS2xRaTNEb0VHRENBa0p3ZERRa09yVnEydmN0RXZJdnlWTGxtQnViZzVBY25JeU0yYk1JREF3a0YyN2R1SGk0aUtsazh2bHpKZ3hnNENBQUNwVnFvU3pzek5mZlBHRnRPMHptZHNxcDZhbUZzcjdFRDRkb2s5RnlKUDc5KytyN0NueW9jTEN3bkJ5Y21MLy92MDBiOTY4d1BMTlRtQmdJTStmUC84bzl5cEtqSTJONmQyN04yVHV1NUtWbDVjWEFRRUIxS2hSZzUwN2QrTG82S2dTVUFBYU5XcjAwWDVId3FkTDFGU0tvZSsrKzQ3UTBGQUFYcng0UWRPbVRRR1lOR2tTdzRjUHovYmF3TUJBZHV6WXdaZ3hZK2pidDYvR2Zkdno0dFNwVXhnYkczOVFIbmxsYVduSnBFbVQyTFp0RzZWTGw4NzFkUzlmdm1UanhvMEVCZ2FTbEpSRXpabzE4N1czU0hoNE9PbnA2ZG1tS1ZHaUJPWEtsY3R6M2ptSmpZMEZvSHIxNnRLeDlQUjBhUlRYb2tXTHNMQ3dLUEQ3Q3NXSENDckZVSmN1WGJDM3QyZmZ2bjJZbVpsSmU2SG5abS95cjc3NmlnY1BIckJpeFFyMjd0M0xsQ2xUYU4rK2ZiN0w4ckVEQ3BudnMwbVRKb3dlUFpvMWE5YmtxZ253OGVQSGpCbzFpcmk0T0JvMmJDZzExVGs3TzFPM2J0MDgzWC9DaEFrcW5laWFWS3BVU1dWSHpJTHc4dVZMdG0zYmhybTVPZjM3OTVlTzM3cDFpOWpZV0JvMWFrUzlldlVLOUo1QzhTT0NTakdrckkzczI3Y1BTMHRMWnMyYWxldHJ5NVVyeDVJbFN4ZzBhQkNyVjY5bSt2VHAyTnZiTTIzYXRGd0ZwWUkyZWZMa2ZGMzM3dDA3bmo1OVNyOSsvWmc2ZFNwOSt2VEpOcjJycXl0eGNYRk1telpOWmN2ay9mdjNzMlRKa2p6ZGU4YU1HYng3OXk3Yk5DWW1Kbm5LVTV1NWMrZWlyNjlQVEV3TUlTRWhOR3JVaUpVclY2cU0vdnI3Nzc4aHMzbExFRDZVQ0NwQ3Z0U3ZYNTh0VzdadzRjSUYzTjNkR1RSb0VOMjZkV1BTcEVuNTNsODlQeTVldlBoQjE2ZWtwQkFVRkpSdFVBa09EaVk0T0pnNmRlcW9mTU1INk5PbkQ3Nit2bm1hSjlLcVZhc1BLbk5lWExwMFNlWDFnd2NQMkwxN045T21UY1BNekF4QTZpT3p0TFQ4YU9VUy9yMUVVQkUrU051MmJXblRwZzBIRHg1aytmTGxuRGx6aHA5Ly9wbDI3ZHA5bFB2bmQ5ZkY3ZHUzczJQSERuNzY2U2ZhdEdtVGJkbzdkKzRBNE9qb2lJNk9qdHI1ZXZYcUZjcmt3OXc0ZCs0YzV1Ym12SHYzam1mUG5yRno1MDRPSHo3TWt5ZFA4UFQwUkVkSFI5ckxQams1dWJDTEsvd0xpS0FpZkJDNVhNN3AwNmZadTNjdjZlbnBPRGc0cUhRQ0YwVlBuanpoanovK3dOUFRVMjJ1aGlZeE1URUFXbXRneW9keWJoVkdSNzJwcVNtMnRyWXNYcnlZNTgrZmMvZnVYYTVjdVVMTGxpMmwreng0OEtEQTdpY1VYeUtvQ1BraWs4bnc5ZlhGMDlPVFo4K2UwYnAxYStiUG40K2RuVjFoRnkxSEVSRVJyRisvUGxjQkJjREF3QUN5akp4Nm56TG81RlpoZGRRRDZPcnEwckJoUTBKQ1FnZ0xDNk5seTViU01PRXJWNjRRSFIyTnRiVjFnZDlYS0Q1RVVDbm1Nakl5OHBRK0xTMk53NGNQczMzN2RsNi9mazNMbGkxWnVIQWhEUnMyL01mS1dOQmF0bXlacC9USzRIUGp4ZzIxSWRjeW1TelBUVjgvL1BERFIrdW8xK1RseTVjQTBxVEk4dVhMNCtEZ1FFQkFBRC85OUJNclZxeFFtNk1pQ0xrbGdrb3habWxwU1hSMGRKN1cvL0x5OG1MTm1qVTBiOTZjeFlzWDg5bG5uLzNqNVN4c3JWcTF3dFRVbE1EQVFIeDlmYVVoMkhLNW5EVnIxa2dQNmR6Ni9QUFAvNkdTNXV6SWtTTmN1blFKSXlNamxRRURNMmZPNU5hdFd3UUVCREJwMGlTbVQ1OU96Wm8xcGZOeXVady8vL3dUaFVLQmc0TkRJWlZlK0JTSW9GS01mZjc1NS9qNStURnk1RWdhTkdqQVo1OTlocE9UVTdiWDFLeFpreTFidHRDa1NaT1BWczdDWm1wcXlyUnAwMWk0Y0NFdUxpNTRlM3RUc1dKRmdvT0RpWXVMNDhzdnYrVFVxVk9GWFV5TlpzK2VqWjZlSG1scGFUeC8vcHpYcjEranE2dkxuRGx6S0ZXcWxKU3VRb1VLL1BycnIweWRPcFdyVjYvU3QyOWZLbGFzU05teVpZbUxpeU04UEp5a3BDVEdqQmtqZ29xUUxSRlVpckZwMDZhUm5Kek16WnMzQ1E4UHAxbXpaamxlODhVWFgzeVVzaFUxM2J0M3AyVEprbXpidG8zZzRHQWVQMzVNaXhZdG1EeDVNci8vL250aEYwK3J3TUJBNldjTEN3dmF0V3ZIc0dIRE5EWlgxcXRYRHg4ZkgvYnYzNCsvdnorUEh6OG1JaUlDUzB0TGF0U29nWU9EQTk5ODg4MUhmZ2ZDcDBZRWxXTE0ydHFhMWF0WEYzWXhKTE5temNyVFJNeVByWDM3OWhwWEQ1ZytmVHJUcDA4dmxESnBrOStWcDQyTmpSazhlRENEQnc4dThESUp4WU5ZVUZJUUJFRW9NQ0tvQ0lJZ0NBVkdCQlZCRUFTaHdJaWdJZ2lDSUJRWTBWRXZDSit3dW5YcjVudjlzdysxY3VYS1FybXZVTFNKbW9vZ0NJSlFZRVJRRVlRQ0ZCSVN3dDI3ZHpXZXUzRGhBbi8rK1NjQUNvV0NpSWlJajF3NmRRcUZRdXVhWmtWRlpHUWtkKy9lSlMwdERUTExMQlJkb3ZsTEtMYmtjamtaR1JuSVpETHB2K25wNmFTbHBaR2VuazVxYWlxcHFhbWtwS1NRa3BKQ2NuSXlpWW1Kdkh2M2p0cTFhMnZjRjJYbHlwVzhlUEdDUTRjT1NRdFJLbmw0ZUtDcnEwdnIxcTA1ZVBBZ2JtNXVUSjQ4bWI1OSs2cWtVODVnZjUrTmpRMldscGJFeHNZaWs4bHlmSDg1TFF5cFVDZ1lObXdZU1VsSmVIbDU1WHRyNkppWUdIUjBkTEN5c3BLT1BYbnloS0NnSUhyMTZwV3ZQTFB5OWZWbDdkcTFIRHAwQ0gxOWZiNy8vbnNtVHB5SW82UGpCK2N0RkR3UlZJb29mMzkvZHV6WVFXaG9LUHI2K3RqYjJ6TnAwaVJxMWFwVm9QZEpUVTFGVDAvdmcvZWExMFF1bCtQajQ4UEtsU3Z4OS9mSDBOQ3d3TytSWDJscGFUZzRPT1RxNFF5Z282T0RvYUVoeHNiR0dCc2I0K2pvcUJaVS92cnJMMjdldk1tY09YUFVBZ3FBb2FFaFNVbEprRGxEUHpJeWttWExsbkhqeGcyV0xWc21wVHQvL2p3TEZ5NmtaTW1TMHJINCtIaCsrT0VIK3ZUcHc5Q2hRM254NGtXT1piNXg0d2Fob2FFYUE1UlMyYkpsT1h2MkxPN3U3dG11U1dadGJhMTFaMDkzZDNkT25qekpnUU1IcEIwbGp4OC9qb2VIQjQwYU5mcmd2MW5sWnltVHliQzJ0cVpzMmJJNE96c3pZY0lFUm80YytVRjVDd1ZQQkpVaWFQZnUzYXhZc1FKTFMwczZkZXBFZEhRMEFRRUJYTDkrbmUzYnR4ZFlZRm0zYmgxNzl1ekIyOXU3UUhkclZDZ1VYTGh3Z2MyYk4zUC8vdjBDeTdjZ0dSZ1lzSHIxYW1ReUdRWUdCcFFvVVlJU0pVcGdZR0NBZ1lFQlM1Y3VSVTlQajZWTGwySmtaS1F4U0x4djgrYk5WSzVjbWU3ZHUyczhiMnhzTE8yeXFLdXJ5OWl4WTZsZHV6WnYzNzVWUzJ0alk4T3hZOGVrMTE5Ly9iWEtlUWNIQjdVYWppWmVYbDY1V2tKLzkrN2Q3TjY5Vyt2NURoMDZzSHo1Y3JYallXRmgrUHI2MHI1OWU1VXRpdnYxNjhmT25Udng4UERJODNiTDcxTis5aGtaR1JnWkdiRjY5V3BjWEZ3NGNPQUFmZnIwd2NMQzRvUHlGd3FXQ0NwRnpNdVhMM0YzZDZkOCtmTHMzTGxUV3ZSUEdXaFdyRmpCeG8wYjg1VG56WnMzcVZDaGd0cW1UN2R2Mzg3M2JuOXl1UncvUHorNmR1MnFjandzTEl6eDQ4Y1RHUmxKdVhMbHBPYWFvaWk3YlgyTmpJd0FWR29MMmJsejV3NFhMMTVrMmJKbDZPdnJjL255WlJvMWFxU3loTDJ4c1RFcEtTbkV4OGNURVJGQmVIZzRNVEV4UkVSRTRPTGl3b0FCQTdUV0J0NVh2bng1V3JkdW5XTzZIMy84a1I5Ly9KRUhEeDZnbzZORHRXclZXTDE2TlY5ODhRWE5temRYcWFIS1pETDgvUHdJRFExbDh1VEpoSWFHa3BxYVNvTUdEVFRtclZBb1dMeDRNYnE2dWt5YU5FbmxYT25TcGVuVnF4ZDc5KzZsYytmT0dwZTM4ZlQwek5YV0M4b3ZKdnYzNzZkMDZkSUFWSzllSFV0TFMvNzQ0dzhxVktnZ3JSd3RGRDRSVklxWS9mdjNJNVBKR0RObWpNb3FzdjM3OTJmMzd0MWN2WHFWeU1oSXlwWXRtMk5lang0OVl1M2F0UVFFQkxCcjE2NEMyMG53NHNXTDBwTHY3d2VWdDIvZmtwYVd4cGd4WXhnOGVEQkRodzc5S0VIbDBLRkRkT25TUlFvR09WbTFhaFhuenAzVGVqNDZPaG95bTZtMGFkR2lCWFBtekVHaFVPRG01a2JqeG8zcDFLa1RyMSsvWnZMa3liUm8wWUw2OWVzVEhoNU9SRVFFSVNFaHhNZkhxenhnall5TUtGdTJMT1hLbFNNbEpTVlA3emt2MXE5Zmo1NmVIdlBtelVOSFI0ZEZpeGFSbXBwS2h3NGQ2TkNoQXc4ZVBNREx5d3M5UFQyR0RCbUNRcUZneDQ0ZFJFUkVzR1hMRm8xNTd0NjltNXMzYnpKMjdGaXFWS21pZG43U3BFbGN2SGlSaFFzWFltdHJxL2IzdDJ2WExsSlRVM01zdTF3dUIrRGd3WVBvNnFxUExXcmV2TGtJS2tXSUNDcEZqSEpWMmJadDI2b2MxOUhSb1ZXclZ2ajQrSERyMWkwNmQrNnNOWS9JeUVoKy9mVlhqaHc1Z3JXMU5mUG16YU51M2JyU2VUYzNON3k4dktUWHl2OGhXN1ZxeGJwMTY3VG1lKy9lUGRhc1djT05HemRvMEtDQnhzVW83ZXpzOFBQeisraWJQQ1VrSkRCbnpoeCsrZVdYWFBVUE9UZzRTSnR2WGI5K0hYOS9mMmJNbUNHZDM3dDNMMlEyNHlndFg3NmM5dTNiUzZzNVY2aFFBWUI5Ky9ZUkVoSWlyVmE4Y2VORzlQVDBHRDkrUE5PbVRjUEd4b1p5NWNwUnNXSkZVbEpTV0xKa0NUWTJOcFF2WHg1TFMwdU41WXVMaTJQaHdvVXFyN05LVEV6aytmUG5XdDlmdVhMbE5HNXpYS3BVS2FaUG44N0VpUlBadW5VcnUzYnRraGFmckZLbENrdVhMbFg1VzlFbUtDaUl0V3ZYVXE5ZVBVYU1HS0V4alltSkNRc1dMR0RzMkxHTUd6ZU9YMy85VlNXd25EMTdOc2Y3a0xrajVZUUpFMWk1Y21XMnRVdWhhQkJCcFFqSnlNamd5Wk1uV0Z0YmEzellLUGQrZi9ic21jYnJFeE1UOGZUMHhNdkxDeU1qSS83NzMvL1NyMTgvdFE1eWUzdDdNakl5T0h2MkxOSFIwVGc1T1dGc2JLeDFiL25uejUremZ2MTZUcDA2UmJWcTFWaStmRGtkT25UUW1MYXdPdVA3OXUzTGdRTUgrT0dISDFpd1lFR09tNDQxYTlaTUNnNXBhV2xjdkhpUm5qMTdTdWVWdFppc3gxYXZYazJqUm8xVWpwRzVJckN1cmk2VEowK1dtcmNtVEppQXJhMHR2cjYrVWpwUFQwOUNRa0p3Y0hESU1lanE2ZWxSb1VJRlRwNDhpYUdoSWNPR0RhTisvZnJTZVY5Zlg1VzgzN2QzNzE2TmZXKzNidDNpdDk5K0l6QXdFRE16TS9yMTYwZlhybDJKaVluQjI5dWJRWU1HVWJkdVhZMzlKMHBoWVdFNE96dGphR2pJNHNXTHN3M2k5dmIyeko4L0h4Y1hGMGFOR3NXNmRldHl2WTJ6a25LSHlvU0VoRHhkSnhRT0VWU0trTGk0T0dReW1kUnUvRDdsa00zNCtIaVY0MmxwYWZ6eHh4OTRlSGlRbHBiR29FR0RHREprQ0dabVpocno2ZGl4SXgwN2R1VGh3NGRFUjBjemZ2eDRqUjMxTVRFeGJObXlCUjhmSDZ5dHJYRjFkZVhycjcvK1Iyc2hvYUdoMmRhV3NxT2pvNE8vdno5Ly8vMDNDeGN1eE43ZXZzRExwOG5Ja1NONStmSWxGaFlXYk5pd2dXclZxakZreUJDMWRNcmZYMXhjSENWTGxpUThQSnpuejUvejRzVUxYcng0Z2FHaElSTW1US0J6NTg2MGJ0MGFhMnRyL3Y3N2I4ek56UmsxYXBSS1hwMDdkMmJZc0dGcTkvajc3Nzlac0dDQjFyS1dMbDBhQ3dzTFZxMWFSYk5telZTYWt4d2NISWlLaXNMUHowL3J3STFIang0eGNlSkUzcjE3cHhZZ0FnTURxVkdqaHRxMTNicDFJeWtwaVNWTGxqQmd3QUMrLy81Nyt2WHJoNDZPVHJhZjYvdWZXMUh0bXhOVWlhQlNoQ2piMUxXTk5GTFdBdExUMDFXT3o1dzVrNENBQU1xVks4ZXVYYnVvV0xGaWdaU25lL2Z1SkNVbDBhSkZDMWF1WEpuci9vb1BFUmNYeDhXTEZ6OG9qemR2M25ELy9uMnRRU1U2T3BxUWtCRHA5YU5IajVESlpBUUVCRWpIWW1KaUFGU095V1F5SGoxNnBITE0xdFpXYW9yMDl2WW1OamFXRlN0V1VLSkVDV20zUldYUXVIcjFLZ0FEQnc3a3paczNVaWUxcWFrcGxTcFZrclptOXZQenc5emNYR1BudHBLbHBhWEdaaXJsa0dWTkFnSUN1SExsQ2dBblRwelFtZzVndzRZTnBLZW5xMndYZmYvK2ZjYU5HMGRTVWhJTEZpeFFHWUw4OXUxYlpzNmNpWW1KQ1VlT0hGSDdHKzdUcHc5bHlwVGh4eDkvWlBueTVkU3RXeGN6TXpPTmdUR3J6ejc3akRWcjFnQVFGUldWYlZxaGFCQkJwUWhSMWdDMGpZaFJCcFAzSCs0Ly9QQURaY3VXNWRDaFF3d2VQSmp2dnZ1Tzc3NzdMdGNqbDdUWnNHRURtemR2NXM4Ly8yVGd3SUVNSFRxVWJ0MjYvU056V3BTYU5XdVdyN1dzRkFvRmt5ZFBsdVorVksxYVZXdmF1M2Z2TW0vZVBPbTFUQ1pESnBQeHd3OC9TTWVVczdlekhrdEpTZUhRb1VNcVEzMS8rdWtuMnJkdnovUG56MW0xYWhYOSsvZVhIc1FYTDE2VSttbEtsaXdwZllPdlg3OCs3ZHExbzNMbHlsU3VYSm40K0hpVmIvd0JBUUhZMk5oSVFTVStQcDZIRHg5aVlHQ2dzVU04TnlaT25NaUFBUVBVamg4K2ZKZ1RKMDdnNnVxcVZzUFl2WHUzeXQ5aXBVcVZxRldyRm9NR0RhSmR1M1lxYWJkczJVSlNVaEl6Wjg3VStxWEkwZEdSWGJ0MmNmbnlaZXp0N1ltSmlWR3BnZDI0Y1lQQXdFQkdqQmdoalpxenNiRkJYMStmc21YTDVtcHVqbEQ0UkZBcFFwUnR4KzgzYnlrcHEvOVpSNFdSMlNrN1o4NGNSbzRjeWZidDI5bTJiUnM3ZCs2a1Q1OCtEQm8wS01lWjFkbzBiTmlRdFd2WDh0ZGZmN0Y1ODJZV0xGakFwazJiR0R4NE1EMTY5UGdvTlpmY09uandJTW5KeVhoNGVPVFluOUsrZlhzdVhib2t2ZDY3ZHk4Yk5temcvUG56MHJISmt5ZEQ1c1ErSlVkSFJ5Wk1tS0RTZVErUW5Kek1qQmt6S0Z1MkxOOSsreTFYcmx6aDBhTkhsQzlmbmwyN2RsRzVjbVhNemMyUnkrVzBiZHVXS2xXcThKLy8vQWN5aDN0UG1EQ0JFU05HTUdiTUdJM2w5ZmYzeDkvZm42cFZxMHFkNnFtcHFScWJneElURTlXT0pTUWtZR0Jnb0JZMFpESVpseTlmNXZQUFA2ZFJvMFpxMTAyZE9oVXlhNDhXRmhhWW1abXhkZXRXdFhTUEhqMWkvLzc5TkczYUZDY25KNDN2UWFsS2xTcFNZQ3hWcWhURGh3OVhPUjhZR0VpL2Z2M1UvbWFyVjYvT2t5ZFBzczFiS0JwRVVDbENURXhNc0xhMjV2WHIxNlNrcEtnOXRNUEN3Z0NvV2JPbXh1dHRiR3lZTldzV3c0Y1BaL3YyN2V6ZHU1YzllL2JnNU9URTk5OS9Md1d0dktwZnZ6N3U3dTZFaElTd2FkTW1saTlmenBZdFd4ZzhlSENPelJjZmk1NmVIbXZXck1IWTJQaWozM3ZQbmoyRWhvWkNsbzU5WlNlMm5aMmRsRTVYVnhjN096dHUzNzRObWZPRW5KMmRxVmF0R3Q5OTk1M1cvSjJjbkpnOWU3WksvOGVoUTRkeU5hbVJ6RTc5WDM3NVJldjVxMWV2MHJ0M2I2M25KMCtlckxHUFNHblpzbVhvNnVveVo4NGM2ZGk3ZCsvNDlkZGY2ZDI3ZDU0NzVqV3hzN05qNTg2ZEpDY25GOHJ2V01nOUVWU0ttR2JObW5IaXhBa0NBd05WMnRRVkNnVi8vdmtuUmtaR05HblNKTnM4eXBZdHk4eVpNeGt4WWdUYnQyL0h4OGVIbmoxN3Fqemd5T3pZSnNzOGdKelkydHF5ZXZWcVFrSkMyTEpsQ3g0ZUhrVW1xSHp6elRkNVNoOGVIaTcxWWIxNTh3YTVYQzRGYlRKckgyUUo1R1IrVG0vZXZKR09HUmtaVWE1Y09SbzNia3l2WHIyb1hyMDYxYXRYcDJyVnFwUXZYMTVqUjNUcjFxMmxsUXhXcjE1TnRXclYyTEJoUTdhREgzUjFkZFZHMVRrNk9xclZtTWlzTmF4YXRVcmp2Yk9PRm91TWpHVFVxRkdNR2pWSyt1eWVQWHVtMXJ5VzNUd2RNa2UrM2JoeGcwbVRKcWtFajdTME5JNGZQODYxYTlmWXNXUEhCNDhLYk5La0NaNmVudHk4ZVpNMmJkcEl4NU9Ta2xRbW1BcUZUd1NWSXFabno1NmNPSEdDalJzMzByeDVjMmtFMTU0OWUzang0Z1g5Ky9mUGRiT1R0YlUxMDZkUFo5aXdZUnJuTENoSDFUeDkrbFJsaVkyYzJOcmFzbkxsU2g0L2ZwenJhNHFhK2ZQbmMrM2FOWlZqbXI2dHYzL013OE1ERHc4UHlKeDA5K3V2djJKdmI2OXhVRUJzYkt6YTBQQ1dMVnV5ZHUxYWFWajJ3b1VMTVRZMlpzT0dEWnc5ZTVaOSsvYmxxdncyTmphMGFORkM3WGlMRmkwMDlwMG9yMUZ5YzNPamV2WHFEQjgrSEgxOWZSNDllc1NFQ1JOWXZIaHh0bk9nc25yeDRnV3JWcTJpU1pNbURCMDZWT1djbFpVVkxpNHVPRHM3NCtibXh0eTVjM09WWjFaeXVaekl5RWhTVTFOcDFxd1pKaVltK1BuNXFRU1ZIMy84a2JkdjMwcS9FNkh3aWFCU3hEUnIxb3h2dnZtR3c0Y1A4KzIzMzlLeVpVc2lJaUs0Y3VVS05XclVZTnk0Y1NycEV4TVRwWGIyN05TclYwOXR3Y0Rtelp0eit2UnBYRjFkY1hCd29HVEprbnovL2ZlUStZMDNhNytETm5wNmV0bDJpaGRWUzVjdXpYWTJ0NnVySzBDMnczT3pmdnZPeU1nZ05EU1VPM2Z1Y092V0xXN2Z2bzJwcWFrVUpOTFQwL25qanora1Bna0RBd05telpvbE5lVThmZnFVakl3TWpUUEd5YXlwUG4zNjlJT2JraFFLQmF0WHIrYnMyYk5NbXphTm9LQWdhUlZtT3pzN2Z2enhSMHFWS2lYTjRkRW1KU1dGNmRPbm82dXJ5NkpGaXpTVzI5SFJrVysrK1FZZkh4K2FOMit1TVZnbEppYnkrdlZyd3NQRENRNE9Cc0RGeFlYSXlFaGV2bnhKZW5vNlRrNU96SjgvbjYrLy9wcURCdzh5WWNJRUtVQStmZnBVNnhCOG9YQ0lvRklFdWJpNFVLTkdEWHg4ZlBEMTlhVlVxVko4OTkxM2pCOC9YbTN1U1h4OHZFcG5zalo5Ky9aVkN5bzlldlFnTEN5TWt5ZFA0dXZycTdKTStWOS8vWldyZkN0VXFQQkpCaFZ0TTltVmxBRWpOd3R0dXJxNmN1Yk1HWktUazlIUjBhRk9uVHAwNk5DQkw3NzRnc1RFUkk0ZVBjcnZ2Ly9PcTFldmFOZXVIVTVPVHN5YU5ZdDU4K2F4ZXZWcWpJeU1DQTBOVlZsakt5NHVEbjkvZjU0L2YwNVVWQlJuenB3aE1URlJHcGFjWHpvNk90S3c0aFVyVmtCbVg1NlptUmttSmlaVXJGaVJhZE9tNGUzdFRlblNwVFh1WFJJZUhvNkxpd3Vob2FFTUdUS0VseTlmOHZqeFk1VXRBbEpTVWtoS1NwSkdnaTFac29RbVRacW9kTUNQR2pXS29LQWdsYnl0ckt4SVRrNm1mdjM2ZE9uU2hVcVZLa21UUG9jTkc4YVJJMGRZdUhBaDd1N3VwS1NrOE9USkU3V1JhRUxoeXQzc0kwR2phdlVhdDBOSDRWWFMzTHpjcHJXcmFQbDU5dC91aEtJbE1EQlE2OUwzbXpkdkJ0QTZJa3RmWDE5YU1tVEhqaDI4ZWZPR1pzMmFZVzl2ajdtNU9lL2V2V1BWcWxVY1AzNmNsSlFVUHZ2c015Wk9uRWpUcGswaHM2Tjk0Y0tGMUtwVml6cDE2dURyNjh2UFAvOU1hR2dvWGw1ZVVuK1BqWTBOZG5aMjJOblpVYTllUFZxMWFrV1BIajBvVTZZTVgzNzVaYmJ2cjJQSGpsaGJXN04zNzE1KytlVVhhYWoydTNmdlNFMU5wVVNKRXBpYW1xclZNbmJ1M0VsS1NncXZYNy9tOE9IRHVMcTZxdlJaelpneEk4Y2xWdlQxOVRFMU5jWEV4QVFURXhNZVBYcEVtelp0cERrbkFNZU9IZVBseTVkVXJWcVZLbFdxVUxseVphMFRkcFZPbkRqQnZIbnphTlNvRVZaV1ZwdzdkNDdObXpkTG4rdUgrTHBYUDBMdVAwQUJxOE5DYmszOTRBeUxLVkZURVlxdEJRc1c1TGowUjlaNUtsbVptNXRMRXdqZjcwOGdjMEpqUmtZR0hUcDBvSC8vL21xREpMcDM3MDZwVXFYWXNHRURwMDZkb25QbnpuVHExQWxEUTBPNmQrOU9reVpOYU55NHNjYmg0TWJHeG9TRWhLaE00TlRFMXRaVzQvV21wcWJaRHJ2T3lNakF4OGNISFIwZDJyVnJweGE4eG80ZGk1bVpHYlZxMWFKVXFWSllXbHBpYm01T3laSWxNVGMzeDhURVJLMWozc1hGQlY5Zlg2NWV2U3JWbU45ZnpqODN1bmJ0aW9XRkJXdldyQ0U0T0podTNib1ZTRUFSQ282b3FYd0FVVk1SaE54NSsvWXR0MjdkeW5hVmdNSW1haW9GUTlSVUNrQ0dMSVBna0w4THV4aUNVS1FabTVweitlcjF3aTZHVmtsSitkdGJTRkFsZ2tvQlNFNUpZZTNHelJxSDdRcUM4R2w0S3hhc0xCQWlxSHlBTklYOHRZR096bXU1UW1FVXEyVnBGVUVRUGgwNkNrVWFDb1ZZRCtZRGlENlZENk5icFZiOWVycjZKWExlaGxINFpKbm82elRTMThjQklEMWRmanM1UStmRGxsRVdpcXgwbVR3bG1hVGdtSWNQeGJmRWZCSTFsUThqZi9id3IyQWd1TEFMSXZ4ekdqZHUvSm11cm00ZkFIMUR2UmNoTjI5cTM0ZFlFSW81emROM0JVRVFCQ0VmUkUxRkVQNm5STU9HRFZ2cjZlbTlQd092dm5KbXVVS2hxTjY0Y1dPVkNSWnl1VHdsS1NucDRzT0hEN1d2K3lJSXhZVG9VeEdFLzlGdDNManhZVjFkM1R6TnlsTW9GQmVDZ29JNkFKcDNWeE9FWWtRMGZ3bkMvOGlCL1htK1NDNy9YUVFVUWZoL0lxZ0lRaGFSa1pIN0FHbEJNSVZDb2ZGZkZ1bFJVVkcvRlVwaEJhRUlFa0ZGRUxKNDllcFZFbkFnNnpFZEhSMlZmMWtwRklvam1kY0lnaUNDaWlDb2s4dmwyeFZacWlOWmF5YnYvYXlReStWN1AzNEpCYUhvRWtGRkVONlRtcG9hcEtPams1dFpRaFBKVHdBQUlBQkpSRUZVMVMvMTlQUnVmb1FpQ2NJblF3UVZRWGhQWEZ4Y25FS2hVSm5nK0g1ZlNtWk41bVo4Zkh4a1laUlJFSW9xRVZRRTRUMnZYcjFLVmlnVWx4VUtoZFo1SnpvNk9qTGcyc09IRDdQZmtFVVFpaGtSVkFSQm5RSzRwYU9qRS9OK3h6eVpIZmNLaFNKQkxwZGZ5a3dyQ0VJbUVWUUVRWVBJeU1pL0ZBckY4MnlTaEVkRlJWMzVpRVVTaEUrQ0NDcUNvRUhtTU9HVFpOWk1sTEw4ZkZnTUpSWUVkU0tvQ0lKMmU3U2RrTXZsbmgrM0tJTHdhUkJCUlJDMENBb0tDbFlvRkxmSk1nR1MveC81ZGVQMjdkc1BDcnQ4Z2xBVWlhQWlDTm5RMGRIWnJ1R3dWeUVVUlJBK0NTS29DRUkyNUhMNU1ZVkNFWmZsVUx4Q29UaFRpRVVTaENKTkJCVkJ5RjZVUXFHUVJua3BGSXE3Y3JuOFZlRVdTUkNLTGhGVUJDRWJ0MjdkU3RUUjBibW9VQ2prQ29WQ0R0eThjK2RPVEdHWFN4Q0tLckh6b3lCa1R3WmNCK0tBRWtCZzFxWHhCVUZRSldvcWdwQ0RsSlNVVzBBVUVKZWVubjZ4c01zakNFV1pDQ3FDa0lPUWtKRFh3QTNneXIxNzk3S2JaUzhJeFo1by9oS0VYRkFvRkw4cEZBcnhKVXdRQkVFb0VMcUErdXFTZ2lDb0VQK1QvTU1xMUd4UTJhQ0VmczNDTG9jZ0NQOHZOVFgxeWVzbklVOEx1eHovVmlLby9JTXExTENyWW1oWTRnOEZPblVLdXl5Q0lQdy9IWVhpaFV5VzBlUDV3M3VQQ3Jzcy8wYWlUK1VmWktDclgwRUJWWFIxZEN4TG1wdFRva1NKd2k2U0lCUmI2ZW5weENja0lBZjA5UFVyQXlLby9BTkVVUGtJakkyTStPLzRNZGpaMWkzc29naENzUlVjOGpkck4yNG1OajYrc0l2eXJ5YUN5a2VncDYrSG5XMWRXbjdlckxDTElnakZtbWd0K09lSklaS0NJQWhDZ1JGQlJSQUVRU2d3SXFnSWdpQUlCVVlFRlVFUUJLSEFpS0FpQ0lJZ0ZCZ1JWQVJCRUlRQ0k0S0tJQWlDVUdCRVVCRUVRUkFLakFncWdpQUlRb0VSUVVVUUJFRW9NQ0tvQ0lJZ0NBVkdCQlZCRUFTaHdJaWdVb3lscHFhU2taR1JxN1J4Y1hIRUY5SFZYWjgrZmNyZHUzY0w3ZjRKQ1Fta3BhVnBQUjhkSFoybi9GSlNVbEFvRk5tbVNVNU9SaTZYNXlsZlFmZ1lSRkFwcHNMRHcybmR1alZIang3TlZmcXBVNmN5Wjg0YzZmV0ZDeGM0ZCs2Y1NwckZpeGV6ZE9uU2JQTkpTMHZqOGVQSCtQdjc0K1BqazZ0NysvdjcwN1JwVTl6YzNEU2VYN1ZxbFVyWlByWk5temJSdm4xN3dzUEQxYzZscGFYUnMyZFBacytlbmF1OFVsSlNHRDE2TkhQbXpFRW1rMmxOdDJqUkl2cjM3OC9MbHkvelhONzA5SFJpWW1JSUN3dmo5dTNiWExod2djT0hEK1BwNmNtS0ZTdFlzR0JCbnZNVUJDV3g5SDB4RVJZV2hyZTNOMU9uVGtWWDkzL2ZKYkwrN09ucFNlM2F0Zm5paXk5eXpPL0lrU05rWkdRZ2w4dXBXclVxTld2V0pEWTJGbjM5Ly8rVHVucjFLaGtaR1lTRWhCQVFFRUJjWEp6MFQva3R2RVNKRXJScjE0NVNwVXA5MEh1TGpvNm1kT25TSDVUSHlaTW4xUUtUdnI0KzVjcVZvMzM3OW93YU5Rb3pNek8xNjJReUdhZE9uY0xPem81eTVjcXBuYjl5NVFwSlNVbTUra3dCakl5TWNIQndZTk9tVFNRa0pPRG01b2FSa1pGS21vc1hMM0x5NUVsYXRXcEYrZkxsMWZLSWpJekV6YzJONU9SazZWOVNVaEtKaVlra0ppWnFyRldabTV0allXR0JwYVVsRmhZV0pDUWtZRzV1bnFzeUMwSldJcWdVRXhFUkVlemV2UnNyS3l0R2pCZ2hOWjBvZzBwd2NEQWJObXlnVTZkT2ZQSEZGd3dmUHB6eTVjdno4ODgvWjV2djRjT0hLVkdpQk11WEwxYzV2bmJ0V3FwV3JVcHFhaXBSVVZIMDZOR0RNbVhLWUcxdFRaa3laU2hUcGd5V2xwYm82SHo0anRaUlVWRlVybHlaNE9EZ1BGOWJzMlpOREEwTnBkY1ZLbFNnUm8wYUFMeDU4NGJRMEZCMjdkcEZRRUFBTzNmdXhOVFVGREtEU1ZwYUduLysrU2ZSMGRGTW5qeVpwS1FrQUhSMGREQTJOZ2JnNk5HajZPdnJVNzkrZlNJaUlsVHVyYU9qUTlteVpkWEtOR2JNR0RJeU10aTZkU3RMbGl4UnFUbkV4OGV6YU5FaUtsYXN5T0xGaTFXK0ZDaVZMbDBhZlgxOXJLMnRNVFUxeGNURUJGTlRVNHlOamRtL2Z6OWhZV0hNbWpXTHBrMmJZbWxwaWJtNU9YcDZlbm4rN0FSQkV4RlVpb2tXTFZyUXQyOWZmdjMxVjVvM2I0NlZsUlZrQnBWMzc5NHhkKzVjeXBRcEkzMWJUMDlQSnowOVBjZDhod3dad3VqUm8zbjA2SDg3c3dZR0JuTC8vbjBXTFZyRSt2WHJxVmF0R3FOR2pmcEgzcGRjTGljbUpvYm82R2dHRHg2YzUrdTl2YjJwVnEyYTlOclIwWkhwMDZkTHIxKzllc1c0Y2VNSUN3dGovLzc5REIwNlZMcnVsMTkra2RLNXVMaElQeHNaR1hIcDBpVmlZMk01ZCs0Y01wbU0zcjE3cTkxYm1VN3B3b1VMVWg5WHZYcjFzTGUzcDFHalJ2ajcrMHRwamh3NVFuUjBOR1BIanVYbXpadlM4WklsUzlLMGFWTUE5UFQwMUw0TVJFUkVNSGZ1WEo0OGVjS1FJVU53Y25MQ3dNQkFPcCtTa3NMT25UdjU5dHR2cGI4TlFjZ1BFVlNLa1VtVEp1SHY3OCsyYmR1WVBIa3laRDZBUEQwOWVmWHFGVnUyYk1semswZVRKazJvWGJzMnYvMzJtM1RNM2QyZGJ0MjZxVHlzL3lreE1USEk1WEo2OXV6SjExOS9uZWZyTlRWWlpWV2hRZ1dHRFJ2RzRzV0x1WFBuanRwNVoyZG5sYy9NMTlkWEdqVGc1ZVdGVENiRDFkVlY3WFBkc1dNSFlXRmhLc2RtenB5cEZzaURnb0kwbG12VHBrMHFyMjF0YlZWK0Iwb0toWUtEQncvaTd1Nk9qWTBOTzNic3dNN09UaVhONDhlUG1UMTdOZzhmUGtSUFQ0K1JJMGRtODRrSVF2WkVVQ2xHVEUxTldiZHVIVldxVk9IcDA2ZVFHVlJHang3TjU1OS9UcU5HamZLVjc2SkZpNmhRb1FMejU4OEh3TlhWTlYvZmRwT1NrdkR3OE1EUHo0L0l5RWhzYkd6bzA2Y1BsU3RYMW5xTmNtU1ZuWjBkOXZiMitTcC9UaXdzTEVETFZyU2RPblhDeHNaR2VoMFNFc0xkdTNlSmo0OW43OTY5ZE9qUWdXKysrVWJ0dXNPSEQ2dDFzdS9mdjEvanFLK01qQXg2OSs1Tmx5NWRHRDkrdk1ZeVpxMTFLQVVGQmJGdTNUcENRME1aTjI0Y2ZmdjJsZnE4VWxOVGlZMk41Y3laTTZ4ZHV4WnpjM1BjM2QyejdmdUpqNDluNXN5WjJOallNSC8rL0FKcHVoVCtmVVJRS1NhQ2dvSlVSbXZGeE1RQWNPellNZWtiK0tWTGwyalpzaVd0V3JYS2RiN2UzdDZrcHFZQzhQejVjM1IxZGFWdjE0MGJONGJNNGEvdmZ5dFhLbGV1SEVaR1JpUW5Kek5tekJoQ1FrS29XTEVpM2JwMTQ4MmJONnhmdjU0NmRlcG92WDlVVkJSazlpUDhVeTVldkFpWmdTdTNQRDA5U1VwSzBob0U1SEs1V2lDb1ZLbVN4clRLVVdEbTV1YlpCdGlzZnZycEp3NGNPQUJBM2JwMU9YWHFGQWNPSENBaElZSDQrSGpwZHdiZzVPVEVsQ2xUc0xTMHpEYlBrSkFRcmwyN0JzQzBhZE1vV2JKa3Jzb2lGQzhpcUJRVFVWRlIzTHAxUzNxZG1KZ0ltWE04M3J4NUl4M1BhNU9WcjY4djhmSHhKQ2NuOC9yMWE4ek16S1NIbVltSkNRQzNidDNTMktjQXNHSERCbHEwYU1HbVRac0lDUW1oVTZkT0xGNjhXUHBHSFJ3Y3pPalJvN1hlLyszYnR3Q2NPM2VPKy9mdjU3cmNGU3BVd01uSktkczBFUkVSN04rL244T0hEMU9oUWdXdDcwR1RNV1BHMEtSSkUrbnpiZDY4dWNyNWpJd002VDNtUkZsN3lVdk5vRVdMRnR5NWM0Znk1Y3RUcWxRcFNwVXFoWldWRlFZR0J2ajQrQkFhR2txMWF0V1lNMmNPbjMzMldhN21LelZ2M2h4bloyZktsQ2tqQW9xZ2xRZ3F4VVRuenAzcDNMbXo5UHJzMmJQTW1ER0QrZlBuMDdCaHczem42K0hoQWNDS0ZTdll2WHMzclZ1M1pzbVNKZEw1UzVjdTBiaHhZNmtqKzhHREI4eWVQWnRWcTFaUnBVb1Z5cFVyaDB3bTQ4Q0JBeGdZR0RCanhneVZoNjJkblIwREJneGcyN1p0R3Urdm82T0RrWkVSZm41K3VTNXpTa29LRGc0T0dvT0tsNWNYWGw1ZTBtdDlmWDIrK3Vvcm5KMmRwWkZmdVdGc2JFenIxcTBaT25Rb3IxNjlZdGV1WFZTc1dGRTZuNTZlTHRWVVpESlp0cE0zbGYwc01URXhXdnRZbEdWVi9pNi8vUEpMdnZ6eVMrbGNSa1lHaHc0ZFlzT0dEY2psY21iT25FbnYzcjNSMTlkbjNyeDVQSHYyakpVclYySnRiYTAxZjExZFhRWU9ISmpyejBBb25rUlFLYWFVZlJFNU5Ybmt4cHMzYi9EMjlzYkd4b2JidDI4emUvWnNsZUd1eHNiR1VnMG9JU0VCTW1zS3ltT2hvYUVrSmlaaWIyK3Y4YUZtYTJ1cjlkNU9UazQ1MWpqZTE3WnRXNjBERXBSRGl0KzhlVU5JU0FpVktsVml4SWdSV3VmU2RPdldUZTJZY2w2Sm5wNGVTNWN1WmVEQWdVeWRPcFVkTzNaSVE0MWxNcGtVVkdKalkzTTFPdTdNbVRPY09YTkc2M2tMQ3d2T25qMnI4Ym9OR3pZUUhoNU92Mzc5R0Q1OHVNcjc3OTI3TjFPbVRHSG8wS0dzWHIyYTJyVnI1MWdXUWRCR0JKVmlZdS9ldmNUR3hrcXZiOXk0QVlDUGo0L0s1RG9yS3l2Njl1MmJwN3kzYnQxS28wYU5NRGMzNS9YcjEvejU1NThzWDc2Y1diTm1rWktTb2paNTczM0tKaXh0STdFMGRaRG5sMXd1NTkyN2R4b25Ndkxla09MejU4OHpjK1pNeG8wYng3NTkrelFHNE94R2Y1SFpUekozN2x4bXo1N05zbVhMcE1FTVdXc3FscGFXYk4rK1hXdVpqeHc1Z3JlM04vcjYrcmk1dVduOUlwQzFodmZxMVNzQ0F3UFp2MzgvRHg4K3BIUG56c3lmUHg4VEV4T2VQbjBxVFloVS90ZlIwWkZqeDQ0eGN1UklWcXhZb2RaY0p3aTVKWUpLTVhIeDRrV1YwVVl2WDc3RTBOQ1E4K2ZQcTZTclVxVktub0xLeFlzWDJiZHZINXMzYjJiUG5qMVVybHlaQ1JNbThQMzMzMk52YjA5aVltSzJUU3BrQ1JwWmcxNVd5a0VGU24vLy9UZVJrWkc1THFOUzllclZwYjZBM1BRSk9EbzZNbkxrU0RadDJzU0tGU3RZdEdpUldocHRvNyt5NnR5NU02ZFBuK2JZc1dNTUhEaVEyclZyazVhV0pnV0hyTTFXNzh2SXlHRCsvUG5ZMk5nUUd4dkwyYk5uY1hWMXpiSHN2L3p5Q3dFQkFkTHJFeWRPY09MRUNaVTB5cVpENWNUSXVuWHJFaFVWeGFSSmsxaTBhSkZLYzZrZzVKWUlLc1hFMnJWcnBaK2pvNlBwMXEwYjNidDNaOWFzV2ZuT015WW1CbGRYVjV5Y25HamF0Q2w3OXV3Qm9IWHIxcXhjdVpJV0xWcmc3dTVPa3laTnNzMUgyUXdXSEJ4TWNuS3kxRVNrZFAzNmRaWFh1M2J0NHZqeDQza3U3NlJKaytqWXNTTmtHU2FjaytIRGgzUHMyREY4ZlgzNTVwdHY4djBOL29jZmZtRHc0TUZTMDFKeWNyTEcyZlR2MjcxN3R6UURQaTR1amw5Ly9aWDI3ZHZUdG0zYmJLOGJPWElrZG5aMldGdGJZMlptUnNtU0pURXpNOFBNekl6VHAwK3pjZU5HL1AzOTFab0JvNktpK085Ly84dmx5NWRGVUJIeVJRU1ZZc2piMjV1TWpJeHNIeHBObXpiTmNVMHVBd01EeXBRcHc4eVpNOVhPdFczYmx0allXTUxEdzZsWHIxNjIrVmhaV2RHc1dUT3VYNy9PcWxXcm1EVnJsclJzaUwrL3Yxb0FtVEpsU3I1bTZGdFpXZkhreVJQSVExOVNpUklsbUQ1OU9sT21UR0hKa2lYczNiczNYODF4eWhGWVNybHBGcngwNlJKcjE2N0YxdGFXM3IxN2s1R1J3Y21USjVreFl3YkxseS9QTnJBMGJOaVFoZzBiRWhBUXdOS2xTM0Z4Y2FGQmd3YVFPVFJaU2FGUVNFMXlVNmRPcFV5Wk1temZ2bDFyMmQ2OGVZT2hvYUhXNWtOQkVFR2xtSW1JaUdEbnpwMDBiTmd3MjhtQ1U2ZE96VEV2TXpNelZxNWNLUTBkZnQvVnExY2g4d0dYaytuVHB6TjgrSEM4dmIyNWNlTUc5ZXZYNTlXclY5eTVjNGMrZmZyd3h4OS9TR210cmExemJGTFRSam12SlMrVE14MGNIR2pUcGcyWExsM0MwOU9UTVdQRzVPdmVXU1VtSm1yOTNBQU9IanpJa2lWTEtGV3FGRzV1YnVqcDZhR25wOGY2OWVzWk1XSUVNMmJNWU1LRUNRd2NPRkRyME9TZE8zZXlaczBhR2pSb1FQWHExVFdtMGRIUm9VV0xGaXhidG95TEZ5OHlZOFlNdW5idHFqSHRreWRQNk4rL1B4WVdGaHcrZkZobHpUUkJVQkpMM3hjamFXbHB6Sm8xaTlUVVZHbVpsdHlLalkxVlczUXdJU0dCWjgrZUVSd2NUSEJ3TUEwYk5zVE96bzdnNEdBU0VoSTRmUGd3OXZiMk9TNkZBbEM3ZG0wOFBUMzU0b3N2aUl5TWxFWXhLZWV4RkJUbEJOQmF0V3JsNmJycDA2ZWpyNitQcDZjbno1OC9sNDczNnRXTE5tM2FTUDl5czV6L2d3Y1BTRWxKb1V5Wk1tcm5YcjE2aGJPek00c1dMYUpTcFVwczNicFY1Zk96c2JGaDA2Wk5WS3BVaVRWcjFqQnc0RUN1WExtaU1oTS9KaWFHS1ZPbTRPN3V6cmZmZnN2V3JWdFYrbjNlMzRlbFc3ZHU3Tm16aDJyVnFqRjM3bHhtekppaHNYOHJQVDJkakl3TTB0UFRjOXp2UlNpK1JFMmxtRWhPVG1ibXpKbmN2WHVYMGFOSDU3aWtpYSt2TDZHaG9SZ2JHL1BreVJPZVBuMUttelp0Vk5MY3ZIbFQ2eUtPL2Z2M0p6QXdNTWY5VmJLcVhiczI3dTd1R3M4cFI2dmx4bzBiTnpoeTVBaG1abWFZbUpoZ1pHU0VUQ2JqenAwN0JBWUcwcng1YzdVSGVwY3VYZWpTcFl2V1BLdFVxY0tWSzFmVWp2ZnQyMWRsL2twQVFBQVBIejZVWHQrN2Q0L2R1M2RqWTJPRG1aa1o2ZW5wSERseUJESW5LQ3FGaG9heVo4OGVqaDQ5aWt3bW8xZXZYa3lkT2xWamJhWlNwVXI4L3Z2dnVMdTdzMi9mUGlaTW1FREZpaFZ4Y25LaVJZc1dPRHM3azV5Y3pNOC8veXk5cDUwN2Q2S2pvNE9CZ1FHSERoM0N3TUJBcGR6bHk1ZG44K2JOYk5pd2dlM2J0L1BvMFNQMjdkdW5VZ3VxVTZjT0J3OGVsRDVUUWRCRUJKVmlJaXdzaktDZ0lIcjE2cFdyNXB2bzZHaDI3Zm8vOXU0N0tvcnJmL2o0bTQ0Q0FvcUtCWHZEMk50WGJJbTlSSTI5ZDdIRXJxREVrcWl4eGRnTFZpeXhvRUdEaVJnTGFsQ3hnS0lJS2xpd29oUUJRYVd6eXo1Ly9OaDVXSGFCQlZGTXZLOXpPTWVkdVhQbjdvTHoyZHYzbzFBbzBOZlhwMkhEaG93WU1VSTZ2MmpSSXViUG41L3Q5WnMyYmVKLy8vdWZ5Z1M4VDhYRXhJVFRwMDhqazhsVXZsR2JtcHJTc1dOSGxWV0lQOVNnUVlOVWFnRXhNVEVxUWNYUzBoSlBUMCsxY2t5ZlBwMG1UWnBBUmtBWk9uUW9jcm1jcGsyYk1ubnk1RnliREkyTmpYRnljcUo3OSs3czNyMmJDeGN1RUJZV1J1M2F0ZW5Zc1NNREJneFFhZks2Y3VXS05PREJ3c0lDUjBkSHRXWHo5ZlQwbURwMUtvMGJOOGJFeEVSanMxcm1DWnlDb0lsWUVlNGpxbFN0WG5NTWRJNFZNek96M3I1cEhjMmJOU25VOG9TR2htcTlkcFJTZW5vNk9qbzZlVjQ4VUM2WDgvNzkrd0taWFBraDB0UFRrY3ZsNk9qb2FMMHNpallTRWhKNCsvWXRwVXVYMW1vdmtyUzBOR243Wmswano3eTh2TEMydHM1eG9tZE9uajkvVHZueTVYTXNpMEtoUUtGUWFOeUQ1VXZnYzkyUGFRNC9FQlVURTRlQzNzL3UzNzZneFdWQ0hvbWF5aGNrcndHRkxEdEQ1b1dlbmw2aEJ4UXl5djh4SHFJbUppWjVXcmJGd01BZ3gxRmpiZHUyL2FEeVZLeFlNZGMwK2ZseUlBaDU5V1YrWlJFRVFSQStDaEZVQkVFUWhBSWpnb29nQ0lKUVlFUlFFWVQvb09qb2FMWnYzMDVBUUVDaDNIL1BuajM1V2twSCtQY1RRVVZRNGVYbFJlUEdqVm05ZW5WaEYrVmY0Y21USjNUcTFJbEhqeDVsbStiU3BVdDA3ZHFWb1VPSHFrMDgxTmIyN2R0cDNMaHh0anRvWmhVVEU4T09IVHNLTGFqczNidFhiUUZMNGNzZ1JuOEpuNVUrZmZydy9QbHpsV09tcHFaODlkVlhEQnMyakJZdFdoUmEyVFFKQ0FqZzNidDMyWTZzOC9mM1orN2N1WlFyVjQ1SGp4N2g3T3pNMUtsVHM4MHZNVEV4MTVGaUJYRU53T3ZYcituV3JSc0toWUkxYTlid3pUZmZhRXdYSFIydE5qSFUyTmlZc21YTDBxbFRKNFlPSFpyamtqUENsMFhVVklUUGtwMmRIYTFhdGFKWnMyYVltSmpnNit2TDFLbFR0Vm9HNVZONC8vNDkwZEhSM0x4NWsxcTFhaEVmSDA5MGREVFIwZEhTUkVjdkx5OG1UWnFFbFpVVk8zYnNZTXFVS2V6ZHU1Y2RPM1prbTJmcjFxM1p2SG16MXVWSVNVbWhkZXZXckYyN05zL3Y0Y1NKRTFKWmxiUDhjMkppWWtLclZxMW8yYklsVmFwVTRjV0xGMnpidG8yeFk4ZVNtcHFhNS9zTC8wMmlwaUo4a05EUVVHSmlZbWpRb0VHQjVydGl4UXBwTmQzMDlIVDI3Tm5EbGkxYjJMQmhBejE2OUNqUWpidnlZK0hDaFNwNzBXVCtKbi82OUduMjdkdUhxNnNyMXRiV09EczdZMkZod2ZEaHczbjY5Q25idDIvbjJiTm56SjA3TjlzZEtEK0ZFeWRPWUdGaGdiVzFOWmN2WHlZdUxpN0h1VVZseTVaVldVWW5QRHljMGFOSDgvRGhRODZkTzZkeEYwemh5eU5xS3NJSGlZeU1aT3pZc2N5YU5VdGFWcjZnNmVycU1uYnNXS3lzcklpUGovOG85MGxKU2VIUFAvL1VPdjJDQlF0d2NYRUJZTjI2ZFhoNGVPRGg0WUdUa3hQMjl2YTR1cnBTcEVnUnZ2LytleUlpSXZEejgrUG16WnQwNjlZTlcxdGJ6cDQ5Uzc5Ky9YQjFkU1U1T2JuQTMwOXVBZ01EZWY3OE9XM2F0S0ZseTViSVpMSThkNnlYS1ZPR0RoMDZRS2JWbndWQkJKVXZWR0ppSXBzMmJaSVdJZXpac3lmNzl1M0xjejROR2pSZzNyeDUzTHQzandFREJyQjA2ZEtQOW9CUkxtL3lNV29wUmtaR1hMaHdRZXZQb0hqeDRvU0dobUp1Yms1a1pDVHIxNi9IMnRxYXMyZlBFaGNYeC96NTgybmR1alVyVnF4Zyt2VHAwcytNR1RPSWpZMWwzNzU5V0ZsWmNmVG8wWHgzM244SVpYTlg1ODZkcFJxR05rMWdXU2xYTTg1dWFYM2h5eU9hdjc1QVNVbEpqQjgvbnVEZ1lNcVZLMGUzYnQySWlZbkIyZG1aR2pWcTVDa3ZmWDE5K3ZidHk3ZmZmc3ZodzRlbG9hUkRoZ3hoNU1pUkJiYVowOHVYTDNuKy9EbW1wcWFVTDErK1FQTE1hdWJNbVF3ZVBCaVpUTWJvMGFOelhkTGs2dFdyMk5uWkVSOGZUMlJrSkxxNnVpeGJ0Z3dkSFIxS2xpeEpuejU5c3IwMk9UbVpQbjM2VUs5ZXZVL2V5WjJTa29LbnB5ZkZpeGVuYWRPbTZPbnBVYk5tVFI0OGVNQ2pSNCtrM1NsejQrUGp3OW16WjdHMXRhVlZxMVlmdmR6Q3Y0TUlLbCtnN2R1M0V4d2NUSWNPSFZpMmJKbTAwR0pRVUJEanhvM0xWNTdHeHNhTUdqV0tQbjM2c0hmdlhnNGVQSWk3dXp2Mjl2YjA2OWN2MzdXTDVPUms3dHk1dzhxVks1SEpaRXllUERuWHZFNmRPcFh2NGF3bUppWTRPenZqNit2TDRzV0xzOTBMUmlhVGNlM2FOZWJObTBkWVdKaDB2RlNwVXN5Wk00ZkF3RUNWOURObXpLQkxseTRrSmlaaWJHek0yN2R2V2I1OE9hNnVybXA1WDdwMFNTVlBNb1l1QTZ4YXRVb2xDT1ZuWHhNdkx5L2k0K01aT0hDZ3RBQmwxNjVkZWZEZ0FjZVBIOGZCd1VIamRjcTlYdExUMHdrUEQrZng0OGYwNk5HREdUTm1mTEdMVkFycVJGRDV3c2hrTW80ZE80YWhvU0d6Wjg5V1dibTNkdTNhREJreWhOMjdkK2M3LzJMRmlqRnQyalI2OWVyRitQSGpXYjE2TllHQmdheFlzU0pQK1dRZDNscWhRZ1dXTEZtaVZXZndpeGN2dUh6NWNwN0xudG56NTg5NTllcFZ0a0hseG8wYkpDY24wN0psUzVWZEtRRmlZMk94dHJhbWZ2MzZrTkdzbEpTVWhFd21vM1hyMXV6ZnY1OFNKVXFvNWFtbnB5ZHQrZnY2OVd1VmN3a0pDWkF4L3lRK1BsNDZucCtnb216bXlyekRZNWN1WGRpd1lRT25UcDFpK3ZUcEdsZDBUa2hJVUJtY1FNYnVudTd1N293Y09WSUVGZ0ZFVVBueVBIMzZsUGo0ZUJvMmJLaHhTOTc4THIydUZCY1hoNXViRzRjUEh5WWxKWVZodzRhcDdNT2lMVHM3T3hRS0JjSEJ3Yng5KzVhdVhidG11ODF0VmhNbVRHRENoQW41S3Z2Z3dZTnAwS0FCOCtmUHo3SHA3dmJ0MitqcDZURno1a3dpSWlLSWk0dGozTGh4dEc3ZEdrRGFGNFdNWmpKdEZDMWFsTjkrKzAzanVlM2J0N05qeHc1KytlVVhLbFdxSkIyWHkrWHMyYk9Icjc3NlNxdDd2SDc5R2w5Zlg4cVVLVU85ZXZXazR5VkxscVJ4NDhiNCtmbHg5ZXBWMnJScG8zWnQ5ZXJWT1h6NE1HUUV6dnYzNytQczdNem16WnQ1Ly80OTA2Wk4wNm9Nd24rYkNDcGZtTmpZV0lCc3Y0SG50NWtxSWlLQ0F3Y09jT3pZTVhSMGRPamZ2ejhqUm96STAxN3dtU21IRkNjbUpqSnIxaXkyYjkrT25wNGVZOGVPelZkKzJsaTllaldkT25WaXhvd1p1ZmFuTkduU1JQcG03dS92VDFwYUdrMmFOS0ZpeFlwNGUzdHo4ZUpGd3NQRFFVT3RJenZuejUvSDM5K2ZHVE5tYUwzM2k1NmVIdlhxMWVQU3BVdlVybDFiNDE0dG1Tbm5wc2psY21iTm1xVnlUam5BNHZqeDR4cURTbWFXbHBiWTJkbFJxMVl0dW5idHlzR0RCeGsvZnJ6WUVWSVFRZVZMb3d3YW12WWdKMk4vODd5SWpZMWwzYnAxbkQ1OUdpTWpJd1lQSHN5d1ljTUtiQytWb2tXTHNtTEZDdnIxNjhlT0hUdG8xNjdkUnhscGxKcWFTcU5HalhMc1hNK3NhZE9tTkczYUZETFd1VXBLU3BKcVJ3Y09IS0JVcVZMUzdvMDNidHpRS2s4L1B6L2MzTnlZT25WcW5qWVV1M2Z2SG9jT0hXTElrQ0ZhQlJVeUFsMTJ3YzdiMnp2WE9TdEtscGFXMk5qWThPVEpFMEpEUTdYdTVCZit1MFFqNkJkRzJYUVNGQlJFVWxLUzJubmxsclBhZXZ6NE1SY3ZYbVRVcUZHY09IR0NLVk9tRlBqbVhKYVdsa3liTmcyWlRNYnk1Y3NMTkc4bFEwTkRyUU5LZHVSeXVmUnQzOWJXbG9FREJ6Snc0RUNLRlN0V1FLWDhNTXE1S1RWcjF1VG16WnNhZjlxMmJZdE1KdVBNbVROYTVTbVR5YVRnVkpnVE9ZWFBoNmlwZkdFc0xTMXAwcVFKZm41K3JGdTNEaWNuSjJrRWtKZVhWNTRud0ZXclZvMFRKMDU4OUFkS3o1NDlPWHIwS0xkdTNjTER3NE1lUFhwODFQdmw1dXJWcTl5L2Y1L3c4SEQ4L2YwSkRRMmxSWXNXMUtsVEIxMWRYVTZlUE1udDI3Y2hZOVRVNTBCVEIzMVdQWHYyeE12TEN3OFBEd1lPSEpoamZpa3BLYXhkdTViNCtIaHNiVzJ6YlZJVnZpd2lxSHlCSEIwZEdUMTZOSC84OFFjM2I5N2txNisrSWl3c2pNREFRUHIxNjZjMm1pa25RVUZCaElTRTVKcHV3SUFCSDlUZXJxT2p3NXc1Y3hnMWFoVHIxNituVFpzMnVUYjFmRXduVHB3Z0lDQ0FDaFVxWUd4c1RPblNwWms5ZXpiVnFsWGpwNTkrb2s2ZE90TERXN25pczNMK1NtRXNNYU9jbTBLV0pXV3lhdEdpQmNXTEZ5YzRPSmlRa0JDcVZhc21uUXNMQzJQNjlPbVFNUkxzeVpNbnZIMzdsbUxGaXJGdzRjSlA4QzZFZndNUlZMNUExYXRYWjgrZVBXemV2SmxidDI0UkdSbEpyVnExMkxKbEMrL2Z2ODlUVURsejVvelVUcCtUbmoxN2ZuQW5idDI2ZGVuUm93Y2VIaDVzMkxDQm4zNzY2WVB5K3hDWm0rSDI3Tm5EaFFzWHBKRmZaQXlCVnU0N3YyWExGc2pvVkZmT24xRjI0bitxUGVNdlhMaEFmSHc4alJvMW9uVHAwdG1tMDlmWHAxdTNiaHc0Y0FBUER3OW16cHdwblV0SVNKQ0dhdXZxNmxLcVZDbmF0MitQdmIxOWpua0tYeFlSVkw1UTFhdFhWMWtjTUxPYk4yOXFuYy9peFl0WnZIaHhnWlVydDFXSUZ5MWF4S0pGaXdyc2ZoL1QwNmRQU1U1T0ppWW1CaE1URTJReUdaNmVuaFF0V2xRYVpxeHBkRnk3ZHUzVWpzbGtNZ0NHRGgyYTdibWNkTzdjT2NjYVNtWXpaODVVQ1NaV1ZsWjUrcHNRdm13aXFBaENBVE15TXNMUTBKQS8vdmlEdTNmdjBxcFZLOXEwYVlPK3ZqN3IxNjhuSmlaR1d0Nm1aTW1TMG5VdFc3Yk0xeUFIZjM5L3JVZVlDY0xISm9LS0lIeWcwYU5ITTNyMGFPbDFUdnVoZUhwNmtwNmVqbzZPamxyVFY2dFdyY1FhV3NLL25nZ3FndkNKaWVWTWhQOHk4ZGN0Q0lJZ0ZCaFJVeEdFL3lEbEJNZkNrblhoU2VITElXb3FnaUFJUW9FUlFVVVFCRUVvTUNLb0NJSWdDQVZHQkJWQkVBU2h3SWlnSWdpQ0lCUVlFVlFFUVJDRUFpT0NpaUFJZ2xCZ1JGQVJCRUVRQ293SUtvSWdDRUtCRVVGRkVBUkJLREJpbVpaUFFDNVA1MUhJWTR3TURRdTdLSUx3eFhvVThsaXJ2V2VFRHlPQ3lpZVFsSlRFcHEwN01USVNRVVVRQ2t0S1NpcnYzcjh2N0dMODU0bWc4aEhKRlBLUDMveC9BQUFnQUVsRVFWUm9mWVYrWExvaTNTSXFPcnF3aXlQa2swS2hRTG56aWVJVGJnRXNmQnc2T2pydjVMSzAxNFZkanY4cThiL2o0OUt0WE9PcnVnb2R2VEtGWFJBaC8wd005WnJwNjlFWlFDWlgrQ2FrcG5zV2RwbUUvRlBJZFNLZmh3UUVBT21GWFpiL0lsRlQrYmpTbno2OEZ3QUVGSFpCaFB4cjBLQkJUVjFkM1JZQWVybzYxKy9kdVgyNnNNc2tDSjhyTWZwTEVBUkJLREFpcUFpQ0lBZ0ZSZ1FWUVJBRW9jQ0lvQ0lJZ2lBVUdESDZTeEF5Vkt0V3pjalUxSFMzcnE1dXZjekhGUXBGQ1VBNWdpOUdSMGNuUE12NUoxRlJVWU5ldm55WjlFa0xMQWlmSVRINlN4QXloSVNFcE5Tdlh6OEVHSkw1ZUpaNUtTVXlmaVFLaGVLMENDaUM4SDlFODVjZ1pLSlFLRnp6ZWsxYVd0cWVqMU1hUWZqM0VVRkZFRElKREF4OG9GQW8vSlN2RlFxRnhwOU01Mi9mdTNjdnFMREtLd2lmR3hGVUJDRUxoVUtoVnZQUTBkSFJ1RHlMam83T29VOVZMa0g0TnhCQlJSQ3lTRTlQUHc2OHl5MmRRcUZJa012bGYzK2FVZ25DdjRNSUtvS1FSV0ppNGp1RlFuRWg4N0dzelY3OFh5M0ZYNkZRUkgzcThnbkM1MHdFRlVISUlpUWtKRjZoVUZ3QjVObWxVU2dVNlFxRjRuWmdZT0NiVDFzNlFmaThpYUFpQ09yU2RYUjBiZ0p4MmZTam9LT2prd0JjQmNTdVQ0S1FpUWdxZ3FCQlVsTFNiU0E4aHlTeDZlbnBsejVoa1FUaFgwRUVGVUhRNFA3OSt6SEFKYkpNZmxUK1c2RlFYQTBJQ0hoVmVDVVVoTStUQ0NxQ2tBMjVYSjd0Y09IMDlIUXg0VkVRTkJCcmZ3bEM5blFhTm16NFRFZEhwMEtXNHhHM2J0MHFuMU5IdmlCOHFVUk5SUkN5cHdCYzFBNHFGQWRGUUJFRXpVUlFFWVFjeU9WeU40VkNrWkxwa0V3bWsvMVJpRVVTaE0rYUNDcUNrQU9GUXZFYThNbjBPa2hIUnllMGNFc2xDSjh2RVZRRUlRZDM3dHg1RDNnck1nQzMzNzE3RjEzWTVSS0V6NVVJS29LUU0xbDZlcm92OEZaSFJ5Y1p1UGJzMmJQa3dpNlVJSHl1UkZBUmhGeWtwYVVGQXRIQVcrWGNGVUVRTkJNN1ArWkIrUm8xeXVuckZxMWUyT1VRUHEyM0tXazZWa2FFSTFlWVJNZW5XbGVxMWFCVVlaZEorTFFVT3Vudm51dkk3aElVbEZyWVpmbmNpWGtxV2lwWHJWNTVBejNkN2VncUdoVjJXWVJQejBBWFl4MGRIWjFVdVVKc0cvd2xVcEFFaXNYUDdnZitWdGhGK2R5Sm1vcVdES0E4T3RUV1FjZTZTSkVpNk92ckZYYVJoRTlJb1VnSHdGaEgxN3l3eXlKOFdvbUpTY2psY2hSZ0MraUpPVW81RTBFbGo0b1dLY0tVNzhmVG9GNmR3aTZLSUFpZndNL0xmK1grdzBlRlhZeC9EUkZVOGtoUFh3L2JtdFZwM3F4SllSZEZFSVJQd0t5WW1mS2ZvcnRBQzJMMGx5QUlnbEJnUkZBUkJFRVFDb3dJS29JZ0NFS0JFVUZGRUFSQktEQWlxQWlDSUFnRlJnUVZJVWR2Mzc3Vkt0MmZmLzdKM0xsemtjbGt1YVo5L2ZvMXpzN08zTGx6UitONWhVTEJybDI3T0hueXBGYjNmdnIwS2VucDZTckg1SEk1L3Y3K3hNWEZhWlZIWHR5L2Y1K29xS2dQemljOVBaMG5UNTdrNlpwMzc5N3grUEhqRDc2M0lId3NJcWdJMlhyKy9EbDkrdlRod0lFRHVhYTlkKzhlbnA2ZXlPVzV6d3RidlhvMTd1N3VWS3BVU2VQNTA2ZFBzMlhMRnN6TmM1OW5HQjhmejdCaHcxaTVjcVhLOFlTRUJNYU5HNGVYbDFldWVlVFYyTEZqY1hkM0p5SWlBbnQ3ZTE2K2ZLbVdKalkybHVqb2FMV2Y1T1QvdnhibHVYUG42TisvUDk3ZTNscmZlOTI2ZFl3Y09mS2pCRXRCS0FoaW5vcVFyWExseWxHbFNoWFdyVnRIaVJJbDZOcTE2d2ZuZWZYcVZjNmZQNCtabVJuanhvMVRPNzkyN1ZxMmJkc0d3S1pObTlpMGFaUEtlVU5EUS9idDJ5ZTlQbkhpQkttcHFRd1pNa1FsWGJGaXhiQzF0Y1hIeDRmZXZYc0RFQk1Udzh1WEw2VWZBd01EeG93WlEyQmdvTVp2LzBaR1JuVHIxaTNiOTVLZW5rNVVWQlFqUm94ZzllclZOR3IwLzFmd0dUeDRzTWJhaklPREEwT0dESkZxWTFaV1ZsaGJXeE1TRXFLU3JtVEprbXBCOWNLRkN4dy9mcHpwMDZkallXR0JnNE1EUGo0KzVHYjgrUEdNSERreTEzU0NVQkJFVUJHeXBhK3Z6NnBWcXhnNmRDaUxGaTJpZE9uU0tnL092SHI1OGlXTEZ5K21VNmRPdEdyVmlqVnIxakJseWhSS2xpd3BwZG14WXdjUkVSRXNYNzZjOFBCd0RodzRnSk9URThiR3hnRG82djcveXJWY0x1Zmd3WVAwN05tVGloVXJBaEFkSGMzang0OEpEUTFGb1ZCdytmSmxCZzBhUkdob3FGUkwwTmZYcDB5Wk10SjdPWFhxRkc1dWJtcmxOVGMzenpHb2xDMWJsajE3OWpCMTZsVDgvUHpVUHB0Ky9mcngzWGZmU2EvSGp4OHYvZnZDaFF0U0lCazBhSkJhM25QbXpHSGd3SUhTNjJmUG5yRnc0VUthTjIvTzhPSERBUmd5WkFpZE9uWFNXTGFFaEFUV3JsMUxVbElTbFN0WHp2WTlDRUpCRTBGRnlKR0ZoUVcvL1BJTEV5ZE81TTJiTi9uT0p5SWlnb2tUSjJKdWJzN0NoUXZSMGRGaDc5NjluRGh4Z2gwN2RxQ3ZyNCtmbng4ZUhoNk1HVE9HenAwN0V4a1p5Y0dEQnpsMTZoU3JWcTFDVDA5MXZiVXpaODRRRlJVbDFYaGtNaG0vL2ZZYnJxNnVGQzFhbEhMbHlwR2NuSXlwcVNrelpzekF4c1lHR3hzYkxDMHR1WFBuRHYvNzMvOEFtREJoZ2xUVDZkV3JGNU1uVDZaang0N282dXJpNmVuSnUzZnZWTzRybDhzSkNncmk2TkdqQUhUcDBnVmpZMk5PbkRoQjkrN2RwWFFsUzVha2R1M2EwbXRsK1pPVGsxbS9majFGaWhSaDM3NTlVc0FFQ0FzTFk4cVVLZFNyVjAvbHM1czBhUkxHeHNZc1hyd1lIWjMvbTlqZHVIRmpqWjkxWW1JaVU2Wk1JU2twaWRtelo5T21UWnQ4Lzk0RUlhOUVVQkZ5VmJkdVhZNGRPMGFwVXZsZjhmM1VxVlBJNVhMV3IxOHZOUXRObWpTSi9mdjM4K0xGQ3d3TURDaFpzaVE5ZS9ha1M1Y3VoSWIrMzQ2OTA2ZFA1NTkvL2lFMk5oWXJLeXNwUDVsTXhyWnQyK2pmdnovVzF0WThlUENBU1pNbU1XL2VQRWFQSGszeDRzVUJtRFp0R3MrZlA2ZFhyMTRZR0JqZzcrL1AxS2xUZWYzNk5VZVBIc1hhMmhvTEN3c3NMQ3lrdkMwdExiR3hzUUhnaHg5K1VPdE1UMHRMdzhmSEJ6OC9QNVhqSlVxVVVBa3EyZG00Y1NOaFlXRVlHUmx4NnRRcEprK2VEQmtERkg3KytXZTZkT21DcmEwdEFJOGZQMmJLbENuSVpESjI3dHlKbFpVVlo4NmNvWDM3OXVqcnEvLzNqWXFLWXZiczJkeTVjNGRaczJacHJBVUp3c2NrZ29xZ2xROEpLQUNqUm8yaVc3ZHVtSm1aMGJwMWEweE1US1NIb3IyOXZVcmFpeGN2cXJ4T1NFaGcrZkxsckYyN1ZqcDI4T0JCM3J4NXc1Z3hZMUFvRkd6ZHVoVVRFeE5hdFdxRmtaR1JsRzd5NU1rTUd6YU1KVXVXOE9iTkc2NWR1MGJEaGczWnNHRURBUUVCM0x0M2ovYnQyMmRiN3YzNzk2c2RhOW15SlNOR2pHRENoQWs1dnVlUWtCRE9uRGtqdlpiSlpBUUhCM1B5NUVsR2pScEZ1WExsK1BYWFgybmR1algxNnRYRDJkbVp4NDhmczNUcFV1bWFLMWV1a0phV3hvNGRPNmhVcVJKWHIxNWwzcng1ekpzM2o3NTkrNnJjNy9yMTY4eWJONC9ZMkZpcDd5WW54NDRkNCtqUm96ZzZPdEt3WWNNYzB3cUN0a1JRRVRTS2pvN0cxZFZWNWRpa1NaTklTRWpnOU9uVGF1bVYzK2IvK09NUHRXYXE2dFdyMDZoUkkwcVhMazFpWWlJQXk1Y3ZwM256NWxxVlpjR0NCYVNtcXU2TmRQNzhlZExTMHVqVnF4Y0pDUWtvRkFyV3JsMnJFbENlUFh2R3RXdlhNRFUxNWUrLy82WllzV0tzWDcrZTFxMWJBN0J5NVVvU0V4TnpEQ3IzN3QzRDE5ZVhNV1BHcUJ4UFNVbFJlWDMzN2wzcTFGRmR1ZHJMeXd0dmIyK1NrNVBSMTlkSFgxOGZXMXRiek16TW1EaHhJZ1lHQnR5OGVaT1pNMmZTdlh0M0RoOCt6TFp0MjFScVpQMzY5YU5seTVaVXFWS0YxTlJVMXF4WlE2VktsZWpaczZlVVJqbEUrOFNKRTVRdFc1YWtwQ1MyYmR0R1dsb2Fnd2NQeHREUVVPTjc4L0R3NFA3OSsvenp6ejhpcUFnRlJnUVZRYVA0K0hndVhMZ0FHWE5WNHVMaW1EQmhBbS9ldkdIanhvMXE2ZFBTMGdCd2RuWldPOWUzYjErMVRtd0hCd2VwYnlBM01wbE1yVjlnMnJScFJFVkZZV1pteHBJbFM2aGV2VHBmZi8wMXg0OGY1K2JObS9qNysvUHExU3RNVEV6NDVwdHZTRTVPNXZ6NTg1dzdkNDZhTld1U25wNk9uNThmNDhlUDUrWExsMXk1Y2tYSzI4L1BqOVRVVktwV3JTbzlzTXVVS2FNeStzM0x5NHRwMDZZQnNHdlhMclpzMmNLYU5XdjQ1cHR2QUhCeWNzTEd4b1pxMWFyUnJsMDdKa3lZb05MeHJqUnMyRERPbnovUGdRTUhhTkNnQWRXcnEyNHNXclJvVWFwV3JTcDl0cytlUFdQNzl1MFlHQmdRR1JuSmtTTkhPSFRvRU9ucDZVeVlNSUZSbzBieDVzMGJmdjMxVnpadTNNalJvMGR4Y0hDUXlwV1prNU1ULy96ekR3TUdETkRxOXlBSTJoQkJSZENvVXFWS3VMdTdBK0RpNHNMV3JWc0JxRnk1c3NvRFdHblpzbVc0dTd2enp6Ly9xTlFXc3JOdTNUcGF0R2loVlZubXpwMnJWak5vMHVUL3RoNXdkWFVsT1RtWkJRc1dRRWJ0NU83ZHU3UnMyUkk3T3p1YU4yOHVmVk4zZFhWbDE2NWRuRGh4QW4xOWZheXNyT2pUcHcvKy92NHFnZkw4K2ZOY3VIQ0IzcjE3NCtqb2lMZTNONy84OG90VTJ3SjQ4ZUlGL3Y3K0JBY0hzMlhMRmdZTUdNRFhYMzh0NVpHV2xwWmowSXlMaTJQWHJsMzgvdnZ2bEN0WGpnNGRPdURxNnNwMzMzM0hpQkVqNk55NU05YlcxbEo2SHg4ZkRoNDhTS2RPbmJDeHNjSEJ3WUZMbHk0QjBLNWRPNlpPblVyNTh1VUJzTGEyWnUzYXRYaDdlN044K1hJY0hCeXdzN05qeVpJbFdGcGFTbm5XckZtVG1qVnJhdlU3RUFSdGlhQWlGSXJaczJkcjdHaldKRGs1bVpZdFc2b2RmL3IwS2M3T3pzeWJOMDk2QUUrYk5rMnFRV1ExWk1nUSt2VHBnNStmSDRtSmliUm8wUUpUVTFQYXRtMHJCY3JHalJ2ajVPUWt6VzBoWTNodjM3NTlXYjkrUFN0V3JKQ09MMXEwaUpjdlh6Smh3Z1NWNGNJQU8zZnVwRisvZmxJdEl5NHVqdERRVUJJU0V2ajk5OTg1ZmZvMENvV0NrU05IWW05dmo1R1JFWDM2OUdIMTZ0VnMzTGlSalJzM01uNzhlQ1pNbU1Delo4OXdjbkpDb1ZCUXFWSWxTcFFvUVZ4Y0hDTkhqcVJmdjM0cXdTZXoxcTFiYytUSUVkYXRXOGZkdTNjeE16UFRtRTRRQ3BJSUtrS2hXTHAwcVRTa056Y0xGeTVVbTZuLy92MTdIQjBkcVZ5NU1zV0xGK2Y0OGVPOGVmT0crUGg0L3Zyckw2M0xNWC8rZkkxTlE1bFpXbHJ5NjYrL1VxVktGUzVmdmt4YVdob3RXN2JreXBVcmpCNDlXaTJnYUxKanh3NTI3TmpCcUZHanVIVHBFZ01IRG1UWXNHRXEvU2RseXBSaHpabzF2SGp4Z3NPSEQ5TzhlWE9lUDMvTzk5OS9qMEtoa0dvKyt2cjY3Tnk1azdObnp4SVFFRUJBUUVDTzkyN1dyQm1USmszU09vZ0x3b2NRZjJWQ29YajI3QmxGaXhiVkt1M2J0Mjh4TlRWVk9lYmo0OE96Wjg4QW1ESmxDZ1lHQnRqYTJqSjU4bVNLRnk5T2ZIdzgyN2R2cDN2Mzd0U3NXWlBrNUdTY25aM3AxcTJiTkZ5WGpPWThiVlN0V3BYVnExZExneFMrK3VvcjB0UFR1WFRwRWhNbVRNREF3Q0RINnlkTW1FRDM3dDB4TnpkbjNMaHh0Ry9mbmlOSGptU2Izc0hCZ2ZyMTZ6Tng0a1FTRXhOeGRuWldXWUZBSnBPeGZQbHlsV3ZTMDlOSlRFeWtTSkVpYW9NbHNnNjZFSVNQUlFRVjRaUFMxZFdsVHAwNi9QUFBQMnpidGcyWlRFYkZpaFUxQnBqZzRHREllSUIvOWRWWEt1ZWFOV3ZHMnJWcktWV3FGS1ZMbDhiUzBsTDZKdCtrU1JNQ0F3UFp2bjA3L2ZyMW8yN2R1cngvL3g1bloyZnM3T3h5bkNXZmxVS2g0Tml4WTJ6ZXZCbUZRc0h5NWN2NStlZWZJYU5aYk5DZ1FTeGR1cFRGaXhmbm1JKzV1VGxseTVhRmpJQ1FuSnhNdDI3ZGFOcTBxVnJheFlzWFN3TWYrdlRwUTdseTVkVGV2Nkdob2RyUTY1Q1FFQVlPSE1pbVRadkVhQzZoMElpZ0l1UlpRRUFBUGo0K3VjN1QwTVRZMkpqZmZ2c05NaVpFTGxpd2dQMzc5Mk5pWXFLV2R1TEVpUlF0V2xSbGZvcVN1Ym01U3NjNFFHcHFLaWtwS1ppWm1YSDM3bDBBS2xTb2tHMVozTnpjYU5Tb0VkV3FWZE40WGlhVE1XN2NPQUlEQTdHenMyUFJva1ZZV1ZsSlFhVkNoUXJNbkRtVFgzNzVoYUpGaXpKbnpoeXRSN1FCMUtsVFIyVm9zRkxtQUpYZE1pd0ZRUzZYRXhFUlFibHk1VDdhUFlRdmp3Z3FndGFpbzZQWnZuMDdmLy85TjUwN2Q4N1R0YzdPem1wTk1NcCtrdXdlbk1xNUtWazc2WGZ0MmtWc2JLeTBNT1NMRnk5NCt2UXByMTY5d3RIUmtmNzkrK1BtNXNiLy92ZS9IRmM2UG5yMEtBOGZQbVRnd0lFOGZQaVF5TWhJeUpqd3VIZnZYcXBXcmNvMzMzeEQxNjVkc3gxMjI3OS9mOExDd3RpM2J4K2hvYUZxSTZ5eXltMVUyS2UwYU5FaVRwNDhpYU9qSTRNSER5N3M0Z2ovRVNLb0NMbFNQbXdIREJpQW9hRWg4K2JOVXhrZHBZM2V2WHVyRENGT1RFeGt3WUlGTkczYVZHMWlvZEthTldzd05qYVdsakZScWxDaEFyTm56eVk4UEp6eTVjdFR0V3BWT25ic1NNV0tGV25ldkRrYk5td2dORFFVQndjSDZScmxnMXloVUVCR1FBc0xDNk5Iang2NHVibmg3dTZPdWJrNWRldldwVXlaTXBRclY0NG1UWnFvVGRCVUtCVEk1WEtWd0RCOStuUXNMUzA1ZCs2Y3luRHE4UEJ3enA0OVMwcEtDdTd1N3JpNXVhR3JxOHVoUTRmeTlObDlMTXBoMmxtSGF3dkNoeEJCUmNoUlNrb0tucDZlQUhUbzBJR1pNMmVxckpPbHJiSmx5MUttVEJsZXZYcUZ0N2MzQnc0Y3dOVFVsQjkrK0NIYjVoZFRVMU9LRmkycXNYL0EyZG1aa2lWTFVxUklFZW1Zc2pQZTFkV1ZBUU1HU0RQbnlaaEVhR0Jnd0prelp5aFdyQmcrUGo0a0pTVlJ0MjVkdnYzMlc2WlBuNjQyR0VEcC9mdjM3TnUzRHpNek0wSkNRa2hMUzVQbXF5aU5HREdDb1VPSG9xZW54N0JodzNqeTVJbTB5b0Mrdmo0S2hZS2FOV3VxTEFKNS9mcjFmRDNRbzZLaTZOV3JsOXB4WmNDY1BIbXl4dHJRcmwyN3FGV3JsdlI2NmRLbGpCczNUbTNDcFNCOENCRlVoQndaR1JuaDVPU0VsWlVWelpvMSs2Qzg3dCsvejZoUm95aFZxaFE5ZS9aazhPREJGQ3RXTEY5NWFlb3JVUWFVbmoxN3F0UlN5QmdnTUg3OGVIYnQyc1dWSzFla2VTSDE2OWZQdFRuS3hNU0VRNGNPa1pTVWhKR1JFZDk4OHcxZHVuUlJTNmNjY2RXcFV5ZGF0R2hCdFdyVnFGcTFLaFVyVmxRWnpxdmNIZFBQejQ5NzkrN2wrYjJibVpueDAwOC81Zms2NVVBQkpVTkRReEZRaEFMM2VUVHUvZ3RVcWxhdk9mcTZoNG9WTTYyMGNmVXZmTjFhZlRLZWtMdDM3OTdsTzVEa0pqNCtubHUzYm4yMHBkN2xjcm5hVUYzaHYyL2dpTEhjOEx1RkFzV3Z6NElENWdHNWIyLzZCUlBiQ1F1ZjFNY0tLR1EwbDMzTXZVTkVRQkdFM0ltZ0lnaUNJQlFZRVZRRVFSQ0VBaU9DaWlBSWdsQmdSRkFSUHJsMzc5NXg1c3dab3FPakN5elB5NWN2RXg0ZXJuWmNKcE54L1BoeEhqeDRBQm5EZzVVYmhXVkhKcE1SRkJSRVRFeE1nWlZQRUw0VUlxZ0luOXpMbHkrWk4yOGVEeDgrTEpEODR1UGptVGR2SHV2WHIxYzdKNWZMV2J4NE1lZk9uWU9NM1I0SERCakF6WnMzczgwdkppYUc0Y09IOC9mZmYrZDZiNFZDd2FsVHA5UldVZjVjeE1YRjBiaHhZMGFPSEZuWVJSRytFR0tlaXFDVnNMQXdGaTVjU04yNmRiUGRyK1JEREI4K1hKb3NtSnVzay9qYzNkMUpURXpVdUJhWmNvYTdjb0ZHSnljbkZpNWN5SVFKRTNCd2NQaWc1VW1VbjhtdFc3ZDQrL1l0Z3dZTnluZGVndkJmSVlLS2tLT29xQ2dPSERpQW01c2JxYW1wMUsxYjk2UGNwM2Z2M3J4NTh3WXlsc1UvZGVvVXZYcjFva3laTWxLYW9LQWdMbDY4cURLUk1EazVtWDM3OXRHOWUzZXFWS21pTVc5alkyTnBIVEV6TXpQV3JGbkR0bTNicUZldlhyN0ttcEtTd3Y3OSs5bXpadzh5bVl6Smt5ZlR2My8vZk9VbENQODFJcWdJMlZxOWVqVnVibTdJNVhKc2JXMmxwZWcvaGo1OStrai9Qbi8rUEtkT25hSnYzNzdVcmwxYk91N201c2JGaXhjeE5qYVdqcm02dXBLWW1NakVpUk5SS0JSNGUzdlRxbFVyZEhYL2Y4dHVrU0pGU0VwS0lqbzZtc2pJU0NJakl6RTNOOGZUMDVQOSsvZXpkT2xTclRhd1NrdEx3OFBEZzEyN2RoRVJFVUhUcGsyWlBYdTJ0THVqSUFnaXFBZzVlUExrQ1kwYk4yYjgrUEhFeE1UZzVPUlU0UGRRS0JTOGVmT0d5TWhJS2xXcVJOR2lSYVZsVERLdjYwV201VTJVZTg1SFIwZXpaODhlaGcwYmhyVzFOYWRQbjJiKy9Qa01IRGlRSWtXS0VCa1pTVVJFQk8vZnYrZjQ4ZU1jUDM1Y3lzdlUxSlF5WmNwUXVuUnBFaElTY2x6Tk9ESXlrci8vL2hzM056ZWlvcUtvWExreXExZXZwbTNidGdYK2VRakN2NTBJS2tLMjFxeFpJejNZbFIzZEgrTHExYXY0Ky92ejZORWpBSDc4OFVmaTQrT2xZTEY3OTI3cTE2OHZMYktZTmFnb203Q1VRV1hseXBVVUsxYU1NV1BHSUpQSjJMcDFLOVdxVmFOcDA2WnMyTEFCYTJ0cnlwVXJ4NHNYTHloWnNpU1RKMC9HMnRvYWEydHJyWGVkREE0T1p2anc0U2dVQ21yWHJvMmpveVB0MjdmWGF2bjZ1TGc0L3ZqakQ3eTh2SGoxNmhYSnljblVxRkdEY2VQRzBhcFZLNVYwN2R1M3AwNmRPcmk0dUxCejUwNU9uanhKVkZRVTF0YldmUGZkZDR3Y09mS0RaL1NucGFWcG5YZDhmRHd1TGk2Y08zZU9xS2dvU3BVcVJiOSsvYkN4c1dIMjdOa01IandZUjBmSER5cVA4TjhrZ29xUXJhd1A5UTkxL3Z4NVRwOCtMZFVLYXRldVRlM2F0U2xkdWpTbFNwV1NtcEdTa3BJZ1l5SEh6SlJCeGRqWW1MaTRPUDc1NXg5TVRFejQ3cnZ2U0V4TUpERXhFUmNYRnhvMmJLaFNpNWd5WlFySnlja3FTKzlyeTliV2xpbFRwbUJuWjBmTm1qWHpkSzJ6c3pOLy9mVVhqUnMzcGx1M2JzVEd4bkwrL0hsbXpKakI3dDI3MWZwMEZBb0ZEZzRPQkFjSDA3aHhZMUpTVXJoeDR3Yk96czZFaG9heWNPSENQSmMvdTd5VGs1T2x2Ris4ZU1HaVJZdWt0QWtKQ2RqYjIvUG8wU1BLbHk5UHQyN2RpSW1KWWN1V0xkU29VU1BmWlJDK0RDS29DSi9NRHovOHdJOC8va2hRVUJERGh3OW44T0RCR2gvMENRa0prTEZjZldhWmF5ckd4c1pNbXpZTlhWMWQwdFBUMmJoeEk5OTk5NTNHWmZJdExTMEpDZ3FDakk3OVY2OWU4ZkxsUzBKRFEzbjU4aVgxNjllbmF0V3ErUHY3UThaY0ZqSjJ1UHo5OTk4cFVxUUl0Mi9mNXZidDI3bStSeU1qSTJsWitrYU5HakZxMUNpVnBmMlBIei9PNHNXTE9YTGtpRnBRdVhmdkhrMmJOdVhZc1dQU012elBuejluN05peEhEOStuRDU5K3VSN29JU212Sjg4ZVlLOXZUMGVIaDcwNnRXTEJnMGFBTEJ0MnpZZVBYcEUxNjVkV2JSb2tkVGZGQlFVeExoeDQvSjFmK0hMSVlLSzhNa1lHQmhvbGU3OSsvY1VLVkpFclVrbUpTVUZBd01EcVJOZU9mZGk3dHk1bENoUmdoa3paa0JHMDgyTEZ5K2tuU0VmUG56SXk1Y3Y2ZHk1czhxRVMwdExTOHFYTDArTkdqWHc4L05qelpvMUt2ZTdjT0VDRnk1Y3lOTjdORGMzbDRKSzE2NWQxYzRydDBEV05IeGFWMWVYUllzV3FlenJVckZpUlVhTUdNR0dEUnM0ZS9ac3ZvT0twcnlyVktuQ3NHSERjSFoyNXZ6NTh6Um8wQUNaVE1hZmYvNkprWkVSczJiTlVobkFVTHQyYlFZTkdzVGV2WHZ6VlFiaHl5Q0NpdkRaZWZQbWpjWXRlVk5TVWxSMlZnVHc5UFRFMDlPVDFhdFhTeXNnYjlteWhkOS8veDJBa2lWTFlteHNqRXdtNDl0dnY4WFcxaFliR3h0c2JHeUlpb3FpVXFWS2tGRUw2dEdqQjJRTW8rN2Z2ei9mZi84OUF3Y09oSXptbzZGRGgySmlZc0tPSFR1eTdWUEplandpSWdKZlgxOGVQSGdnMVl6SXFERmxWYjU4ZWF5dHJkV08xNmxUQjRBWEwxNW85Zmxwa2wzZTlldlhWOG43NmRPbkpDWW0wckJoUTRvWEw2NldQcTlOZ01LWFJ3UVY0Yk9RbnA1T2Ftb3F4c2JHaElXRlVhcFVLYlUwU1VsSktzT0pueng1d3BJbFMramF0U3RWcWxUaHdvVUxQSDc4bUk0ZE85SzNiMS9LbFN1SHNiRXhkKy9lWmVUSWtUUnAwa1JxYnZ2dHQ5L1l2SGt6Vzdac29XblRwaGdhR2tvREFKVEx1QmdhR21KbVppYmRiL2p3NGF4Y3VaTHo1ODlydFozeTFxMWIyYjE3TndxRmdzcVZLMk5qWTBPclZxMXdkWFdWZG1uTUxMdTk3WlY5VzhvSm5QbVJYZDdLSmtibFlJblkyRmdBalFHSVBOUTJoUytYV0taRktIU1BIajFpOU9qUjNMMTdGNWxNUm5Cd3NNWU80Y1RFUkpYQkEydlhyaVV4TVpGVHAwN1JwMDhmSEJ3YzJMOS9QelkyTmxTdFdsVUtRRFZyMXNUQXdFRHFFM0Z6YzJQanhvMTA3ZHFWSmsyYWFGM09QbjM2VUxseVpUWnYzcXh4bmJITXJsMjdKZzBhOFBUMDVNaVJJNnhkdTVicDA2ZG5lNDJ5enlpcmlJZ0lBSTAxQjIzbGxyY3k2Q2dENjl1M2J6V216KzY0SUNpSm1vcFFhRkpTVXRpMGFSUDc5KzlIWDE4Zkl5TWpybDI3UmxKU0VrMmJObFZMbjVDUW9OSjUzN1p0V3lwWHJpejlWS3hZVWVPRDE4REFnQ1pObW5EaHdnV1NrcEp3ZFhXbFc3ZHVMRnk0a01URVJMVlJadG5SMTlkbnlaSWxqQjQ5bXZIangrUGk0cUsyVjczUzlldlhBUmc4ZUxCS21aVERxVFY1OXV3WlNVbEphcVB1bFAwNkg3S2FnYlo1VjZ4WUVUS0dVaWNuSjZ2VURBRnBNSU1nWkVmVVZJUVBwbEFvT0g3OGVJNkxOR2FtWEk1bHdZSUY3TjI3bHpwMTZuRG8wQ0hxMXEzTHdZTUhNVFUxMVRncTdOMjdkeXBCcFcvZnZqZzRPTkNuVHgrcEQwQ2hVR2o4Tm0xblo4Zmp4NDl4ZFhWbDh1VEpMRm15QkQwOVBhWlBuODZ5WmN1MGZxKzJ0cmI4OU5OUGhJZUhNMzc4K0d5RGhMS1pLUFA1NU9SazFxMWJsMjNlU1VsSi9QcnJyMUpURk1DdFc3YzRmZm8wSmlZbWRPclVTVHIrNnRVckhqeDRvSkkySnpubFhiUm9VVHAzN2d3Wk5aWkdqUm9SR3h2TDVzMmJTVTlQbDlKN2UzdHo4dVJKcmU0bmZMbEVUVVg0WUZldlhtWHg0c1VZR0JodzRjSUZ0VyszV1dWK01NMmFOWXZCZ3dlanE2dUxwNmNuTjI3Y1lNeVlNUnJ6aUkyTnBXVEpraXJIa3BPVHVYZnZIZ0VCQVFRRUJCQVlHRWlYTGwyazJmK3hzYkhzMkxFRGQzZDN5R2dLR3pWcWxIVDkwNmRQcVZ5NWNvN2xsY2xrZUhwNnNtL2ZQbHhjWE9qV3JSdnA2ZWtzV2JLRVljT0dNV3JVS096dDdWWDZHOXEzYjgvZXZYdlpzV01IRHg0OHdNTENBbDlmM3h4ckd6WTJOdmo2K3RLL2YzL3ExYXRIYkd3czE2NWRRNkZRTUcvZVBDd3NMS1MwTTJiTTROMjdkNXcrZlRySHNtZk8yOGZIUjJQZTgrZlBWOG5iMGRHUnNXUEhjdWpRSWE1ZnY0NnRyUzJ2WHIwaU1EQ1F2bjM3Y3VUSUVhM3VLWHlaUkUxRitHQ1ZLMWZHeXNxSyt2WHJxNDNPMHFScjE2NVVxMWFOdzRjUE0zVG9VSFIxZFhudzRBRkxsaXpCMnRxYU1XUEdxRjBURVJIQjY5ZXZLVisrUEdRMGhRMGZQcHcyYmRwSVRWSEp5Y2tNSGp5WS92MzdFeFlXeHNhTkcrblpzeWZ1N3U0TUdqU0lHVE5tOE9EQkE1eWRuU0ZqbVplNHVEaHBkSldTc2hNOU5qYVduVHQzMHIxN2QzNzg4VWRpWTJPbGM5MjdkMmZidG0xWVdWbmg0dUpDcjE2OTJMbHpKMUZSVVpBUnZOYXRXNGV0clMwK1BqNWN2bnlaVHAwNjhmUFBQMmY3dVppYm0rUGk0a0xseXBVNWYvNDgvdjcrTkc3Y21LMWJ0OUtsU3hjcFhYeDhQRStlUEtGTm16WmF6ZXhYNXIxejUwNHFWcXlZWTk3S3N1L1pzNGZXclZzVEVSSEJ1WFBuVUNnVWJONjhtZi85NzM5YTNVLzRjb21haXFDVkRoMDZaTnU4VmJac1djNmNPYU4xWHExYnQ4Yk96azZhQStIbjU0ZWpveU15bVl4ZmYvMlZJa1dLc0cvZlBtN2Z2bzJscFNYNit2cGN2WG9WUUZyZXhNVEVoS3BWcTlLbVRSdWFOR2xDblRwMU1EQXc0UHJxVXZFQUFDQUFTVVJCVk1tVEo2eGZ2NTZyVjYraXE2dEx4NDRkbVRScGtqUUJNU1FraEwxNzkvTG8wU09TazVQUjFkV2xlZlBtS3VXN2Rlc1dBUHYyN1lPTStSeVRKazJpYTlldUtyV1JoZzBiOHZ2dnYrUGk0c0xodzRmWnRtMGJCdzRjNE5peFl4UXZYcHlXTFZ2U3NtVkx0ZmVmVXpOaDJiSmxXYnQyYlk2ZlgyQmdJR1QwS2VYR3dzSkM1WDZhOXB6UnBIcjE2aHJUZW5sNWFYVzk4T1VTUVVVb0ZNcUE4dXpaTXlaTm1vU2hvU0ViTm16Z3E2Kytnb3dsNnE5ZHV5YU5Xckt3c09ENzc3L0h6czVPeWlQejBpSktaY3FVNGQyN2Q0d1lNWUlCQXdhb0RZMWR1SEFoVmFwVXdjM05qYmR2M3pKdDJqUzF6dmI0K0hqSTZEK1pPSEVpTFZ1MnpMWkdZR3BxeW93Wk14ZzZkQ2h1Ym01VXFWTGxnMFpwYVNNZ0lBQVRFeE9OZ3hrRW9iQ0pvQ0lVcWtxVktyRjQ4V0pxMWFxbDByZlJ1M2R2YVM2SVRDYlRhbWw2TXVaMDVEVGpXMWRYbDVFalIrYTRFK0tBQVFNb1VhSUUzM3p6amRhTE9Db1hyUHdVQWdNRGFkbXlwWmd6SW55V1JGQVJDcDJtNVV3eTB6YWdGS1QyN2R0LzhudHFhK3ZXcllWZEJFSElsdWlvRndSQkVBcU1xS2tJUWlITDJwbitPV3ZidHUyL3BxeEM0UkExRlVFUUJLSEFpS0FpQ0lJZ0ZCZ1JWSVRQaWt3bUl5NHVyckNMSVFoQ1BvaytGZUd6NHV2cnkvVHAwMW0rZkxuS1dsZmFpSTZPSmpRME5FL1hWSzVjV1dXSkVrRVFQb3dJS2tLdS9QMzkyYnQzTDRHQmdTUW1KbUp0YlUyN2R1Mnd0N2ZYZW9WZmJWMjZkQWw5ZmYxOExRZHkvdng1MXExYnAvVnF2djcrL2l4YnRreGFURkdUMTY5ZjQrYm14clZyMTNqNThpWEp5Y2xZV0ZoUXNXSkZldlRvSVczc2xkV3laY3R3ZDNlblJvMGFIRHAwS00vdkpUZmFsdXZNbVRQTW16ZFA1Vm96TXpNcVZxekl3SUVENmRLbGk3U1RwaUFVQkJGVWhCeWRQWHVXdVhQblltWm1SdE9tVGRIVDA4UGYzNTk5Ky9aeDdkbzE5dXpabzdhY3VqYWVQbjJxY1UrU1M1Y3VVYTFhTmU3ZHU1Zmo5U1ZLbE5DNEMySFJva1hwMXEyYlZtVzRjK2RPanVlUEhqM0ttalZyU0UxTlJWOWZuOHFWSzJOb2FFaGtaQ1EzYjk1RW9WQm9EQ29wS1NsNGVub0M4UERoUXg0K2ZLaHhmNWo4eWsrNXlwWXRTNVVxVlpETDVVUkVSSEQzN2wzdTNyM0w3ZHUzMVlLT0lId0lFVlNFSEQxNjlJZ1JJMFl3WWNJRWFiSEk1T1JrSEJ3YzhQSHg0WTgvL21EWXNHRjV6dGZOelEwM056ZU41MTYvZnMzVXFWTnp2TDVkdTNhc1dyVXF6L2ZWMXI1OSs5aXdZUU5GaWhUQjBkR1JYcjE2cVFUUFY2OWVaUnVVdkx5OGlJK1BwM256NXZqNCtPRGg0WUdEZzBPaGx1dnJyNy9HMGRGUmVuM3QyaldtVFp2R0gzLzhnYjI5dmNhZE5nVWhQMFJRRVhJMGVQQmd0YTFvalkyTnNiZTN4OGZIaDl1M2IrY3JxSkF4UDJQLy92MTV2aTZuZ0pPVWxLVDE0cFp5dVZ6ajhhQ2dJRFp1M0lpeHNURTdkKzdFMXRaV0xVMjVjdVdrUlNxejh2RHdBR0RtekptTUdER0NVNmRPTVgzNjlBOWVHZUJEeTVXWm5aMGRWYXRXNWRHalI3eCsvVm9FRmFIQWlLQWk1Q2k3dmMxTlRVMGgwL2F6K2FHcnEwdlpzbVh6ZkYxT2ExNlptcG95ZXZSb3JmSUpDQWpRZUh6bnpwMG9GQW9tVDU2czhjR2RrOWV2WCtQcjYwdTlldldvVnEwYVgzLzlOWjZlbmx5NWNvV3Z2LzQ2VDNrVlpMazBlZnYyTGZyNit0alkySHh3WG9LZ0pJS0trQy9LYldXclZxMWFJUG5GeDhmejd0MjdiTThYTDE1YzQ4WmR6NTgvNStMRmk1Q3hvMlN6WnMxNDhPQ0JWdmY4K3V1dmVmandJWkdSa1FCMDZ0UUpTMHRMZkh4ODBOZlhseGEweklzVEowNmdVQ2lrUFVxNmRPbUNwNmNuSGg0ZUh4UlVVbEpTUHFoY21hV25wN05yMXk1ZXYzN05rQ0ZETURjMy82RDhCQ0V6RVZTRVBJdU9qbWJYcmwzbzYrdG5PL29wcnc0ZlBwempRb21iTm0zU3VNV3dvYUdoTkNUWXdzS0NLbFdxYUgzUHJQbnA2K3Z6NU1rVFVsTlRzYlcxemRjQWhCTW5Ua2o3dUFDMGJObVNZc1dLNGUzdFRWeGNYTDZITDM5b3VTNWR1a1JZV0JpcHFhazhlZktFK1BoNEprMmFwSFd0VGhDMEpZS0trQ2RQbno1bHhvd1pSRWRITTMvKy9BSnRpOWZYMTJmYnRtMHF4OExDd3ZqcHA1K3l2YVpNbVRMMDdOa1RnQzFidG5EOCtQRTgzWFBNbURFTUdEQkFlaDBTRWdJWkFTcXZBZ01EZWY3OE9jMmJONWYyVk5IWDE2ZERodzY0dTd0eit2UnBCZzBhbE9kOHlXaXF5bSs1eU9qQWYvWHFsY3F4YytmT1ViMTZkZHEwYVpPdlBBVkJFeEZVQksxNWVIand5eSsva0o2ZXpxSkZpd3FzbHFLa282TkR3NFlOVlk2Wm1abHBmZjM3OSsrcFVLRUNTNVlzVVRudTVPU0VqWTBOVTZaTVVUbisvZmZmazVDUW9ISk0yVWVVbEpTVTUvSXJPK2l6em52cDJyVXI3dTd1ZUhoNDVEdW9mRWk1eUJodzRlam9pRnd1SnpvNkdsOWZYelp1M01qTW1UUFp1SEdqeGgwcUJTRS9SRkFSY2lXVHlWaXhZZ1YvL3ZrbjFhcFZZK25TcFZTdlhyMndpNlhSMDZkUFdiMTZ0Y3F4ME5CUTNyeDVvM1k4T2pwYTdYcmxUcEVoSVNHa3A2ZHJQVEV3ODl5VVU2ZE9jZUhDQmVtY2NsLzcrL2Z2OCtqUm8zeDlkdmt0VjFaNmVucVVMbDJhbmoxN1ltNXV6cXhaczNCeGNSRkJSU2d3SXFnSU9VcFBUK2VISDM3QXk4dUwvdjM3TTJ2V3JBOGE4Zld4bFMxYmxpRkRocWdjZS9ueUpXWEtsRkU3ZnYvK2ZZM1hseTFibHJDd01DNWR1c1EzMzN5ajFYMlZjMU1BcmwrL25tMDZEdzhQWnMyYXBlVzcrZkJ5NWFSKy9mcVFzYVd6SUJRVUVWU0VIQjArZkJndkx5L0dqaDNMcEVtVFB1cTkwdExTMUw0eEs3L2xhNnRJa1NJcTJ4S1RNYS9Hek14TTdYaDJ3WEhBZ0FHc1g3K2VWYXRXVWI5Ky9XeUhWV2VtYlBwYXUzYXR4bEZlSVNFaERCdzRrRk9uVGpGdDJyUjh6Vm5KVDdseW91eGp5VXNUb3lEa1JnUVZJVWVIRHgvR3dNQ0FjZVBHNVpvMlBqNmVFeWRPMEtwVks4cVhMNS9uZStucDZURno1a3lONTdRWjFhV3ZyOC9kdTNmcDM3Ky95dkYzNzk3eDRNRURybDY5cW5JOE1URlI0eDcwZ3dZTjR0eTVjOXk5ZTVlUkkwZnl3dzgvWUdkbmg0Nk9qcFRtd1lNSEJBWUcwcjkvZjJsdWlwbVptY1lSYWdEVnFsV2pWcTFhM0w5L24ydlhydEc2ZFd2SVdKM2crZlBuV0ZoWVVMcDA2UnpmWDE3TGxaUG82R2hwUllKMjdkcmxtRllROGtJRUZTRmJDUWtKdkhyMUNtTmpZNXljbkxKTjk4TVBQMUNxVkNsMjdkckZ2bjM3T0h2MkxMdDI3Y3JUdllvVkswYUZDaFhvMTY5Zm5zc3BrOGxJVFUzbCsrKy81L3Z2djFjN1AzWHFWQ3BXcktpeVRFbG1pWW1KR0JrWlNRSEd3TUNBRFJzMjRPam9pTCsvUDFPblRzWEN3b0lLRlNxUWxwWkdlSGc0Y1hGeE5HclVpUDc5KzB0elV6cDA2SkRqeE13ZVBYcHcvLzU5amg4L0xnV1Z5NWN2NCtUa3hOeTVjM045NzNrdFYyWVhMMTZVVm5CKzgrWU5qeDgvSmlVbEJWdGJXK3p0N2JYNGxBVkJPeUtvQ05sU2pveEtUazZXSmhocU1tM2FOQURxMWF0SDBhSkZhZHk0Y1o3dk5XREFBSldodlRsSlMwdFQrWGJ1NmVuSnNtWExzazJma3BMQ25UdDNjbHkrWmZQbXpTb2p6eXdzTE5pNWN5ZG56NTdsNU1tVEJBVUZFUlFVaEttcEtWWldWblRxMUludnZ2c09NdWFta0RIUk1TZGR1blJoM2JwMVhMcDBpYmR2MzJKdWJpN042dGUyanlRdjVjb3NMQ3lNc0xBd3lBaE9OalkyZE83Y21lSERoMHRydWdsQ1FSQkJSY2hXcVZLbDhyUWZlZHUyYmZIMjlpN3djdXpZc1lPa3BDUU1EUTJKam83bTJiTm4wamQ5dVZ4TysvYnRhZCsrZmJiWFQ1NDhtWW9WS3pKbnpwd2M3NU4xVkpXT2pnNmRPblhLZFY4WGQzZDNyZDZIaFlVRnZyNitLc2NDQXdPcFU2Y09WbFpXV3VXUmwzS1JNYnc1cDZYOUJhR2dpYUFpZlBiQ3dzSzRjZU1HQ29VQ1BUMDkyclZyeDRnUkl3RFlzMmRQampQeGxmejkvZm56eno5elRMTnk1VW82ZE9oUVlPWE9UVXBLQ3ZmdjMyZml4SW1mN0o2QzhMR0pvQ0lVQ2ljbnB4ejdhVEpidEdoUnR1ZnM3ZTMvdFgwQ3djSEJ5R1F5MnJadFc5aEZFWVFDSTRLS0lCU1NCZzBhNUtsNVVSRCtEY1Erb29JZ0NFS0JFVUZGRUFSQktEQWlxQWlDSUFnRlJnU1ZMNWhDb1NBeE1aRzB0TFI4NXhFZkg0OU1KaXZRY2dtQzhPOGxnc29YTER3OG5OYXRXN05seTVaOFhaK2VuczYwYWRQbzJiTm52cGRrQjRpSWlHRHg0c1YwN3R5WjVzMmIwN05uVDV5ZG5VbE9UczUzbmtMaFMwNU9adHUyYmZUdTNadm16WnZUc1dOSGZ2enhSeUlpSWdxN2FNSkhKRVovZlVadTNyeko3Ny8vVGxCUUVERXhNUlF2WHB4R2pScGhiMjlQeFlvVkM3dDRhdmJ2MzA5QVFBQ3RXN2ZtN05tejJhYjc5dHR2TmE2eFJjYU9obVBHak9IOSsvYzBiOTZjVXFWS2NlUEdEWGJ2M3MzTm16Zlp2bjE3amt1ZkNQOG5PRGlZVWFOR01XSENCTWFNR1ZQWXhTRXBLWWx4NDhZUkhCeE1qUm8xNk5hdEd5RWhJWnc4ZVpLclY2K3lmLzkreXBZdEs2WC8rKysvV2JseUpldldyY3ZYaWd6QzUwTUVsYy9JcWxXcmlJK1B4OWJXRmhNVEU0S0Rnemw1OGlSZVhsN3MyYk1uWC90d2VIdDdFeHNicS9GY1hGd2NBSThmUDg1eHg4UVdMVnFvemZpK2R1MGFtemR2eHREUWtCczNibkRqeGcyMTY1UTFqUzVkdW1nTUt1bnA2Y3lkTzVmMzc5L3p5eSsvU0Z2d3BxU2tNSFBtVEh4OWZYRnpjMlBvMEtGNWZOZGZscFNVRkg3ODhVZHExcXpKeUpFakM3czRBR3pjdUpIZzRHQUdEQmpBbkRsenBHVjF0bTdkaW91TEM2dFdyV0xkdW5WUyttKy8vWmFMRnk4eWI5NDhYRjFkS1ZHaVJDR1dYdmdRSXFoOFJ1Yk1tVU9EQmcxVWxncFpzV0lGUjQ4ZXhkWFZsWVVMRitZNXp3TUhEbkQzN3QwYzAvajYrdVk0WDJMRGhnMHFRZVhPblRzNE9UblJxRkVqTm16WWdMR3hzZG8xTzNmdVpOdTJiVXllUERuYkplYTl2YjBKQ1FtaFU2ZE9Va0FCTURJeVl1N2N1ZlRxMVl1alI0K0tvSktMSTBlTzhQVHBVL2J1M1p0dGpmQlRpb3VMdzkzZEhXdHJhMmJObXFXeVR0djQ4ZVA1KysrL3VYVHBFbEZSVVpRc1dWSTZOM2Z1WExwMzc4N216WnZ6OWJjdWZCNUVVUG1NTkdyVVNPMVk1ODZkT1hyMEtPL2V2Y3RYbnR1M2I0ZU1Xa1BXaC8rTEZ5L28zYnMzdzRjUFY5dHFOejQrSGxOVFU3WDgvUDM5bVQ1OU9zYkd4Z3diTmt4andMcCsvVHE3ZHUyaVk4ZU8xS3RYRHo4L1ArbGNoUW9WcEgzdGxic2pLdmVZejh6R3hvWWFOV3J3OE9GRElpSWlwSjBQQlZVeW1ZeERodzVScjE0OTZ0YXRXOWpGZ1l5VmwyVXlHVjI3ZGxWcnV0VFQwNk50MjdhNHVycmk2K3RMOSs3ZHBYT1dscGIwNmRNSE56YzN4bzBicDlJOEp2eDdpS0R5bVh2Ky9Ea0FYMzMxVmI3emVQYnNHZVBHaldQS2xDa2FWN0ROL0UyU2pFVU9wMDJiaHFPam84cC8rai8vL0pNVksxWWdrOGxJU0VoZ3hvd1pPZDczN05temFuMHRjK2JNWWVEQWdaRFJEMERHNnNhYTFLeFprNGNQSC9MMDZkTmNnMHBpWWlJeE1URTVwZ0VvVWFJRVJZc1d6VFZkWEZ3Y2YvenhCMTVlWHJ4NjlZcms1R1JxMUtqQnVISGphTldxbFZyNmlJZ0k5dTdkeTVVclYzajkraldtcHFiVXJsMmJuMzc2U2VYYitKVXJWemgwNkJCQlFVRWtKQ1JnWldWRml4WXRzTGUzVjl0UDVmMzc5eHc4ZUpDelo4OFNIaDZPc2JFeE5Xdlc1T2VmZjVieTlQSHhJU0lpUXVPUy8yVFVLbi83N1RjQ0FnSjQ5KzRkbHBhV3RHclZpZ1VMRmtocFpESVo3dTd1L1AzMzN6eDU4Z1NaVEViNTh1WHAzTGt6dzRZTjAvaGxaUGZ1M2R5NGNZT1ltQmpNemMxcDNydzVpeGN2aGt5L1YrWE9rbG5WcUZFRHN0bHhjc0NBQWJpNnVuTHMyREVtVDU2Y3cyOUkrRnlKb1BJWlNrdExJeVltaHN1WEw3Tng0MFpzYlcybEIzRitsQzlmSGx0YlczNysrV2ZrY2psOSt2U0JUTHNxWm01dTgvZjNaOGFNR2VqcjYxTzFhbFhwdUVLaElDUWtoQll0V21CaFlZR1hseGV1cnE0cTkwbE5UYVZ2Mzc2TUdERkM0MFpaV1p1eFhyNThpYm01T1NZbUpockxyWHh3UmtWRjVmb2V2YjI5bVRkdlhxN3BsaXhaUXJkdTNYSk41K3pzekY5Ly9VWGp4bzNwMXEwYnNiR3huRDkvbmhrelpyQjc5MjZWUUhqbnpoMm1UcDNLKy9mdnNiVzFwVm16WnNURXhIRHo1azJWSmg1bGYwS1JJa1d3czdPaldMRmkzTDkvSDNkM2Q3eTh2SEJ4Y2FGU3BVcVFVYk1jUFhvMFQ1OCtwVm16WnRqWjJSRWRIWTJQanc5djNyeVI4bFJ1WGR5c1dUTzE5M0RreUJGV3JseUpycTR1elpvMW8xU3BVcng4K1JKUFQwOHBxS1NscFRGdDJqU3VYNzlPeVpJbGFkdTJMVG82T3ZqNStiRjE2MWE4dmIzWnZuMjdGRmhDUWtJWU5XcVV0R2FacGFVbG9hR2hYTDU4V2JxdmNrZkpNbVhLYVB4c2MvcTkydGpZVUxac1dYeDlmVVZRK1pjU1FlVXowN0ZqUjk2OGVRTVpPeG1PR3pmdWcvZTgwTmZYWitYS2xZd2ZQNTVseTVaaFltSkM1ODZkcGFDaWJJZS9kdTBhRGc0T2xDeFprazJiTmxHaFFnVXBEeDBkSFJ3ZEhWRW9GUHo2NjYvbzZ1cXFOVStrcEtSQXhvWmJXYzlsclIwb0ZBcVNrcEpJU2tyS2RiU1BOa09MR3pSb3dNcVZLM05OVjZkT25WelRrTkVVT1dyVUtNcVZLeWNkTzM3OE9Jc1hMK2JJa1NOU1VFbEtTc0xSMFpIMzc5L3o4ODgvOCsyMzMwcnA0K0xpcElCOTdkbzFYRnhjS0YrK1BEdDM3cFNhQUFGKysrMDNObTdjeUtKRmk5aTdkeTlrQk1tblQ1L1N0V3RYbGk1ZEtxWE5PblRiMzkrZjh1WExxK1FIRUJRVXhLKy8vb3E1dVRsYnRteWhaczJhMHJrWEwxNUkvOTYrZlR2WHIxK25iZHUyTEYrK1hPci9Ta3RMdzhuSmlZc1hMK0xpNGlJMWp4NDllcFNrcENRV0xGaEE3OTY5cFh5VWY3TmtOSjBDdVg0UnltNFllcE1tVGZEdzhDQXBLWWtpUllya21JZncrUkZCNVRQejNYZmZFUmNYUjFSVUZIZnYzbVhyMXEzY3YzK2ZuMzc2aVdMRml1VTczeUpGaXJCeDQwWldyVnBGa3laTklHUDBGWmxxS2hVcVZPRHJyNy9HeWNrSkN3c0xqZmtvbThwU1UxUFZSb3dwSjBFR0J3ZXJuY3Y2QUZIZTI5VFVOTnZOdWZ6OS9mSDM5OWVxODdsMDZkSzVic2ViRjEyN2RsVTdwdHg3L3NtVEo5S3hFeWRPRUIwZHpiZmZmcXNTVU1qWVAwVkpXYXR6Y0hCUUN3RERody9ucjcvKzRzNmRPengrL0ppcVZhdEtFMUxsY3JsSzJxd1AyZkR3Y0kyakF2ZnQyMGQ2ZWpyVHAwOVhDU2hrL0o3SitIMjV1YmxoYkd6TUR6LzhvREtnd3NEQWdObXpaM1A1OG1XT0hUc21CUlZsdVpTL1A2WGl4WXRMLzFaK1dSa3dZSURHZnJtSWlBaE9uanlaN2UrMVZLbFNLQlFLWW1KaThyVXR0VkM0UkZENXpHVHVNRTlKU1dIVHBrMGNPblFJZ05XclYrY3ByNmlvS0xVbWhtSERoaEVaR1Vsa1pLUzB2V3hNVEF4QlFVR1E4WURMdkV1Z1VxMWF0VlNheVpLU2tyS3RHVnk4ZUpFclY2N2tXRFk5UFQwTURRM1IxOWZQdHBsai9mcjErUHY3WjlzODlyRkZSRVRnNit2TGd3Y1BDQTBONWVYTGw1Q2w1cVFjTmFjcENHVVdHQmlJcnE2dXhqM3NkWFYxYWR5NE1jK2ZQK2ZCZ3dkVXJWcVZsaTFiWW01dWpxZW5KMi9mdm1Ya3lKRTBhOVpNcmYvcjNidDNHcjhBK1BuNW9hT2prK01HWFUrZVBDRWhJWUZHalJwcDNDU3NUSmt5bEN0WGpoY3ZYaEFaR1VucDBxWHAwcVVMZi83NUp5dFhydVQrL2ZzTUhqeVlLbFdxcUZ5bkRIejkrdlZUYVVKVjh2YjI1dVRKa3hvRERwa0NWR3hzckFncS8wSWlxSHpHakl5TW1EVnJGbDVlWG5oNWVSRWJHNHVscGFYVzE3dTd1N05qeDQ1YzA3bTV1ZUhtNXBaakdtOXZiNmtKS3prNUdTc3JLN1h0ZVZOU1VtalJvZ1VUSjA1azlPalJLdWZpNHVMVWRtZTB0cmJteFlzWDJUWnpoSWVIQTZnMFFXV25vRHZxdDI3ZHl1N2R1MUVvRkZTdVhCa2JHeHRhdFdxRnE2dXI5RTBjSURvNk90Y3l5dVZ5NHVQaktWbXlKUHI2bXYvTEtSL3F5cVlqYzNOemR1L2V6ZXJWcTdsMjdScSt2cjVVcWxTSm1UTm5TZ01GMHRMU2tNdmxhaDNwY3JtYzJOaFlyS3lzY213MlZjNVR5cW1HWjJWbHhZc1hMNlN0cFpzMmJjcW1UWnRZczJZTjd1N3V1THU3MDd4NWMyYlBuaTMxQnluN1VzTER3elVHbGR4K3I4ckFtZmx6RnY0OVJGRDV6T25xNmxLNWNtVWlJaUlJRHcvUFUxQVpOR2hRanAzUzY5ZXY1OEtGQ3hnYkcrUGk0cEx0TjBleU5MdkV4OGRybkp1U1Y3VnExZUxGaXhmY3UzZFBhcExMN042OWV4Z1lHRkN0V3JWYzh5cklqbnBsLzBmanhvMzU1WmRmcEcvT01wbE1iWENDOHFFZEhSMnQwZ2VWbVo2ZUhrWkdSc1RHeGlLWHl6VTIreWlEazdtNXVYU3NVcVZLYk42OG1jZVBIM1A0OEdIKyt1c3ZwaytmenJadDIyamF0Q2tHQmdZWUd4dno5dTFidGZzWkdCZ1FGeGVYN2YzSTFNK1YwMEFJWmFETzNQVGFva1VMN096czhQSHg0Y0NCQS9qNCtEQm16QmpjM2QyeHNMQ1FtdHZ1M2J1bmNhU2NzbFpzYTJ1cjhaN0tZSmVYdjNYaDh5R0N5bWRPb1ZCSXc0cnoybWRnYm02dThwREs3UDc5KzF5K2ZCbDdlM3M4UER4d2QzZG4vdno1V3VYNzVzMGJVbEpTT0hic21NcHhaZnYvdlh2MzFNNXA2cFJ0MDZZTm5wNmVuRDU5V2kyb0JBUUVTR3VUYWROWjI3QmhRNjJhQjJ2WHJwMXJHdVdJcXNHREI2djBGVHg2OUVndGJhMWF0ZkR4OGVIeTVjc2E1eGxsdnErL3Z6Kyt2cjVxVFdEcDZlbmN1blVMc2hsZVhiVnFWZWJQbjQrdHJTM0xsaTNqNU1tVE5HM2FGREw2YlpRUDRhemx1blBuanNiN0tWV3JWZzFEUTBPQ2dvSTAxb0lqSWlKNDllclYvMlB2ekFPaCt2Ny8veHg3a3FXRUZsS1MxS2NGVVpRV3ZkTytMOXEwYU5IT3U4Vzc1ZDFHb3FSU2tqMGhMWXBJaXhiWlVsSVJaWWtRWll2UW9NR00rZjN4TS9kcnpJd1owbHZMZmZ4bDdqMzNuSE1IOTNYUDYvVTZyeWQ2OXV6SjRSNmpVQ2pRMTllSHZyNCs5dTNiaDN2MzdpRTJOaFl6WnN5QW9hRWg3TzN0RVI0ZWpuWHIxbkc0VFNNakl5RXRMYzB6UVlObDVKcCs5eVMvRHFSUitVbDQvdnc1UkVWRm9hV2xSUnhqTUJod2RYVkZRVUVCUm8wYXhWYTZJajQrSG1WbFpRS2x4elluUHo4ZmxwYVdVRlpXaHBtWkdRWU1HQUFyS3l1b3FxcnkzYjNPWkRLUm1aa0pHbzNHOHlFZUV4T0RwMCtmOHAzSHBFbVQ0T0xpZ3BDUUVFeWNPQkg2K3ZwQTQwckkzdDRlQUFTdVk2V2dvTUFSQUc4cnJBMTdtWm1aaE5RdmpVWmpLeXZDWXZiczJmRHo4OE9sUzVkZ1lHREFaaHdMQ2dvZ0tTa0pXVmxabUppWUlERXhFUTRPRG5CM2QyZmJ1K0xsNVlYYzNGeE1tRENCY0IxbFpXVkJRVUdCYllYQVdrazJkYUdwcWFraEtTbUpZMFV5Yjk0OHBLU2s0Tml4WTNCemMyUGI1NU9hbW9wQmd3WkJRa0lDczJmUFJtQmdJSTRlUFlxalI0OFM5Lzd0MnpmWTI5dURUcWV6L1Uwa0p5ZGowS0JCYkhOZ3hieFl4MWl4bDd0Mzc4TFYxUldiTm0wQ0d2OTJqaDgvRGlxVmlpMWJ0dkIwQmI1NjlRcnE2dW9kRmtzaitUNUlvL0tUOE9uVEp4dzVjZ1RxNnVyUTFOUkVmWDA5M3J4NWcvejhmUFRvMFFQNzkrOG4ybFpYVjJQcjFxMWdNQmlRbDVmbnVrZUJGNUdSa1RoOCtEREV4Y1hoNU9RRWNYRnhUSnc0RVlzWEw4YkpreWZ4OGVOSFlzYzhOOTY5ZTRmcTZtcHMzcnlaNDRIZjJwaUtpSWdJYkcxdFlXNXVqbTNidG1Ia3lKR1FrNU1qREthNXVUblBqWkUva29rVEo4TEh4d2Z1N3U3SXlNaUFyS3dzNHVQanVlNVlWMUZSZ1pXVkZlenM3R0J1Ymc0ZEhSMG9LeXVqcUtnSUwxNjhnSyt2TDJSbFpURnAwaVFrSkNUZ3hvMGJtRHQzTGd3TURDQWhJWUgwOUhTOGYvOGVxcXFxYkN2Rmx5OWY0c3laTXpBd01FQ1BIajFRWGw2T2lJZ0lTRWhJWU1HQ0JVUzdFU05HNE1tVEowaFBUMmZiSUR0ejVrekV4OGZqM3IxN21EOS9Qa2FOR2dWcGFXbGtaMmNqTnpjWFVWRlJBSUJ0MjdiaHpaczNpSWlJd0t4WnM2Q25wd2NhalliWHIxL2o4K2ZQbURScEVsdHFzSitmSDFKU1Vvais4dkx5RUJNVEEyVmxaWXdkTzVab3QzUG5UcVNrcE1ETHl3dHhjWEZRVTFORFdsb2EzcjkvajVFalI4TFUxSlRyZC8vNTgyZms1dWFTcFhsK1lUcStVTkF2Z214WHhkNFFvaXdRRnhlVG5XcjhGMVQ3Y1BlZnQ1V3VYYnVpb2FFQkh6NThRSEp5TXQ2L2Z3ODVPVG5NblRzWE5qWTJiS3NVRVJFUnhNZkhnOGxrWXVYS2xTM0dRbGprNU9UZ3lKRWpjSGQzaDZxcUtzNmZQOCsybDBSZlh4OVVLaFZYcjE3RjNidDNJU1VsaFg3OStuSDQ0NzI4dlBEMjdWdFlXbHB5dUVRWURBYTh2THlncDZmSHR1SkM0K3JEMzk4Zlk4YU1ZWHY0S1NvcVl0eTRjU2d1THNicjE2K0pCK3oyN2R0NXBoci9hT1RsNVRGbzBDQjgrUEFCS1NrcEtDb3F3dFNwVTJGbFpRVlBUMDlpNWNGaTBLQkIwTkhSd1pjdlg1Q2Ftb3IwOUhRd0dBeE1uejRkRXlaTUlGSjFEUTBOb2F5c2pKS1NFaVFsSlNFek14TlNVbEpZc0dBQkRoNDh5T2FxRkJVVlJVRkJBVkpTVXBDWW1JaXZYNzlpekpneHNMYTJab3N4U1V0TDQ5cTFhNUNUazJON3VhQlFLREF5TW9LQ2dnS0tpNHVSa3BLQ25Kd2NTRWxKWWRteVpZU0JGQlVWeGJScDB5QWhJWUc4dkR3a0ppYmk0OGVQVUZGUmdibTVPVFp2M3N5V2NTWWtKSVRzN0d3a0ppYmk3ZHUzYUdob3dMeDU4M0Rnd0FGMDZkS0ZhQ2NoSVlHcFU2ZWlwcVlHcWFtcGVQdjJMU1FsSmJGOCtYTHMzcjJiNXlybDBxVkxlUG55SmZidDIvZlRGSlc4SGh5S2dvSkNBSGhTVVZyOENBQ1pRZEFDRkFIYWtBQlE3VDkwRkVTRUxrdExTNm1lT1dHUGNZYWpPM3BLZkdFd0dFU2wzNWlZR0lpSWlHRDU4dVV3TnpmbldlVHgvdjM3Y0hCd3dKY3ZYeUF0TFkwSkV5WmcxS2hSR0RkdUhENTgrSUFWSzFhZ2YvLys4UGYzNTdpV3RWTFpzbVVMVnE5ZWpRc1hMcUM2dWhwaVltSklURXpFOCtmUGNmcjBhUmdhR3Y0SGQvL25zSFhyVnJ4OSt4WjM3dHhwbHdTS2pxS21wZ2JUcDArSGxwWVdUcDQ4MmRIVElUQlpzUVlKTDE2QkNlYngzTFRYZXdFd0JManNqNFYwZi8zR2hJV0Z3ZHJhR2hRS0JjYkd4dGl3WVFOZlhSWmpZMk9NR1RNR2dZR0JDQXdNUkVoSUNNckt5akJwMGlTOGVmTUdkRG9kMjdkdjUzb3RoVUpCMTY1ZGlheWk1T1JrUkVkSEF3REV4TVJnYkd6TU0yaE0wbmJXcmwwTE16TXpCQVlHOG5Rci9RcTR1cnFpcnE0TzI3WnQ2K2lwa0pEOGVGVDdEeDJsT25CNHpsQzlNY3pJNkZqbXI4S05HemVZZVhsNWJicTJvYUdCbVpLU3dxUlNxY1N4NU9Ua1Z2ZERwOU9aRFEwTmJab0RpV0NjT25XS3FhK3Z6OHpOemUzb3FiU0oyTmhZcHJhMk52UFdyVnNkUFJVT0ZwbWFNZnRxRG1lcWFnNDdSb1lNK0VPdVZINXpXTVVqMndLRlF1R29sZFdXOHVvL2c4Ykg3ODdtelp1SlFQelBxQkxLRHcwTkRZU0doZ3EwMFpYazU0WTBLaVFrdndHaW9xSS9oWXh3VytGV0pvYmsxMFJJZ0RZa0pDUWtKQ1FDUVJvVkVoSVNFcEoyZ3pRcWZ6QjBPaDAxTlRVYzVkVmJRL082VXlTL0o2V2xwWEJ6YzhQcjE2ODdaUHlVbEJTNHVia0pKTmhHMHJHUVJ1VVA1czZkT3pBME5CU29wQW8zU2t0TE1XZk9IT3pjdWJQTmMyaG9hSUN2cnkreDYzdjY5T25ZdDI4ZlIrbDlrbzZsckt3TTd1N3VIV3BVM04zZFNhUHlDMEFHNm45aWpodzVndURnWU15ZVBSc0hEaHo0WWVNMDErZ1FCQ2FUQ1JzYkczejkraFhLeXNvY29sd3M1T1RrV3R6c2VQandZWVNGaFVGSlNRa1RKMDVFY1hFeDd0MjdoNmRQbitMeU9iSjlOd0FBSUFCSlJFRlU1Y3Z0S3J6MXU1S1dsb1pWcTFiQjNOd2NabVptS0MwdDVkQlJvVkFvNk5hdEcwYU1HSUYxNjlZUlplcGJZdnYyN1lpTGk4TzllL2NFbWtkSlNRbW1UWnNHSnBNSlIwZEhqQjgvWHFCcnJsMjdocWRQbitMang0K2cwV2lRbFpWRm56NTlNSFBtVE15Y09aUHJkZjcrL25CeWNvS0hod2VHRHg4dTBQeEkvaHRJby9LVGtwdWJpNUNRa08vcWc4Rmc0UGJ0Mnp6UEp5VWxBVTJLVS9KaTVzeVpISWJIeGNVRnNiR3hrSkNRNEtyRndtUXlVVnRiaXlGRGh2QTBLbS9ldkVGWVdCalUxZFhoN2UxTmJKcDBkSFJFUUVBQWdvT0RzV0hEQm9IdjkwK2t0cllXKy9mdmg0YUdCbGF1WE1sMnJuUG56a1M1bk9ycWFtUmxaZUhldlh1SWlvcUNsNWNYaHlKa1UwcEtTaEFURTRQSmt5ZERWbFlXeGNYRmZPY1NGaFpHYUtEY3VuV0xyMUc1ZnYwNkhCMGRVVmRYQnhFUkVmVHQyeGRpWW1Jb0xpN0d5NWN2d1dReWVScVZwVXVYSWpJeUVnY09ITUNWSzFjRTBzZ2grVzhnamNwUHl1blRwNys3RHdhRDBhSnVPeXVXRWhnWXlGYWV2RG5UcDA5bjIyc1NHQmdJYjI5dnJGcTFDbHUzYnVWb1gxZFhoeDA3ZHVEVnExZll1SEVqejM1WmJyY0ZDeGF3UFJSWVlsZ3NNU2NTM2dRR0JpSW5Kd2MrUGo0Yys0RjY5dXdKSnljbjRuTk5UUTMrL2ZkZlJFVkZ3ZG5aR1dmUG51WFo3ODJiTjlIUTBJRDU4K2NMUEpld3NEREl5c3BDU1VrSnNiR3hxS2lvNENsTDdldnJDeWNuSjNUcTFBazdkKzdFbkRsejJDUU9QbjM2aEpTVUZKNWpDUWtKd2NyS0NrdVdMSUcvdnovV3IxOHY4RHhKZml5a1Vma0plZno0TVdKaVlyQjQ4V0pjdVhLbHpmMklpWWtSc3I0MEdvMmpMbFJRVUJCc2JXMXg4dVJKb3V3OGk2cXFLcTZGS2dNQ0F1RG82QWd0TFMzbzYrdmp4WXNYSEczOC9mMFJGeGVIVFpzMlFWaFltSzNONE1HRGlZZEhlWGs1MFBqd2F3cExzRXBaV2JuTjkvNG5RS2ZUY2ZueVpRd2RPbFNnVGFtU2twS3d0TFJFVkZRVWtwT1RlYlpqTUJnSURnNUd2Mzc5T0FxRDhpSTVPUmtmUG56QXJGbXowTDE3ZDZTbnArUHUzYnRZc21RSlI5dlUxRlNjT1hNR0VoSVM4UER3NENyVzFhdFhMNzRiSVFjTUdBQTlQVDFjdTNZTksxZXViRkhsa3VTL2d6UXFQeGxWVlZVNGR1d1loZzhmanVuVHAzK1hVV0Z4Ly81OUhEOStIR2ZQbnVYNkQ5eDhsWExseWhWNGVYbkIyZG1aY0pIUTZYUWNQMzRjTjI3Y0FBQWtKaWJDM055OHhYRmRYRnc0amwyOWVwV29zc3R5bFRSOXc2NnVyb2EzdHpja0pDUXdaODRjZ2U2dnZhV0VLeW9xY09QR0RUeCsvQmlmUG4wQ2pVYkRnQUVEc0c3ZE9xNUtoa1ZGUmZEeDhjR1RKMDlRVWxJQ0tTa3BEQm8wQ0FjT0hHRFRUWG55NUFrdVg3Nk0xTlJVVkZkWFExNWVIZ1lHQmxpN2RpMUg3SWhLcGVMU3BVdDQ4T0FCQ2dzTElTRWhBUTBORFZoYld4TjlQbnYyREVWRlJTMnVCcHZEMG1kaDZhWndJelkyRmlVbEpSenV0SmE0ZGVzV0FHRHk1TWxRVWxLQ2w1Y1hidDI2eGRXb2VIaDRnTWxrWXZQbXpUelZId1Zsd1lJRnNMS3lRbFJVRkl5TmpiK3JMNUwyZ1RRcVB4bW5UNTlHV1ZrWnpwNDlpL3I2K25icFUxdGJHK0xpNHRpd1lRTmNYVjA1L3BHYkdwWExseS9qeElrVEdEeDRNTnVEcnFhbUJqazVPZGk0Y1NQQ3c4T2hwS1NFUFh2MnNQWHo4dVZMSERwMENDZE9uT0R3MXo5NThvUVEzdUlHZzhIQXpaczM0ZWZuaDRxS0NwdzZkVXJnWGRidEtTVU1BT2ZPblVOSVNBaDBkSFF3YmRvMGxKZVg0OUdqUjdDMHRJUzN0emVieGt0S1NncTJidDBLS3BVS1RVMU42T25wb2F5c0RDOWZ2c1RuejU4SkEzRCsvSGw0ZW5xaVU2ZE8wTmZYaDdTME5OTFQweEVVRklUSGp4L0QwOU9UQ0o3VGFEU3NYcjBhT1RrNTBOUFRnNzYrUGtwTFMvSHMyVE44K2ZLRjZKT2xVTmthUFIzV3lyVWxCY3pyMTY5RFhGd2MwNmRQRjZqUDJ0cGEzTDkvSDEyN2RvV3VyaTZFaFlXaG9hR0JqSXdNWkdabVFsMWRuYTN0czJmUElDSWlncmx6NXdvOGIxN282dXFDUXFFZ0lTR0JOQ28vQ2FSUitZbDQvUGd4Z29PRFlXcHFDblYxZFVMTCszdVJsNWZIdVhQbnNIcjFhbXpjdUJFK1BqNVFWVlVsVmdvc28rTHU3ZzQzTnplTUhqMGE5dmIyYkcvMTB0TFNjSGQzQjRWQ1FYaDRPQ1FrSkRqY1ZybTV1Y1I0emMveDB4dXZxYW5CMGFOSElTUWtCRE16TTU1Njc5d1lQbng0aTdFakZzM3JtUEZDVzFzYnExYXRZbk8vaElhRzR2RGh3d2dNRENTTXlyZHYzN0J6NTA1UXFWUllXMXV6UFlRcktpcUk3NVdsZWQrN2QyOTRlSGl3S1ZSZXZIZ1JaODZjd2FGRGgrRGo0d00wR3NtY25CeE1uVG9WUjQ0Y0lkbzJsMlJPVEV4RTc5NjlCVks4ckt5c1JIUjBORTZjT0FGeGNYR2VxOHpDd2tJOGZmb1VNMmZPWk5OSGFZbkhqeCtqcXFvS0ppWW14S3B6NnRTcHlNaklRR2hvS0hiczJFRzB6YzdPUmwxZEhUUTFOUVdTaWVhSHRMUTArdmZ2ajhURXhPL3VpNlI5SUkzS1Q4TG56NTloWTJPRGZ2MzZFZktyN1ltcXFpcE9uejZOZS9mdW9YZnYza0NUUUQzcjRUZDQ4R0FzV2JJRWYvLzlOOWNpa0UwendBb0xDem5TaUxPeXNvQW1EOFdtcEtXbHRUZy9TVWxKMk5uWjRmWHIxL0QzOTRlL3Z6LzI3ZHNuME1wQ1VWR3hYVk9QcDA2ZHluRnMzTGh4UU9ORGtVVllXQmhLUzBzeGZmcDBqcmY2cGdIcWdJQUFBTUNPSFRzNERJQ3BxU2xDUWtLUWtwS0M5Ky9mUTAxTmpWaWhOdCtVMnZ3aFhGaFl5TFlLYUU1bVppYUhEcnkydGpZc0xTM1poTkthRWhRVUJDYVQyYXBDcEN6WDE1UXBVNGhqVTZaTWdaT1RFKzdldlFzTEN3dENsSXUxV1paWEFMOHQ5T2pSQXdrSkNlM1dIOG4zUVJxVm40RDYrbnJzMnJVTE5Cb05SNDhlNVNtZzFWcHljM05SVTFORGZCWVZGY1hNbVRQeDd0MDdvRkZESFkyYTllTGk0cENUazhPMGFkT1FrWkhCMWsrblRwM1F0MjlmdG1NWkdSa2NxNE9HaGdhZ01WRGZQQVdaZFk0WHdzTENNRFkyaHJHeE1aWXZYdzVUVTFNY1BIZ1FhbXBxTGFhKy9paUtpb29RSHgrUGpJd001T2ZuNCtQSGowQ2phNHJGeTVjdkFSNUdxQ25KeWNrUUVoTGlxaVVqSkNRRUhSMGRmUGp3QVJrWkdWQlRVOFBvMGFNaEl5T0QrL2Z2bzdLeUVpdFhyb1Nlbmg3SGQvcjE2OWNXSDg2c2xPS2FtaHFrcEtSQVRFd015NVl0NDJsUTZIUTZRa0pDTUdEQUFJR3JVWmVVbENBK1BoNDlldlJnY3d0Mjc5NGRPam82ZVBIaUJlTGk0Z2lwWWRiZmR2TlYxL2NnS3l1TGI5KytvYTZ1cnQzK2QwamFEbWxVZmdMczdPeVFrcEtDZ3djUHR2am0yVnBzYlczeDZ0VXJ2dTBPSHo3YzRubE5UVTAycFVjYWpRWmpZMlBZMnRxeXRZdUxpOFBXclZ2aDV1Ykc4VkI2K1BBaC92bm5INEhtM2FOSEQ1aVptY0hSMFJGaFlXRjhqVXA3QityUG56OFBiMjl2TUpsTTlPM2JGOHJLeWtTYU04dGxpQ1paYWkxbEtURVlERlJWVmFGNzkrNDhKWFJac2FPcXFpb0FnSXlNREx5OXZYSGl4QWs4ZmZvVThmSHhVRlZWeGQ5Ly8wMGtDdFRYMTRQQllMU285TmcwcFRndkx3L201dWJZdFdzWFhGMWRPVll3QUJBWkdZbXlzckpXcGVleTlxWXdHQXdPOFRiVzd2ZlEwRkRDcUNncEtRR05xOXFHaG9ZV1U5a0ZoYldDKy9idEcybFVmZ0pJbzlMQmxKV1ZFWnNjRHg4K3pQVUJIeElTZ3BDUUVLaXJxN2NxRzh6VzFoYTF0YlZjenpHWlRLeGZ2eDZmUDMrR3BxWW03T3pzZVBiVC9CKzF1cnI2aDh2V3NqTEVTa3BLK0xadHowQTlLLzZobzZNRGUzdDdkTzNhRldoOGkyZTVzVml3VWxoTFMwdDV4b0NFaFlVaExpNk84dkp5TUJnTXJtNUZsbkZxcWxHdnFxb0taMmRudkgvL0hsZXVYRUZJU0Fnc0xDemc2dW9LWFYxZGlJcUtRa0pDUXVEYWF5b3FLckMydHNhR0RSdGdZMk9EYTlldWNmeGViOXk0Z1U2ZE92RmRlVFVsTEN3TWFQdzk4ZnBkeGNURUVIdFdldmJzaVo0OWU2S2dvQURSMGRFQzdicm5SMlZsSlNnVWlzQXhJSklmQzJsVU9oZ0pDUWtzV3JTSTY3bnk4bkk4ZVBBQWZmdjJoYTZ1cmtBQjJhYTAxUDdxMWF2NC9Qa3o5dTdkQ3pzN083eDkrNWJOSjg2THVybzZWRlZWNGRPblR3Z09EbVk3eDRvM1JFVkZFZkVWRnZ4aUtzMWh2ZVd5SHVvdG9hV2xoUk1uVHZCdDExTEdFd3RXUnRXU0pVdll4czdNek9Sb08zRGdRRHg3OWd5eHNiSFExdFp1Y2R6RXhFVEV4OGR6dU1BYUdocUkxV1JUOXhFTE5UVTE3TnUzRDVxYW1yQzF0Y1dkTzNlZ3E2c0xOTHA5S2lvcStONFRDMTFkWFV5Yk5nMTM3dHlCdDdjM1c3V0MvUHg4UEgvK0hQUG16VVBuenAwRjZvKzFOMFZEUTRQRDRMTFl1WE1uSGo5K2pQRHdjSmlZbUFBQUZpMWFoTk9uVDhQQndRSERoZzNqbThUQmo0cUtDa2hMUzdmTHFvZmsreUdOU2dmVHVYTm5ubTZoMU5SVVBIandBRU9IRG1WclUxVlZoYkN3TUl3Wk00WUl1cmVHNk9ob25EeDVFck5temNMOCtmT1JsWlVGR3hzYktDb3E4dDNzOXY3OWV6QVlEQ1FsSlhIc2VHYkZUUUlDQWxvVlUzbjc5aTFHakJoQnZNVlRxVlQ0K2ZrQkFDWk1tTUQzZmhRVUZGcHRjSG5CMnIrUm1abEpqRTJqMFhEcTFDbU90ck5uejRhZm54OHVYYm9FQXdNRGpCZ3hnamhYVUZBQVNVbEp5TXJLd3NURUJJbUppWEJ3Y0lDN3V6dmIzaFV2THkvazV1Wml3b1FKNk5HakI5RG9HbEpRVUNEMmxBQWdOcUkyZGFHcHFha2hLU21KNXdxSUd4WVdGb2lNaklTUGp3K21UcDFLcUVTeTloKzFaZ2M5dHdCOWMyYk5tb1hIangvajFxMWJoRkZadkhneEhqNThpRGR2M21EbHlwWFl2WHMzOVBYMTJmNW1Nakl5a0p5Y2pJVUxGL0tkQnlzV1JmSnpRQnFWWHhBdkx5LzQrdnJpd1lNSDhQTHlFdmc2T3AyT2l4Y3Z3dFhWRmRyYTJzUStFd3NMQzZTbXBtTHo1czNZdFd0WGkvc0hXS21iN3U3dUhHL1diWTJwbkR0M0RvR0JnUmc4ZURDeEE3K2lvZ0t6WnMxcTFSNk05bURpeEludzhmR0J1N3M3TWpJeUlDc3JpL2o0ZUs2QmF4VVZGVmhaV2NIT3pnN201dWJRMGRHQnNySXlpb3FLOE9MRkMvajYra0pXVmhhVEprMUNRa0lDYnR5NGdibHo1OExBd0FBU0VoSklUMC9IKy9mdm9hcXFpbjM3OWhIOXZuejVFbWZPbklHQmdRRjY5T2lCOHZKeVJFUkVRRUpDQWdzV0xDRGFqUmd4QWsrZVBFRjZlanJQNEh0ejVPWGxzWGJ0V3B3NWN3WjJkblp3ZFhWRmZYMDlidDI2aGNHREIyUGd3SUVDOWNQYW00TEdEWSs4TURBd1FOZXVYWkdXbG9hc3JDejA3OThmb3FLaWNISnl3czZkTzVHWW1JaXRXN2RDVmxZV0tpb3FxSyt2UjJGaElTb3FLcUN0cmMzWHFHUm5aNk84dkZ3ZzQwUHkzMEN1RjM5QmhnNGRDa2xKU2E3QlZsN0V4Y1ZoK2ZMbGNIRnh3ZVRKazNIMjdGbkNweTRoSVlHelo4OWkwS0JCT0hMa0NOYXNXWVA0K0hpdS9keThlUk15TWpJQ3VaS2FRcWZUQVM2Nzk5SG9EdW5kdXpkZXZIaUJxS2dvS0NvcVl1L2V2VCswTWpNdk5EUTBjT3JVS1docWFoS3VMV05qWTFoYlczTnR2MkRCQXJpNXVjSEF3QUFaR1JtNGMrY09Qbjc4Q0JNVEU3WUEvdDY5ZTJGall3TU5EUTNFeGNYaC92MzdZREFZV0x0MkxTNWV2TWptQWhvK2ZEaDBkWFdSbEpTRWE5ZXVJVEV4RVgvOTlSZjgvZjNaa2haWWhUb2pJeU5iZFk5TGx5NkZpb29LRWhJU2NPZk9IVHg4K0JBVkZSV3RXcVZFUmthaXFxb0sydHJhTGFaemk0aUlFSEVzMXNvR2phNDdEdzhQMk5uWndkRFFFTUxDd2toTlRVVmhZU0hrNWVXeGFORWl0djB0TGMwRGpmWGlTRWgrS1ZUN0R4MmxPbkI0emxDOU1jekk2RmptcjBCMWRUVXpKQ1NFdVdUSkVxYTJ0amJUeU1pSUdSWVd4ck45ZlgwOTA4WEZoVGx5NUVpbXRyWTJjOWFzV1V3bkp5ZG1mSHc4azhsa01nTURBNW5hMnRyTVU2ZE9jYjMreVpNblRHMXRiV1p5Y2pLenFxcUs2ZWpveUhSMmRtYWVQMytlT1hmdVhPYUlFU09ZVkNxVmFHOXZiOC9VMXRabVBudjI3QWZjL1ovQmxpMWJtQk1tVEdCKysvYXR6WDJzV2JPR09YYnMyQmI3U0U5UFoycHJhek12WHJ6WTVuRytoMHVYTGpHMXRiV1piOSsrSlk3VjFkVXhqWTJObVd2V3JQbWhZeTh5TldQMjFSek9WTlVjZGd5QVlIN0dQeGpTL2ZVYlkyZG5oenQzN2tCQ1FnS3JWcTNDeXBVcjJmejB6UkVSRWNIR2pSc3haODRjK1BuNTRmYnQyN2g0OFNKa1pHU2dwNmVIeE1SRXlNbkpZZlhxMVZ5dkZ4VVZSZGV1WFNFaUlnSkpTVW1FaElRUWFiSlNVbExZdG0wYjF5S1ZKRzFuN2RxMU1ETXpRMkJnSUV4TlRWdDlmVTVPRGhJVEU3Rm8wYUlmbnRIWDN0eThlUk9scGFWOFUrSkovbHRJby9JYnMyL2ZQZ3dlUEJqVHBrMXIwWmcwcDBlUEhyQ3lzc0xmZi8rTjVPUmt3czEyNE1BQjVPWGxzYVcrTmtWWFZ4Y1BIandnUGtkRlJZSEpaS0tob1VIZ1FESko2eGcyYkJoTVRVMXgvdng1akIwN2xnaThDMHBsWlNYV3IxOHZjSjJ2bjRXQ2dnS2NPWE9HVUF3bCtYa2dqY3B2aklTRUJCWXZYdHptNjBWRlJkbmlOdUxpNHEzZW5FbWhVRWlEOG9QWnZIa3pwS1dsa1oyZDNXcWpNbno0OEY5U09mSDkrL2RZc1dKRm0xWm5KRDhXMHFpUWtQemlpSXFLd3N6TXJLT244WjlpYUdqWW9rdzFTY2RCR2hXU0R1T2ZmLzRSdUhRTFNjZWlvYUZCMURyckNKWXVYWXFsUzVkMjJQZ2tna09tRkpPUWtKQ1F0QnVrVVNFaElTRWhhVGRJbzBMUzRWQ3AxTzlXdVJTMHNDSUpDY21QaFl5cGtIQ2x0TFFVY1hGeDM5V0h1cm82WHczeW9xSWltSmlZd016TXJGV2E2RTBwTFMzRndvVUxvYU9qSTFCaHlWK1p4TVJFWExod0FTa3BLYWl0clVYZnZuMnhhTkVpeko0OXU2T254a0ZsWlNYT256K1B5TWhJVkZaV29rZVBIakF5TW9LWm1abEFFZ1Frdnlha1Vma04rUGp4STgrSFNuTXRGRUY1Ly80OURoOCtESEZ4Y1k3aWtJSkFvOUd3Y3VWS3ZrWkZTVWtKUTRZTWdhZW5KNlpQbnk2d0xqMExKcE1KR3hzYmZQMzZGY3JLeWh4cWxDems1T1IrK1d5aE8zZnU0TUNCQXhBWEY4ZllzV05Cb1ZBUUd4c0xhMnRyNU9Ua3dOTFM4b2VPWDFoWUNBOFBEOFRGeGFHOHZCelMwdElZT1hJa3pNM05vYXlzek5hMnBxWUdhOWV1UlhaMk5qUTBOS0NycTR2VTFGUmN1SEFCTDE2OGdMZTNOMWxWK0RlRk5DcS9BYXp5NTJwcWFoejdGTnBTeGJncHZyNitoTFpKYXhDa2pENExDd3NMTEZteUJHZlBubTMxN21nWEZ4ZkV4c1pDUWtJQzE2NWQ0empQWkRKUlcxdUxJVU9HL05KR3BhaW9DRFkyTnBDV2xvYTN0emRVVlZXSjQ2dFdyWUtmbng4bVQ1N00xNGkzbGZ6OGZKaWFtdUxidDIvUTFkV0ZuSndjM3IxN2g3dDM3eUk2T2hyZTN0NXNmeWVCZ1lISXpzN0dyRm16Y09EQUFWQW9GTkRwZEt4YXRRb3BLU2w0K2ZJbFVjS2Y1UGVDTkNxL0FheDR3c0tGQzM5WXRkYjA5SFNzV2JPbXhUWkxseTdGNXMyYitmWlZVVkZCNklLb3E2dERYVjBkVTZaTXdlM2J0N0ZzMlRJTUdEQkFvRGtGQmdiQzI5c2JxMWF0d3RhdFd6bk8xOVhWWWNlT0hYajE2aFUyYnR3b1VKOC9LNWN1WFVKZFhSMTI3dHhKR0JRMHJ2Ull3bHRCUVVGczFZN2JrNEtDQWd3ZE9oVDc5KzluSzkxLy92eDVlSHA2d3RuWkdhZFBueWFPUDMzNkZBQ3djdVZLWXFVcklpSUNmWDE5cEtXbG9iQ3c4SWZNazZUaklZM0tid0JycGZLOVlrY3QwZERRQUJxTkJtZG5aNjcxdSt6czdGQlhWeWRRWDZXbHBYQjBkTVNlUFh1SUhmcG1abWE0ZS9jdXpwdzVBMmRuWjc1OUJBUUV3TkhSRVZwYVd0RFgxOGVMRnk4NDJ2ajcreU11TGc2Yk5tMGlTdXF6R0R4NE1DRkQreXNRR1JrSkVSRVJyaXRBSXlNajJOalk0Tm16Wno5cy9JRURCK0xVcVZNYzFSSFdyVnVIaXhjdjR2WHIxMnpIeTh2TGdjYVNQMDFocVZ3MmQ1ZVIvRDZRUnVVM2dHVlVCRkZKN0NnYUdocncvUGx6bmlKZy9mcjF3NnhaczlDblR4OHdtVXhRS0JSY3VYSUZVVkZSY0hGeElkNTI2WFE2amg4L1RvaEtKU1ltd3R6Y3ZNV3hYVnhjT0k1ZHZYcVZ6VjFqYTJ1TG9LQWdyRml4QWhZV0ZtQXdHRGg3OWl6dTNyMExLcFdLZnYzNllmWHExWmc0Y2FKQTk4dGdNRkJRVU1DM25aU1VGTitYZ2E5ZnY2S2dvQUNhbXBwY1ZSbWxwYVhSbzBjUEZCUVVvTGEybHBBNWJrOTQxWHNURVJHQmhJUUVoelF4UzVTdHFSRjYvLzQ5N3QyN0IwMU56Vit5TkF5SllKQkc1VGVBWlZRQ0FnSnc5KzVkU0V0TFk4aVFJUmd6Wmd5YlVtQjdzSFBuVHE3SGEydHJXL1NSWjJWbEVTSmdUUlVTbTNMdzRFR09QcDgvZjQ3SXlFaENoYkdtcGdZNU9Ubll1SEVqd3NQRG9hU2tSSWlOc1hqNThpVU9IVHFFRXlkT3NPbVBBTUNUSjA5Z2IyL1BkaXdtSmdaQlFVSFExdGJHdG0zYkFBQWhJU0h3OC9PRHVybzY5UFQwRUJNVEF5c3JLeHcrZkJnelpzeG84VHRDNDV2Nm5EbHorTGFiUFhzMlg5MllUNTgrQVZ6ZStwdlN2WHQzRkJZV29xeXNERDE3OXVRN2JudngvdjE3VUtuVUZtTTVYNzU4d1kwYk4rRG41NGRldlhyQjBkR3hUY2tmSkw4R3BGSDVEV0FabGNlUEg3TWRWMVZWaGFPakk1c1B2cTMwNmRNSExpNHUwTkhSNFdxbzB0TFNXdFEyVDBwS0FocjE1QVZsNGNLRjhQSHhnWnViRzhhUEh3OEtoUUpwYVdtNHU3dURRcUVnUER3Y0VoSVNIQS9SM054Y29GSGxzUGs1YnFzQ2IyOXZBSUNscFNYeHNHTXBYTHE2dWtKV1ZoWjVlWGxZc21RSkhCd2NNR0hDQkw0Njd0TFMwamgyN0JqZmUyd3E1TVVMbG54QVJFUUVYMkcyYjkrKzhlMnZ2YURUNlhCMGRBVDR5QkMvZnYwYXJxNnVrSkdSZ2FtcEtTbC84SnRER3BYZmdHM2J0bUhIamgwUUV4TkRaV1VsM3IxN0IzZDNkeVFsSmNIQ3dnTFhyMThudE5mYnlyNTkrNUNRa01DMzNaTW5UN2dlVDB4TWhKU1VGTlRWMVpHZG5TM1FtSktTa2xpeVpBbmMzTnpZVml0TjMzSUxDd3M1MG9penNyS0F4aFZJVGs0TzI3bTB0RFMyejVXVmxVaEpTVUd2WHIzWUpIbXJxNnVCUm9WQ05Fb0hHeHNiSXpRMEZGRlJVWVNhSVMvRXhNVHcxMTkvQ1hTZi9HQXltVURqdmg5ZUdXeDM3dHhCVVZFUjM0clFKU1VscUsydFpUc21LaW9LSlNXbFZzMnBxcW9LZS9mdVJYeDhQS1pNbWRMaXZXcHBhV0gvL3YxNCt2UXBySzJ0NGVucENRY0hCNEdsaTBsK0xVaWo4aHZRcFVzWDRtYzVPVG1NSERrU1dscGFXTEZpQlRJek14RWJHMHM4a05zS2pVYkQyTEZqc1dqUklxQng1VkZTVWdKalkyTUFRSEp5TXM2Y09jUHorbGV2WG1IWXNHR3QzcHV3ZVBGaVhMeDRFVDQrUGx6dklTTWpnMk5Gd1BMbisvdjdjN2haV09kWTVPZm5nOGxrQ3BSeHBxdXJpOURRVUtTbHBmRTFLdTBKSzZGQVJVV0ZaM2JkMDZkUFVWUlV4SGNWc0h2M2JvNmdlcDgrZlJBVUZDVHdmTjYrZll2ZHUzZWpvS0FBaXhZdDR1a1NaU0VySzRzNWMrWmd6cHc1aUkyTmhZV0ZCU3d0TFhIejVzMWZUaGlNaEQra1VmbE5FUk1UZzdHeE1USXpNNUdWbGZYZFJnVUFGQlFVQ1BkVmVIZzRjbkp5aU04c0Z3MDMwdFBUVVZwYTJpYnRDMmxwYVV5ZE9oWEJ3Y0Y0K2ZJbG0vdUhScVBCMk5nWXRyYTJiTmZFeGNWaDY5YXRjSE56dzVBaFE5ak9QWHo0a0sweWNrMU5EUUR3ZFdlaHlhcUZTcVh5YmR1ZWdYcFdMS1dsTk56Q3drSklTRWlnVzdkdUxmYTFhZE1td2wzS1FwQjdaeEVVRklSang0NmhjK2ZPY0hCd2dKR1JrY0RYb2xGTGZ0eTRjWWlLaWtKOGZEekdqUnZYcXV0SmZuNUlvL0lid3lxRjhTT0NvdW5wNlJBWEZ3ZU5SdVA3dGhrVkZRVTBQbERhZ29tSkNZS0RnK0hqNDhObVZLcXJxNy83VFpkbEtBVFpOMUZVVkFRMFd4bnlvajBEOWZMeTh1amF0U3V5c3JLNFpuY1ZGaGFpb3FJQ3c0WU40L3U3NXBVa0lRaVhMbDNDeVpNbm9hV2xCVHM3TzdiOUtxMmhmLy8raUlxS1FuRnhjWnZuUXZMelFocVYzeGpXdmd3MU5iWHY3a3RaV1JrS0Nnb0FnQWNQSGlBbEpRVmR1blRCM0xsenNYSGpSdlR2MzU5d2hUVW5NaklTdlhyMWFuWENnSXVMQzdFVGZzMmFOV3lycmJxNk9sUlZWZUhUcDA4SURnNW11NDRWczRtS2lpTGlLeXlheDFUNjllc0hLU2twdkhuekJzWEZ4VkJVVk9RNW4wZVBIZ0dOYW9uOGtKYVdGcWdPbWFDWld1UEdqVU53Y0RBaUlpSXdkZXBVdG5OMzc5NEZHdmVyL0NqUzB0Snc2dFFwNk9ycTR1elpzOThWby92OCtUTUE4RjFWa2Z5YWtFYmxOeUE2T2hvR0JnWnNXVm1CZ1lGNC9QZ3hGQlFVWUdCZ1FCeVBqNDlIV1ZsWnEyTUNlL2Z1eFpzM2IzRDQ4R0dFaFlWaHhvd1oyTE5uRHk1ZXZJaGp4NDVCUlVVRnUzZnY1cmlPeVdSQ1QwK3ZUUVVFYjkyNmhXZlBuc0hRMEJDYk5tMWlPL2YrL1hzd0dBd2tKU1VoSlNXRjdSd3JiaElRRU1BM3BpSWlJb0xGaXhmRDA5TVR0cmEyT0hic0dOZE5rWUdCZ1hqMjdCbVVsWlVGY3RtSWlZbTFpOHVSeGZMbHl4RVNFZ0luSnljTUh6NmNjSWxsWldYaHdvVUxrSldWeGR5NWM5dHR2T1pjdTNZTlRDWVQ2OWV2YjVWQlNVbEpZY3Y0eThyS3d2Mzc5eUVwS1VtV2FmbE5JWTNLYjhEcDA2ZGhZMk1EYlcxdGlJaUlJQ01qQXprNU9aQ1Nrb0s5dlQzaExxbXVyc2JXclZ2QllEQWdMeThQUFQwOXZuMHptVXdpeTZlaW9nTHE2dW80ZlBnd1laVE16YzB4ZCs1Y09EZzR3TXpNREV1WExzV09IVHVJNnlrVUN2NysrMitlZmZPaXRyWVduejkvNWpsSFZzcXZ1N3M3aGc0ZHluYXVOVEVWQUZpN2RpMVNVbEx3NU1rVHpKdzVFeU5HakVCR1JnYlF1SGNtSXlNRG1abVprSk9UZzRPRFE3dnYvUkVFVlZWVldGcGE0dVRKazFpMGFCRkdqeDROQm9PQkowK2VnTUZnd01IQm9WV3hrZGJ5N3QwN29ESDltbGVCMG9VTEYwSmZYNS90Mk5xMWE5Ry9mMytvcTZ1RFNxWGkyYk5ub05QcE9IVG9FS1NscFgvWWZFazZEdEtvL0FiTW5Ea1RZV0ZoaUk2T1JrTkRBK1RsNVRGdjNqeXNXcldLYlI5RXAwNmRNR1RJRUJRV0ZuSVVudVFGaFVLQmtaRVJoZzhmRGgwZEhhNnVOQVVGQlRnNE9DQTZPbHFnMGllc0RLWDgvSHllYlJJVEU4RmtNakZvMENDdTUyL2V2QWtaR1JtZTUzbEJwOU1CZ0MwTFRWUlVGR2ZPbk1IMTY5Y1JGaGFHbUpnWTBHZzBvTkcxcEtDZ2dFV0xGc0hNekt6TmNZVDJZTm15WmVqWnN5Y3VYcnlJbUpnWWlJaUlRRTlQRCtibTVqK3NrQ1FMVmlJR3E2WVhONXF1aUZsczNMZ1JEeDgreE9QSGp5RWtKQVJ0YlcyWW1abVJxNVRmR05Lby9BYXNYcjBhcTFldjV0dE9TRWdJWGw1ZXJlNjdMU1hLVzhvR1UxQlFnSktTRXE1ZXZRb3FsY3FSL1VTbFV2SHc0VU9JaTR0ekxZdHkvZnAxdkgvL0hxYW1wbnhYRGRYVjFYQnpjNE80dURpRWhZVngvLzU5Q0FrSkVmRWhGaXczMk9MRml3RUEyN2R2UjFSVUZKNC9mOTdLTy8reFRKZ3dvVjNkYW9JU0VoTFNwdXRXclZxRnRXdlh0dnQ4U0g1ZVNLTkMwaUttcHFadGVqdDNjbkxpZVU1SVNBakhqeCtIbzZNakhqOSt6S0g2S0NZbUJsVlZWV3phdEltcnZrcGlZaUxrNU9SNEdsSlJVVkYwN2RvVklpSWlrSlNVUkVoSUNHSGtwS1Nrc0czYk5uSlhOd25KRDRJMEtpUmNHVGx5SkY2K2ZObm02L2tGalFjUEhreVVSMmt0Qnc0Y1FGNWVIczhpaDdxNnVuanc0QUh4T1NvcUNrd21FdzBORFh4M25KT1FrSHdmcFBRYXlTK0h1TGc0VVRKZlVDZ1VDbWxRU0VqK0EwaWpRa0pDUWtMU2JwRHVMeElTTHB3OGViS2pwL0JMRXhnWTJORlRJT2tneUpVS0NRa0pDVW03UVJvVmtqK1N3c0pDcEtlbmQvUTBTRWgrTzBqM0YwbTd3bVRhSEw3bUFBQWdBRWxFUVZReWNldldyZS9xUTA1T0RvYUdocUJTcVZ3M1NNckl5SENJVzlGb05GUlZWYUd5c2hLbHBhVW9LU2xCUVVFQmNuTnpNV0hDQkk2NlpCNGVIZ2dQRCtlcC85S1V2THc4bEplWFk5aXdZZDkxWHlRa2Z3S2tVU0ZCVFUwTmZIeDg4T2pSSXhRVUZFQk1UQXo5K3ZXRHZiMTlpd1VXdWNGZ01IRDQ4R0dJaUlpMHFaeEpmWDA5TkRVMVlXaG9pQmN2WG5EVjZwZzZkU3FPSERtQzJiTm5vN1MwRkhWMWRSdzF2ZEJZMUZGRlJRVjVlWG10bmdjYURXUmdZQ0Njbkp6UXBVc1hoSVNFL0JEOWQzNlVscFppOHVUSmJNY29GQXE2ZGV1R0VTTkdZTjI2ZGUyaTdrbEMwaDZRUnVVUHA2aW9DT2JtNXZqNDhTUFUxZFV4WmNvVWZQdjJEU2twS2Fpb3FHaTFVV0d4ZmZ0Mm1KaVl0UHE2Zi8vOWwxaWRqQjQ5R3VIaDRSejlzcUJTcVpnOGVUSU1EUTJSa0pDQTI3ZHZ3OS9mSDNKeWNsaThlREhtejU4dlVLVUJicVNtcHNMQndRSEp5Y25RMU5TRXRiVjFoeGlVcG5UdTNKa296bGhkWFkyc3JDemN1M2NQVVZGUjhQTHlnb2FHUm9mT2o0UUVwRkg1czZIVDZiQzB0TVNuVDU5dzRNQUJ6SjQ5bXpqSFpETEJZRERhWlp4Smt5WVJZbGpjME5UVWhLZW5KOGR4TVRFeGpoMzF6VmMvZ3dZTndvUUpFMUJXVmdaaFlXRW9LeXNEQUlTRmhWc3NXTW1MN094c2VIdDc0KzdkdStqY3VUTXNMUzJ4Wk1tU0Rpa2kyWnllUFh1eVZTcW9xYW5Cdi8vK2k2aW9LRGc3TytQczJiTWRPajhTRXBCRzVjOG1PRGdZbVptWldMTm1EWnRCUWFON3BiMGVwRFUxTlZpelpnM1hJb0xCd2NGRUJkejJwRFZHaGNGZzRObXpad2dLQ2tKa1pDUkVSRVF3Zi81OGJOaXdBVjI3ZG0zM3ViVVhrcEtTc0xTMFJGUlVGSktUa3p0Nk9pUWtBR2xVL215Q2c0TWhKaWFHRlN0V2RQUlVlUEw4K1hPVWw1Y1RueXNxS2dRU3RoSVhGOGUzYjk4RUdtUFhybDJJaW9xQ3BLUWtURXhNc0hMbHlqYTcvVmdVRlJWeDFEUnJqcWlvS0pTVWxMNXJIRmI1ZUc0YUoxVlZWVGh6NWd3c0xDdzR5dUpYVlZYQjJka1pGaFlXSEpXbGMzTnpzWExsU29pSmljSEh4d2U5ZXZYQ216ZHZjT0xFQ1dSbVpxSlRwMDRZUDM0OHRtelpRaWhua3BDd0lJM0tIMHBsWlNVeU1qS2dxNnVMenAwN0l5NHVEcTlmdndhRlFvR1dsaFpHamh6WnJ1TjVlSGh3clpCTXA5TmJMTGxpWjJlSGdvSUNZdFZVVzFzclVMbjd6cDA3dCtoeWE4cnExYXRoYUdpSUtWT21DRlM2WHhBMmJkcUVEeDgrdE5pbWQrL2ViYTcreTRLVnZjYnRPOG5PemtaWVdCaXlzckp3N3R3NTR0NnFxNnV4ZWZObVpHVmxZZWJNbVJnOGVERGJkZi8rK3krcXFxcmc2dXFLWHIxNmdjRmd3TXJLQ21WbFpUQXlNa0pKU1FtQ2c0T1JuSndNWDEvZjc1WjBKdm05SUkzS0gwcG1aaWJRS0JPOGUvZHVQSHo0a08zOHVISGpjUHo0OFhaeGdUazVPYUZmdjM1Y1hVa2ZQMzVFUlVVRnoydUxpNHV4ZCs5ZXdqMFhHUmtwa0JpVmxKUVVxRlFxMjdHZ29DQmk5WkNkblEwNm5ZNnJWNjhTNTBORFF3VzZIMjF0YmI2MXgzYnQyb1hxNnVvVzI3UkZEWk5GWldVbG9xT2pjZUxFQ1lpTGk4UGMzSnlqemRDaFEzSHk1RW44L2ZmZjJMWnRHODZlUFl1R2hnWnMzYm9WbVptWmNISnk0akFvejU0OVExcGFHa2FQSGsyNEt3c0xDMUZjWEl4Rml4WVJBbWMyTmphNGVmTW0vUHo4c0c3ZHVqYmZCOG52QjJsVS9sQllEL0tvcUNnb0tpckMxOWNYZmZ2MnhidDM3M0RreUJFaW80amJ3Nm8xWEx4NEVlN3U3bnpiT1RzN3M4bk9Ba0I1ZVRscWEyc0o2VndBR0Q5K3ZFRGpkdTNhRlFVRkJXekhuSnljT0hSZWpoOC9MbEIvVGJHeXN1SnJWSm9ySUxZSG1abVowTkhSWVR1bXJhME5TMHRMRHVQQVl0U29VWVJoc2JTMEJKMU9SMXBhR2s2ZlBzMDF4aFViR3dzQW1ESmxDbkdNWlJ5YnVycldyRm1EbXpkdklpd3NqRFFxSkd5UVJ1VVBwYTZ1RG1oMEp6azVPUkdyaU9IRGgrUFlzV05ZdEdnUmdvS0N2dHVvMU5mWFExRlJFZnYzN3djYTMzb2ZQMzZNeFlzWFEwaElDTFcxdGRpOGVUUFhUTE9pb2lLZ01WNVFYRnhNSEplVGs0T1ltRmlMNDNidjNoMUpTVWxzeDI3ZnZrMEU3NDhmUDQ2SWlBamN1M2VQT0I4ZUhnNDdPenZZMk5qQTBOQ1FaOThkNWU1aHBSVFgxTlFnSlNVRlltSmlXTFpzR1UrRHdrSmZYeCsydHJhd3NySUNHdXVhOFhKdnNseDIvSXhtejU0OTBidDNiM3o4K0JGVlZWV2tQZzBKQVdsVS9sQlkvdlZodzRaeHVLWFUxTlNncEtTRW9xSWlmUDM2OWJ1MXhDVWxKWWxWU0dscEtTSWpJM0g4K0hGUUtKUVc0eDRzbzlKY09kRFQweE5hV2xxb3I2L242WjdyMWFzWFBuMzZCRHFkVHJScCt1QmpCYmE3ZE9sQ0hKczFheFk4UFQzaDV1YUd2Lzc2aTYvaGFva2ZFYWh2bWxLY2w1Y0hjM056N05xMUM2NnVyaHdybUtiVTF0WWlLQ2dJSWlJaVlES1p1SDc5T2d3TURMZ0c5MW0vRDBGY2pMS3lzdmo0OFNPb1ZDcHBWRWdJU0tQeWg5SzdkMitnTVoyV0d5eC9mMXYyZXJSRVJrWUdwS1NrVUZwYXlsZFJVbHRiR3dFQkFjVG5kKy9lNGRDaFE4VGN2bjM3eGpNdW9hcXFDanFkanJ5OFBQVHIxMCtndVltSmljSEN3Z0wvL3ZzdlhGeGNZR2xwMmFwN2E4cVBEdFNycUtqQTJ0b2FHelpzZ0kyTkRhNWR1OGJWQ05iVjFXSEhqaDE0OGVJRkhCd2NVRmRYaDcxNzkyTFhybDF3Y0hEZ01Dd3NGMWRoWVNIZkxEdVcwVzlxbUVsSVNLUHloOUszYjEvSXlNZ2dMUzBOTkJxTnphVlRWVldGang4L29tdlhyanpWRlFXbFc3ZHU2Tk9uRDlEb1dybCsvVG9BWU02Y09WaTZkQ21XTGwwS1kyTmpya0Y4R1JrWnR2Ry9mUGtDTkw1RmYvMzZGVXdtaytPTk9qdzhIQThmUHNUaHc0ZEJvVkNRbkp3c3NGRkJZd21ZeU1oSStQbjVvVXVYTGxpelprMmI3bnYzN3QwL05GQ1BSb1hMYWRPbTRjNmRPL0QyOXNhR0RSdll6ck1NeXZQbnoyRnZiNCt4WThjQ2pSbDMrL2Z2eHovLy9NT1JqREY4K0hCRVJrYmkwYU5ITGE1K2twT1RVVnBhQ2pVMU5YS1ZRc0lHYVZUK1VFUkVSREI3OW16NCt2ckMxZFdWZUN0dmFHaUFrNU1UNnVycU1HUEdES0o5Ym00dTR1UGpNWFBtekZZOURPZk9uUXRkWFYyNHU3dmowcVZMVUZKU2dwZVhGNktqbytIczdJemc0R0JzMjdZTmZmdjI1ZHNYSzhqZXBVc1haR2RuQTQxdXJxYkl5TWdnT2pvYVRDWVQvZnIxUTBKQ0F1Yk1tU1B3ZkpsTUpnNGNPSUJQbno3QnhjVUZOQm9ONXVibXJjNkMwOVBUYTFYN3RtSmhZWUhJeUVqNCtQaGc2dFNwaEFFSGdOZXZYK1A1OCtjNGN1UUlqSXlNaU9OVHBrd0JuVTdIa1NOSDhPYk5Hd3dmUHB3NE4zUG1USGg2ZXVMR2pSc3dORFRrbW5CUVZsYUdvMGVQQXNCUHZjZUpwR01namNvZnpKbzFheEFYRndjL1B6KzhldlVLYW1wcVNFMU5SVlpXRmpRME5MQisvWHFpN1lFREIvRDI3VnVVbFpWaDA2Wk5Bdlh2Nit1TDY5ZXY0OU9uVDVDWGw4ZXlaY3V3Y3VWS2lJdUxZOXEwYVRBeU1vSzN0emRzYlcxeDgrWk51TGk0dE5nZmF4T2tsSlFVVWxOVElTSWlRcmp4V0docGFVRklTQWp4OGZFWU9YSWtRa05EVVY5Znp6ViswSlM4dkR6NCsvdERSa1lHbXpkdnhybHo1MkJwYVFsdmIyL0V4TVRnNE1HRDBOVFVGT2krLzB2azVlV3hkdTFhbkRsekJuWjJkbkIxZFNYTzZlcnFJaVFraEd2Y1pzYU1HUmd4WWdUSE9WbFpXUnc5ZWhRN2QrN0VsaTFiTUh6NGNDS21GaFVWaFhmdjN1SDU4K2VvcWFuQi9QbnoyVjQ4U0VoQTZxbjgyVWhKU2NIVDB4T0xGeTlHU1VrSjd0eTVnK3JxYXF4Y3VSS2VucDVzR3dGMWRIVFF1WE5uREIwNlZPRCtSNDRjaVRsejVzRFQweE8zYjkvRyt2WHIyWW95U2toSVlOT21UUWdJQ01DTUdUUDRabFVWRkJTZ1c3ZHVFQllXUmtSRUJJWU9IVXFzSUNvcUtrQ2owYkJ1M1RyVTFkVWhKaVlHWThlT1JWVlZGVWRSU2pTSkZUMTkraFNXbHBhWU4yOGVidHk0UWJqVFpHUms0T2JtaHZuejV5TXpNeE1yVnF6QTl1M2JFUnNieTdVaWNrZXlkT2xTcUtpb0lDRWhBWGZ1M0dFNzExSWlBSzl6bzBlUGhyKy9QNlpPbllyOC9IeGlnMlZHUmdZU0VoSXdjT0JBMk5uWlllL2V2ZTE4SnlTL0E1U09uc0N2Z21yL29hTWdJblJaV2xwSzljd0plNHd6SE4zUlUvb3BvZFBwR0RseUpNVEZ4Zm11RHJoQm85RXdjT0JBWEx4NEVRd0dBeDRlSHVqVXFST3FxNnNSRUJBQUF3TURyRnExQ3FhbXB0aTVjeWVXTEZrQ0FKZzNieDQrZlBnQUl5TWp5TW5KSVRJeUVuZnYzc1dzV2JNZ0lTR0JxMWV2RWdhSVRxZGo4ZUxGeU1uSkFScXpzS1pQbnc1VFUxT3VKZVFURWhKdzZ0UXBaR1JrQUkwNzhMZHMyZktkMzlTdlEwWkdCcFl1WFlyMTY5ZC9kNHI1cjRqSmlqVkllUEVLVERDUDU2YTkzZ3VnZlNxdC9xYVE3aStTSDhLRUNSTXdZc1NJVmw4WEVoSkNyQ0tFaFlVUkZoYUd3c0pDQ0FzTFkvRGd3YkN3c01DdFc3ZlFwVXNYVEo4K25iaHUyN1p0RUJZV2hxR2hJZDYrZlF0UlVWSFUxOWRqMmJKbDhQRHdRSDUrUGhHM29kRm9oRXRzK2ZMbFdMSmtDYnAxNjhaelRycTZ1cmgwNlJKaVltTHc2TkVqamhSbkVoS1MvNE0wS2lUdGlvaUlDRjYrZk5ubTYrZk9uY3YyT1N3c0RBME5EYUJRS0tCUS92L0NldjM2OWREVDAyUGJQOU4wcC8zZ3dZT0pEWUVMRml5QWtaRVJtNnRIU2tvS2pvNk9vRkFvVUZOVEUyaGVGQW9GWThlT0pUS29TRWhJdUVNYUZaS2ZIaUVoSVk3UDJ0cmFBbDBySmliR05YYlF2My8vZHBzZkNRbkovMEVHNmtsSVNFaEkyZzF5cFVKQ1F0SWlHaG9hMytYU0pQbXpJRmNxSkNRa0pDVHRCbWxVZm1OWXRabTRVVnhjM0M0YTlObloyYTNldDVHWW1QamQ0NUtRa1B5Y2tPNnYzeFEvUHo5NGVIamc0c1dMSENWUWFEUWExcTlmRDNsNWVYaDZlaEpaVlUycHFxb0NqVWJqT0M0dUxrNFVFQ3dxS3NLU0pVdXdaTWtTZ1lzdmhvV0Y0ZURCZ3poNzlpd01EQXphZkg5L01nc1hMa1IyZGpiaTR1TFlOcFArREtTbnArUGR1M2ZmMWNlb1VhT2dvS0NBN094c3JuK0QvZnYzWnl1ZTJkRFFnS3FxS256OStoWGw1ZVg0L1BremlvdUxrWmVYaDgrZlArUDQ4ZU1jeVI0a1B3N1NxUHpIQkFRRXdOSFJzY1UyTWpJeWlJaUkrSzV4NXMyYmg2Q2dJRmhhV3NMWDE1ZXRNS083dXpzK2Z2eUluVHQzY2pVb0FHQnZiNCs3ZCs5eUhCODNiaHhPbmp3Sk5BcHcwZWwwakJneEFsbFpXV3p0cEtTa09MS3VDZ29LY09MRUNSZ2FHc0xBd0FEKy92NDRmLzQ4MzN2UjFkWEY2ZE9uQmI1M2tvN2owYU5IOFBiMmJyUG1ESTFHdzltelo2R2dvSUM5ZS9jU0NxVk51WG56Smw2K2ZJbVRKMCtpcnE2T3A4U0FxcW9xRkJVVlVWQlF3RkhPaCtUSFFScVYveGhsWldXMjRuNU5vVktwU0VoSTRDdVFKQWlkTzNlR3ZiMDlqaDA3aHNyS1NzS292SHYzRHY3Ky9saStmSG1MUWxSbzNPK3hlL2R1NHZPcFU2ZUluMHRMUzNIejVrMmdzYWhoYzR5TWpPRGc0RUI4L3ZidEc2eXNyQ0F1TG81RGh3NEJqZVZBV2lwLzcrN3VqdHpjWEs2NzNFbCtYdHI2VXBTZm44OVcvTlBWMVJWME9wMzRuSmlZU1B3OTF0Yldna0tod05yYUdwMDZkY0wrL2Z1eGNPRkNtSmlZSURZMkZ2YjI5cmh4NDBZNzNSRkpheUNOeW4rTW9hRWh6NGY1aVJNbmtKQ1FnSTBiTjdhNWYxTlRVNktDTHd0V0tSTTBsaWhoTUJpNGZ2MDZVWVllQUh4OGZEaU1tYVNrSkFZTkdrUjhicXFiNGVqb2lMcTZPdGpaMmVGLy8vc2ZjWnpCWUdEejVzMXNsVzlaSmRqZnZYdUhjK2ZPRVpvZGZmdjI1Vm1kK01TSkU4ak56Y1hFaVJPeGJkdTJObjRiSkIzTjVjdVg0ZXpzM0dJYkJ3Y0hycTdRcHZMRkFEakU0c1RFeEdCc2JBdzBsdHFSbDVlSHZMdzh4TVRFMmwwSGlFUndTS1B5azFCVVZJVHIxNjlqOU9qUmJBL2sxa0tqMGFDc3JJd0ZDeFlJMUQ0MU5SVWhJU0d0Q3JaSFJFVGcvdjM3a0pLU3d0V3JWNGwvYkRTdUxvU0ZoV0ZpWWdJMHhtYTJiOStPcEtRa0hEMTZGTHE2dW5qeTVBa0dEeDdNOGRCQW93RnljSEJBVUZBUUprMmFCQnNiRzlJZi9ndFRYMStQYnQyNndkYldsdXY1VmF0V3RVdkNTRk9FaFlWSm85S0JrRWJsSjhIZDNSMzE5ZlVDbDVWdmlaNDlld3BzVk1MRHczbXFEMzc1OG9XdHdtOUpTUWxrWldWaFoyZUhvVU9IWXUvZXZWaStmRG5oVG91SmlZRzN0emZPbkRsREZHL015OHREWW1JaWJHMXQ4ZGRmZjZHc3JBeDc5dXpCNk5HallXZG54emJlcDArZjhNOC8veUF0TFEwVEprekEwYU5IVzJWUUdBd0dDZ29LK0xhVGtwS0NuSndjMzNiMTlmVUlEdzlIYUdnb1BuejRnSXFLQ3ZUbzBRUHo1OC9IOHVYTDJlSlJUWVBuRHg0OHdLVkxsNUNibXdzcEtTbU1IejhlbXpkdjVtcEVtK0xwNllrTEZ5NFFWWUVGSVN3c1RLQ3hHaG9hY1AzNmRRUUZCZUhEaHcrUWxKVEVoQWtUc0diTkdzeVlNUVBxNnVxNGN1VktpMlBwNnVwaTY5YXQvNW1HU2xsWkdWNjhlRUY4Ymg2MzQ0VzR1RGdZRElaQWtnY2s3UTlwVkg0Q1BuNzhpTEN3TUl3Wk13WURCdzdzNk9rUTVPVGt3TnJhR25WMWRVQ2p1MkhzMkxFd01USEJsQ2xUMEx0M2IxaFpXY0hPemc1ZnYzNkZ2NzgvTm16WXdDWlFOV2pRSUhoN2UyUElrQ0VBZ0xObno2S3VybzdOeFVlajBlRHY3dzhmSHg4SUN3dERVVkVSVVZGUk9IcjBLRFp1M05oaXNjZW1sSmVYQ3lUSU5YdjJiQnc0Y0lCdnU0aUlDQnc4ZUJBYUdob1lQMzQ4R2hvYUVCRVJnZE9uVDRQQllHRFZxbFVjMTF5OGVCRStQajRZTVdJRSt2YnRpMWV2WGlFb0tBaXZYNytHcjY5dm13UFkzR2crMXN1WEx4RVVGSVNrcENUNCtmbXhqV1ZqWTRQUTBGQklTMHZEeU1nSURBWURFUkVSUk9YbEgwbEJRUUdIS3FVZ0pDUWtZTisrZmNSOUNMcWFac2tYMU5UVWZMZHlLVW5ySVkzS1Q4RGx5NWZCWURDd2VQSGlqcDRLd2NLRkN6RnIxaXpvNmVsaDE2NWRRS1B2dXprVEowNUVRRUFBdkx5OGlBZFdjMWdHSlNZbUJyZHUzWUs1dVRsVVZGUlFVMU5EU09FV0Z4ZGo4dVRKMkw1OU82U2twT0RtNW9hQWdBQ0VoNGRqM2JwMVdMcDBLVi8xUldscGFSdzdkb3p2dlRWWGkrU0ZvcUlpM04zZDJXUjFUVTFOc1dEQkFseTllcFdyVWJsNTh5WUNBZ0tJNUlLcXFpcFlXbG9pTVRFUmx5OWZ4dXJWcXdVYVd4QzRqYlZseXhha3BLVGcwcVZMaEJSeVpHUWtRa05EMGE5ZlAzaDRlQkNybUM5ZnZueFgvRTRRakkyTm9hV2xSZndOTkNjK1BoNGFHaHBjenhVVkZVRlJVWkhRaUNrcEtVRjBkRFRmVlNaTDNwaEtwWkpHcFFNZ2pVb0hVMTFkamREUVVLaXFxbUxVcUZIdDBtZGhZU0dDZzRNRmFwdWFtc3IxZUVORFE0dHZodlgxOWJoNTh5Yk9uVHNISnBPSnRXdlg0dmJ0MjFpNGNDSG16WnVIV2JObXNTa2xscFNVd05yYUdrcEtTbGl4WWdXT0h6K09zTEF3VkZkWFk4aVFJVGg4K0RCMGRYV0o5aFlXRnBnNWN5WnNiR3pnNU9TRWtKQVFXRnRiRTlXSHVTRW1Kb2EvL3ZwTG9Qc1dCRzZ4TFJVVkZmVHQyeGRaV1Ztb3JxNG0zb3BaYk5teWhTMWJUVXBLQ24vLy9UZFdyRmlCaHc4ZnNobVY4dkp5UWlJWkFDb3JLNEhHTEtpbTlPelpFOExDd2h4ejJicDFLOGRZMjdkdngrclZxL0hvMFNQQ3FMQ3lvTFp1M2NybUZ1dmF0U3NzTFMyNWFzUHdjaVZXVmxheXpZK2ZLOUhFeElRdGc0c2JXbHBhWElQNVJVVkY2TkdqQi9GWlFVRkJJTGR1MTY1ZEFRQ2ZQMzhtVTRrN0FOS29kREFoSVNHb3FhbUJpWWtKenowanJTVXpNMU9nTjNZMFVVQnN6djM3OTFGYVdrb1l1bS9mdmlFL1B4OFVDZ1dob2FFSURnN0dseTlmWUdSa0JDc3JLM1R2M2gyclZxMkNtNXNicmwyN2htdlhya0ZIUndmdTd1NmcwV2pZdm4wN3ZuejVBbTF0YlVoSVNJQk9wMlBjdUhGWXNtUUpXNFpaVS9yMTZ3Y3ZMeTljdm53WlhsNWVIZkxXV1ZWVmhZU0VCQ1FuSnlNL1B4OGZQMzVFYm00dTBPaTJhMjVVdUduVER4dzRFTUxDd3ZqdzRRUGJjUmNYRndRRkJYRzBiKzdDdTNQbkRoUVZGVG5hTlRYQ0xBWVBIc3d4VmtwS0NvU0VoTGhtV1BGYUpmQnlKZnI0K01ESHg0ZjR6TStWV0ZOVGd5MWJ0aENLb2ZmdjM0ZWlvaUtHRFJzR0FMaDI3UnBLUzB1NVhsdFVWQVJaV1ZrVUZ4Y1R4OFRFeFBpdVZMcDE2d1lLaFlLU2twSVcyNUg4R0VpajBzR0VoSVJBV0ZnWWt5ZFBicGYrV0N1ZUhUdDJFTWZvZERyQ3dzSXdZOFlNRGhmUzA2ZFA0ZVRreEhkbjl0T25UekZuemh4TW5EZ1JlWGw1ME5IUndlclZxOWtlU3AwNmRZS2xwU1ZXcjE2Tm16ZHZvblBuenFpcHFjSDI3ZHVSbHBaR3VDVUFZTy9ldllpUGowZCtmajdIbTNsejVPWGw0ZWJteHZldHM3MEQ5WThmUDhiaHc0ZEJwVktocEtTRXZuMzdZdGl3WWFCU3FTZ3FLdUpxa0xrRjQ0V0ZoU0V1TGs3RXBsak1uejhmSTBlT0pENC9ldlFJa1pHUnNMR3hZV3ZIeTVnS01oYUR3UUNWU2tYMzd0MjV1Zzk1QmJLNXVSSjM3OTZOYWRPbXNXbktDT0pLN05ldkg3UzB0QUFBdHJhMmhFc01qYTY1bG94S1ptWW1JaU1qaVdPNnVycHdkWFZGZlgwOVQzZW9pSWdJRkJVVk9ZdzR5WDhEYVZRNmtOemNYR1JsWldIa3lKSHQ4aFplV2xvS0d4c2JTRWhJZ0VxbG9xeXNEQ29xS2toTFM4T1JJMGVRbnA3T3Rwa1JqZitrKy9idDQ3dkIwTURBQUh2MjdFR25UcDNRcFVzWGJOdTJEV1ptWmp6Ykd4a1p3Y2JHQmg0ZUhraElTTUEvLy95RDZPaG8xTmJXRW0xOGZIdzQzRzlWVlZVUUV4TmpLOE1CQUZaV1ZudzNoYlpub0w2aW9nSUhEaHhBcDA2ZGNPWEtGYmF4VjY5ZXpiT3VHcmVISFpWS1JVMU5EUlFVRk5pT0R4dzRrQzB4SXpjM0Y5SFIwUUs3OEZvYWk3V3BWRmhZR01MQ3dxQlNxVno3WUxuY21zUE5sVWloVU5DL2YvODJ1eGlycTZ1Um41L1A5amZRRWtlUEhtWGJMVzluWndkSlNVbWdjUVhFK3BrYnFxcXFlUC8rZlp2bVNmSjlrRWFsQTdsLy96N1FHT3h1RCt6dDdaR1JrWUZidDI3aHpwMDdPSDc4T0NJakl6Rmt5QkNzWDc4ZWJtNXVHRGh3SU51RDkrclZxemg3OWl6YzNOd0lsd1EzSkNRazBMTm5UK0l6alVaRDM3NTlzV2pSSW82MlBqNCtSTTBtWTJOamRPdldEZlBtelVOMGREUmJPMjRsV295TWpMQjA2ZEkyU2ZaS1Mwdmp4SWtUZk5zMXZROWV2SDM3RmpVMU5aZzFheGFiUWFIVDZZVDdpeHRwYVdrY0FtS1BIejhHbWlRc3RCZUNqdFduVHg5a1oyY2pMUzJOTGM0RkFLOWV2V3JYT1RWSFEwT0RXS0U2T3p1RFFxSGc4dVhMU0VoSWdLV2xKVFEwTkRoY2lDejY5ZXZIY1l6VnRyS3lrdU02Qm9PQjFhdFhZOXUyYlJnd1lBRHUzYnYzUSs2SnBHVklvOUtCc1BZajZPdnI4MndUSHgrUHNySXlUSnMycmNXK0tpc3JFUk1Udy9VaER3QnIxNjdGcTFldjRPWGxoYWxUcHdJQWJ0KytqZW5UcCtQQmd3ZllzV01IL1B6ODJBS2ovT2pSb3dkbXpackZjZnpXclZ2RXozMzY5RUdmUG4wRTd2TjdFQk1UdzRRSkU5cWxMNVpicVBuYnJvdUxDNzUrL2Nyek9rZEhSN2FxQVo4L2Y0YTd1enZRV0krdFBXbHByUG56NXhQdC92cnJMN2k3dStQRWlSTndjbklpSHZJZlBueUFxNnRydTg2cE9kN2Uzb2lQajhmNjlldng2dFVyN04rL0h5Tkhqb1N6c3pQV3JWc0hJeU1qTmxkdFMxUlZWUkZWSGJLenN6bGNiNnhraHRqWVdQenZmLytEcjY4djh2THlvS0tpOGdQdWpJUVhwRkhwSU9ycjY1R1JrUUVaR1JtZWI4N1YxZFhZdW5VckdBd0c1T1hsdVFhQldZU0ZoWUZPcDJQbXpKbGN6d3NKQ2NIT3pvN3d1V2RuWjhQVzFoYWRPM2ZHc1dQSGlFckRGeTVjYU5HdHdHQXcyaTJoNEdkbXlKQWhVRkpTUWtKQ0FsYXRXZ1VORFEya3BxYUNTcVZpNE1DQlNFOVA1M3BkbHk1ZE1ILytmT0ozRlJjWGg2cXFLc3lmUDU5dmRwK2twS1RBZTNKYUdtdkJnZ1ZzWTVtYW11TCsvZnRJU2tyQy9QbnpNV0xFQ0ZSVlZlSEZpeGVZUFhzMnJsNjlLdEI0M2JwMVE2ZE9uUVJxKy9uelorelpzd2RwYVdtb3JhM0ZxRkdqY09IQ0JXSUZkZVRJRVN4ZXZCaEhqaHpCL1BuemNlREFBWjRKR3l6S3k4c2hMUzBOQm9PQmpJd010dkpETEVhTkdvV0lpQWlzV0xFQ1FrSkNpSWlJNEpyNlRmTGpJT3RmZEJEdjNyMURmWDA5aHp1aUtaMDZkY0tRSVVPZ3FLalk0dHMrZzhGQVFFQUF0TFcxTVdEQUFLREptL2EzYjkrSWRuSnlja1Q5cERkdjNnQUFoZzRkQ2tWRlJSdzZkQWhaV1Zsc0xnTXFsWXFZbUJnVUZCUWdKU1VGeTVjdng1Z3hZMUJlWHQ0TzM4RFBUYWRPblhEdTNEa1lHaHJpdzRjUHVIZnZIbnIyN0FrUEQ0OFdqZTZ4WThjd1pjb1VKQ1FrSURJeUVqMTY5TUNlUFh1d1o4OGV2bU11WGJvVW9hR2hBcy9SM3Q0ZXhzYkdlUDc4T1RIVzNyMTdPZUpta3BLUzhQTHl3cng1ODlEUTBJQkhqeDdoMDZkUHNMQ3dhTlUrbFh2MzdtSGh3b1VDdGUzZXZUdkdqaDJMZmZ2MjRlN2R1M0IyZHVady8vM3ZmLytEdjc4L05tM2FSQVR1ZVZGZFhZM0t5a3AwNzk0ZHIxNjlRbVZsSlhFTm5VNUhWVlVWd3NMQzRPdnJpNnlzTEh6NzlnM0RoZzFEY0hCd3EvVitTTDRQY3FYU1FRd2VQSml2Ukt1UWtCQzh2THo0OWxWY1hBd3BLU2tzVzdhTU9NWXExSGo4K0hFWUd4dXpsVHVwcWFtQm01c2JCZzBhUkxpN3hvNGRDeDhmSHd3Wk1nU09qbzY0Y2VNR0dBd0dFaElTZ01ZNFJQZnUzYUd2cjArNElQTHk4dURyNjh0MVB2eEtraXhldkpocjFoZU5Sb09IaHdjdVhMakFjVzdMbGkxYzMwNS9GS3FxcWx4TDdudDRlUEM4UmtKQ0FydDI3U0kyalA0SUFnTURpWi8vK2VjZi9QUFBQM3l2a1pXVnhiNTkrN0J2M3o2MjQ3d0MrTjlEWldVbHhvMGIxNnByM04zZE9SNyt6NTQ5dzl1M2J5RXFLb3E0dURnd21Vd01IVHFVY1BteGpNckRodzlSVjFlSDR1Smk3Tml4QTQ2T2pvaU5qY1hNbVROaGJXMk5lL2Z1OFhVZms3UWZwRkg1RGVqWnN5ZXVYcjNLbHVLcXBhVUZNek16QkFVRkVjRmJGaUlpSWhnMGFCQU9IanpJZHB6MUpzbmEvOUMvZjMrb3FhbEJUVTJOcTlzalB6OGZBUUVCSE1mTHk4dDU3bjlnc1huelp0VFUxTFRxUHZuMVNmSnp3RW90YnkzbDVlVTRkKzRjOGZuejU4OXdjWEVCR3RPcUxTd3NvS2lvaU1URVJDeGJ0b3lJb1V5Y09CSHYzcjJEbVprWnBLU2trSitmajU0OWUwSmJXeHN1TGk1SVNrb2lqY3AveU8vdkhHOG5WUHNQSFFVUm9jdlMwbEtxWjA3WVk1emg2STZlRXNsUHhNK3N4dGdTVkNvVjQ4ZVBGNmlnWkVmQllERFlLZ3FrcHFaQ1ZWVzFSVGNraXc4ZlBueDNvb2pKaWpWSWVQRUtURENQNTZhOTNndWdmY3NxLzJhUUt4VVNFcEtmbXYvWDNwMkhSVm11ZndEL1ByT3dDQWdpQ3BvaTRwWWdtNmFpcHJsaExxR3BtWjdNTXRPamRqSUxsenh4c3ZKMHNuUFVjNnowaDdtQmtnYVNscW01Z3BxNUlpS2JTQmlLb29nc29vd3dBelB2OC91RG1XbkdtWUhCYldidy9seFhWN3p2ekx6Y0F6ajMreXozODl5L1JFMTlBL3E2bnRUTVEvSW5HcWduaEJEeXlGQkxoWkJIUUhmdzNKYTR1TGpVTzJHRWtJYWdsZ29oaEpCSGhsb3FEYVJTcXBDZGsydFRnN0dFa0FkWGNWYzc3WnIyS0RZREpaVUdxcExMc1diOVJ0aEo3Y3g0TmlIRTFwV2JXSFNUR0VkSnhVd0M0N2ZFNE5jRkRyYzdkeDk5d1JnaHhIb3h6bXU0SUZ5ajZjVDFvem9WODRuYWR3bnN4Sm5JL0JVWFNhTmd4d1EvQjN0eEx3Q29VZkVMVlRVNFkrbVl5Qk9tRk9SM0JGbjI3Ync4YXJiVWcvWlQxZk1BQUNBQVNVUkJWSklLSWZVSURnNmVLeEtKTk91MXJEeDM3dHdIRmc2SkVLdEZzNzhJSVlROE1wUlVDQ0dFUERLVVZBZ2hoRHd5TlB1TGtEK0pnb0tDV2pIR3BMb25HV1B1T2l0QU53ME9EdmJSZlZ3UUJHVjZlbm9oelF3aWhKSUtJYnBFakxGVmpMRnU5NTEzMWZsNkhHTnNnTzZEWXJFNEg4QUlTaXFFVUZJaFJKY1NRQlpqN09VNm51T20vazlMRUlSZEFHb2VmM2lFV0Q4YVV5RkVoMHFsaXVlY2E3Y2c1SndiL1UvbmNZRnpIbXVwZUFteE5wUlVDTkdSa1pHUkJTQzFJUzlKUzB0TGU0d2hFV0pUS0trUW9rL2duTWR5M2VaSTdXQTlHTk92RmVhMUVnQUk5MStFa0tjVkpSVkM3cU5VS25jRE1HYzVqbnNxbFdyZkV3aUpFSnRCU1lXUSs5amIyNWNBT0ZYZjh4aGpXU3FWNnZxVGlZb1EyMEJKaFpEN3BLU2tWSERPZitXY2MwMlhsKzRBUFdNTW5ITXVDTUs1Q3hjdUZGczRYRUtzQ2lVVlFnd0pBTklBbE5meG5Fck9lVExWcGhDaWo1SUtJVVl3eHM0REtERnlYdlAvdTRJZ0hMVkViSVJZTTBvcWhCaVJtcHBheUJnN0E1MUVvb3R6Zmo0akkrT3lKV0lqeEpwUlVpSEVPSzVVS3VQcmVEeVc5aXdueEJBbEZVSk1rRXFsaVFCdTRyNDZGYzU1U1VWRnhSNUx4MGVJTmFLa1FvZ0pLU2twbFFDMkczbG83NlZMbCs1YUlDUkNyQjRsRlVMcW9GS3BOcXNYbXRTZUVnUmhtd1ZESXNTcVVWSWhwQTRpa2VneTV6eFQ1MVErNXp6TGdpRVJZdFVvcVJCU2g0cUtpcnNBZnRNNWxhNVFLQXltR2hOQ2FsRlNJYVFPbHk1ZFVuRE9Ud0dvQWxERE9VL0p5Y21wc0hSY2hGZ3JTaXFFMUVPbFVxVURLT0djVndBNFp1bDRDTEZtbEZRSXFVZEZSVVV1NS93YWdFS1ZTblhXMHZFUVlzME1TNFdmRWo1ZEFvY3p4anB4emlpeGtubzVTVEVVREhiM3F2R0xwV01oUkl1cHFsUktubmp0VXVZZmxnNUY0NmxNS3Q0ZC9mM0VVa2tTNTJqQkdDVVZVaittTHA3blQrYy9HV0sxZURVNCs3cEdWcks0b0tDZ3l0TFI0R250L21KaXlWOEE1a2tKaFpoTDRKUlFpUFhoSEZMT3VQYzlPenM3UzhlaUliRjBBRSthbTQrUEd3TmVnbnJwalZIRGg2R0ZSM05MaDBVSUlXWlJWRmZqWU9KaEZKZVVnakdtRXJpUWZEc3Z6MnBXZUhqcWtrcFRxY3R6VElSV0FOQzZsUmMrbURNYjdYM2FXVG9zUWdneFM5R3RXOWgvS0FrQXdNRXJCQlUvWTAyTG16NTEzVDlNSkFybG5Ia0FRSEJnQUpvM2Q3ZDBTSVFRWXJia2xGU1VscGJWSG5DVVhNdXRPbTNwbUhROVZTMFZqeTVkWEppSTlXV0FXQ0tSb0VkSUVGeWNuUzBkRmlHRW1HMUwzQS9hcnpsSFBIQkpZZEdBN3ZOVXRWVHNWZmF1NEx3M0FEZzVOVUZ3VUlEUkRaZ0lJY1FhWGIxMkRTbXA1NEhhTFJnRXlQbEdTOGQwdjZjcXFVakVlSkV4NWc0QUxUdzgwTTJ2cTZWRElvUVFzKzNaZXhCS1plMmkyWXpoUkg1K3V0WHRQdnBVZFg4eHhxWnB2aDR6YWdRa2txZnE3Uk5DYkZobFZSVU9KaDBCYWxzcEhCeGJMQjJUTVU5TlM4VzdvNTgvd0hvRGdFUWl3WVJ4WXl3ZEVpR0VtQzNyd2tYY0tDeFVIN0ZDTHFpT1dqZ2tvNTZhVzNVbWxrNWlER0lBNk51N0oxcTJiR0hwa0FnaHhDeWNjNlNrbmtkcDJlM2FWZ3JER1ZVVkw3SjBYTVk4RlMwVmp5NWRYTUQ0Y0tnTEhrZVBHbUhwa0FnaHhHeFZWWEtrWjJaQnBWS0JNYWFDZ0ZNRkJWbTNMUjJYTVU5RlVtbkM3WHVKR0dzTEFLMWJ0VUpJY0tDbFF5S0VFTE5WeUNxUW5KSUtxQXNlVlp5ZnNLYUNSMTFQUlZKaEl2UUdXSE1BQ0E3c1JnV1BoQkNia25MdXZIN0I0KytWWnl3ZGt5bU5QcW0wOFBOekZvR0ZBcENJeFdLRUJBVlF3U01oeEtaczI3RlQ5M0M3dFJVODZtcjBTY1ZlcVhUbFFHOEFjSFp5UW5CUUlCVThFa0pzeHZYck4zRDZUTzNlY0p4elFWbk5ySzdnVVZlalR5b1M1amlNTWRZU0FGcTA4RUJnTno5TGgwUUlJV2JidlhjL0ZOWFZBQURHY2J3ZzczeXVwV09xeTlNd3BmZ3R6UmRqWGhwSkJZK0VFSnRSVlZXRlE0ZHJ5MUU0NXh6QVZrdkhWSjlHM1ZKcDN5V3dDeE1oRkFERVlqSEdqaDVsNlpBSUljUnMyVG0vbytENkRmVVJ1eW1vY016Q0lkV3JVU2NWZ0wwS01Da0FoUFo4RHExYmVWazZJRUlJTWR2NXRBeVVsdFdXb3pEd3M0SzlzckRlRjFsWW8wMHFIbDI2dUFpTWo0YTY0SEhzbUpjc0hSSWhoSml0c3JJS0thbHBtZ1VrbFp5ejN3cXlyTFBnVVZlalRTck9Lc2NlakxFMkFOREt5eFBCZ2Qwc0hSSWhoSmhOZGsrRzFMUjBRRjN3Q0tZNmJhMEZqN29hYlZLQmxQZG0rSE9IUjQvbXRBODlJY1IycEtWbjRtYlJyZG9Eam5MSUs2eHFoMGRUR21WU2FkSEN6eG1jOVFVZ2tZakY2QjRTQkJjWEtuZ2toTmlPcmR1MjZ4eXh1Q3RYcnNndEdJN1pHbVZTc1crbWRBVjRLQUE0T1RraEpKQjJlQ1NFMkk3ck53cHg2blF5b0MxNFZFUmJPaVp6TmNxaURTbHpIQVIxd1dPelpzMFFRQVdQaEJBYnN1OUFvcmJna1lPZkxzakx0dXFDUjEyTnNxVWk2QlE4dmh4T0JZK0VFTnNobHl0d0lERUowQlE4TW02Vk96eWEwdWcrYlo5NTl0bk9Jb2IrVUJjOHZqSjJ0S1ZESW9RUXMyWG41T0RxdFFMMUVidkphNFRERmc2cFFScGRTMFhDN1NkcUNoNzc5T3BKQlkrRUVKdVNlajVkcCtBUnlZSTlibG82cG9ab1ZDMFZUMDlQSnliQ1MxQVhQSWFQR203cGtBZ2h4R3hWVlZWSVRjK0VVcWtFNTFCQkVFNFZYTXdxdDNSY0RkR29XaXBTbDViUEFiVTdQTGJ5OGtTUGtDQkxoMlJ6Y25OemNmWHExVHFmYytEQUFlVG0yc3k0b1VtQ0lEelc2OWV1Ly9mNGxaV1ZJVDA5SFNxVnl1QXhtVXlHOVBUMGgvNGVHUmtaaisxM2Z1Zk9uY2YrdTdBVkZUSVpVczZkcnoxZy9LNUt6SS9YRGhQYmprYlZVcEZJUmFFTWFBRXJMbmhNU0VqQUR6LzhnSzFidDBJc0ZodDl6dXJWcTdGcjF5NE1HREFBSDMzMDBRTjlueGt6WnVES2xTczRlUEJnZzE2M2JOa3k1T2ZuWTgrZVBTWW5PRVJHUm1MS2xDbm8xS21UeWV2Y3UzY1BhV2xwRFk0YkFQejkvZUhxNnZwQXIyMkk5OTU3RDM1K2Zuam5uWGVRbXBwcTlFUDVmbTV1YnVqWXNhUGV1Zkx5Y2hRV0ZxS3dzQkFYTDE1RVZsWVdzckt5c0hqeFl2ajUrVUVtazVtOG5yMjlQZHEyYmZ0UTcyUGZ2bjFZc1dJRkVoSVM0T3ZycS9mWXZIbnprSldWaGVqbzZEcC9YL1daTzNjdWZIeDhzSEdqZVZ0NUZCUVV3TjNkSFUyYU5NSDU4K2N4WThZTXhNWEZvVU9IRHJoeDR3WXFLeXUxUDhlNWMrZkN5Y2tKcTFldmZ1RDRHb3YwakN6Y0xDcXFQZUFvRjhzcnJIYUhSMU1hVFZMeDlBeDBRdTFtWEJLeFdJemd3RzV3ZG5heWRGZ0cwdExTNE9MaVlqS2h4TWJHWXVQR2plalNwUXQyN05pQkFRTUc0UG5ubnpmNlhKVktCWVZDQVh0N2U1UFhhOGhyc3JPemtaS1Nnb1VMRno3MGpMbUNnZ0xNbVRQbmdWNzc3YmZmNHJubm5udW83dzhBMzMvL1BkYXNXWU9vcUNqNCtlbFBLNWZKWkVoT1RrWllXQmdBNFAzMzM2L3p3MS9qaFJkZXdILy8rMS90OGQvLy9uY2NPSEJBZTl5OGVYUDQrdm9pUER3Y3pabzF3OUtsUy9IYmI3K1p2RjdYcmwzeDNYZmZhWStycXFxd2VmTm03TisvSHpkdTNJQzl2VDM4L1B6dzFsdHZvVmV2WGthdmNlVElFWGg3ZXhza0ZBQjQ5OTEzOGZiYmIyUCsvUG5Zc21VTG5KL0FycWRLcFJJelo4NkV2NzgvL3ZPZi80QnpEa0VRd0RsSGRYVTFGaTVjaUtxcUttemJ0ZzBBOFB2dnYyUDY5T2ttcnllWHl6RnQyalI0ZUhoZzVjcVZFSWthVlFlTG52anRQMm0vNXB6L2tHOGpCWSs2R2sxU3NYTlR1SUk3aG9MVjd2QVlFaHhvVlg5OFpXVmxFQVFCYVdscEdEUm9FRXBLU2dBQUVva0VibTV1NEp4ajFhcFZpSW1Kd2FCQmcvRHZmLzhiOCtiTnc0Y2Zmb2ovL09jLzZOZXZuOEUxZi8zMVY4eWZQeDhyVjY1RS8vNzl6WXJqOU9uVG1ETm5Edjc5NzM5ajZOQ2hlbyt0WGJzV3JWdTN4cmh4NHdEMUI5ejE2OWVOWHFlOHZCeVhMbDNTT3llVlN0R3VYVHU5YzFGUlVlamV2YnZldVlpSUNGUldWbUxObWpWNjU3T3pzekYxNmxTejNrZDlzckt5c0hMbFNzeWNPZE1nb1FEQWlSTW5JQWdDQmd3WW9EMDNkZXBVL1BXdmZ6VjV6Yi85N1c4RzU1UktKVHAzN296Rml4ZWpiZHUyY0haMlJrVkZCVnhjWEFBQTdkcTFnMXd1eC96NTg5R3FWU3ZNbXpkUCs5b3Z2dmdDY3ZtZm54bWNjN3oxMWx2SXpjMUZ0MjdkTUd6WU1OeThlUk5uenB6Qm1UTm44TmxubitHbGwvUVhScjExNnhaU1UxTk4vdHdDQWdJd2ZmcDBYTGh3QWRYcXVvZkhUU0tSWU9IQ2hZaUlpTURXclZ2UnRXdFg3V01yVnF4QWZuNCtZbUppSUJhTGtaYVdCb1ZDZ2Q2OWU1dThub09EQXo3KytHTk1uVG9WNjlldnIvTjNaTXR1RnQzQzhaT25BSFhCSXdUQlpnb2VkVFdhcENJUzdBWXlDVnBCWGZBWUZHQmRDMGlPSFR0V2V5ZThaY3NXYk5sU08vWGMxOWNYVVZGUldMeDRNVTZmUG8zZXZYdmo4ODgvaDFnc3hwSWxTekJyMWl4ODhNRUhtRDE3TnQ1NDR3MnpXeVFObFptWmlWOS8vUldmZi80NXBGSXA1SEk1MHRQVDhjNDc3eGg5L3M2ZE83RnpwOTYrMmZEeThzS2VQWHYwem9sRUlvTldEMk1NakRHRDg0L3l2ZjNyWC8vQ004ODhZL0xEZHZmdTNlalZxeGVhTld1bUY2dTl2YjNKYTVwYWxjSFYxVlg3d1huMDZGRjgvUEhIMkxScEU5cTNidzkzZDNjQXdOMjdkOUd6WjArMGJ0MWErenJPT1pvMGFhSTkxclFpTjIzYWhHN2Qvdno3UFhueUpONTc3ejJzV0xFQ3c0Y1AxL3U1N2R5NUU0SWdZTlNvVVpnNmRXcWQ0eDdoNGVFRzU2S2lvaEFZR0toM2puUCswQ3RRdlBEQ0M0aU1qTVRBZ1FPUm41K3ZQUjhZR0lpK2ZmdWlRNGNPZ0xxVkJRREhqeC9IeVpNbjlhN1JzV05IREJ3NEVGQzM2UDd5bDc5Zy9mcjFHRFZxRko1NTVwbUhpczhhL2JML0lPVHkycTNuT1hBcVB6Y3oyOUl4UFloR2sxUWdZdE0wWDQ0ZGJYMEZqL0h4OFRodzRBRFdyVnVINzcvL0hpS1JDQ3FWQ2p0MjdNQXJyN3lDaW9vS3RHblRCbE9tVEVGbVpxYjJkZE9uVDhmU3BVdXhhdFVxSER4NEVETm16TUNnUVlNZWVYekxseStIdjc4L2hnOGZEcGxNaHZIangyUDQ4T0dJalkwMWVPNmJiNzZKa1NOSFl1TEVpWHJucFZLcHdYUG56SmxqMEdLc3JxNEc1OXlnOWZXb0JyYVBIVHVHbkp3Y2ZQcnBwMFpicXlVbEpUaDU4aVErK2VTVFIvTDlkSVdHaHNMZDNSMkxGaTFDYkd3czdPenNjUDM2ZFJRV0ZocDBUMVZWVmNIVDAxTjdMQmFMRVIwZERUYzNONzNuOWVuVEJ6MTY5RUJ5Y2pJdVg3NnNIUnRSS3BYNDZhZWY0T3ZyQ3g4Zkg3enl5aXNvS3l0clVMeGVYb1pUN2ovNjZDTlVWRlJnNWNxVkp2OGRyVjY5R2prNU9majY2NjhOSG91TmpjWHAwN1ZySHlZbEphR2lvZ0pRdDh3MFNmVGt5Wk9ZUDM4Kzl1L2ZEdzhQRHlRbEpXbGZuNXViQ3c4UEQ0d2VQVnFiVkFEZzlkZGZSM3g4UERadTNJaVBQLzY0UWUvVDJza1ZDdXcvbUFob0N4NEZxOS9oMFJUcit1UjlRTjZkQW54RklxWXRlSHc1M1BwMmVQVHk4c0tsUzVmUXUzZHZiTml3QWUzYnQ4ZklrU094YTljdU5HdldEUC85NzMveDBVY2ZZZjc4K1FhdkhUUm9FUHIzNzQ4VksxYmcwS0ZEanp5cEpDUWtJRE16RXpFeE1XQ01ZZjM2OVNncEtjSFFvVU9OZGgxQlBYWmc2akZkczJiTk1oZ2dYck5tRFJRS0JlYk9uYXQzL3VyVnExaTJiTmxEdnB2YUJPN2k0b0lSSTBZWWZUd3VMZzZDSU9EWlo1L1ZPMTlUVTZQOUFEVEcyRUMrSmhIS1pESWNPSEFBdTNidHdyVnIxd0QxKzN6dnZmZVFrSkFBaVVTaTl3RUpkZGRWbHk1ZHRNZU1NWU9Fb3FFWkM3R3pzOU9lKytXWFgzRHo1azF0cTBiVE5WWmNYSXdXTFZxWWZCOW56NTVGbXpadGpDYVVPM2Z1NFBEaHcralZxMWVkTjJhQ0lHaGJGMzM2OU5GN3pNdkxDNTA3ZHdiVVA5TWRPM1lBQUh4OGZMVHZyMFdMRmtoS1NrSlJVWkZlVjJ4SlNRbGVmUEZGdlBQT094Z3pab3plZFQwOFBEQmt5QkRzM3IwYjgrZlBoNk9qbzhuNGJFM083N200VnFEdWFtYTRKVlN6bzVhTzZVRTFpcVRDUk93dkFMTURnRDY5ZTZKdEcrdHJHblBPY2VyVUtjeWFOUXRKU1VsbzFxd1pQRHc4RUJVVkJXOXZiOWpiMjJQZnZuMG1YMTlRVUlCcDA2WVo5S2svQ25GeGNiQ3pzOE9YWDM2SjZ1cHFYTGx5QmVQSGowZEFRTUJEWDl2ZjM5OWcwRDArUGg2VmxaWG8yN2V2M25sVEg2Z05VVk5UZzlUVVZQVHAwOGZvaDZKTUp0TU9FTjh2TmpiV2FNdE0xd3N2dktCM2ZQbnlaUlFYRjJQWXNHRlFLQlRvMmJNbmxpOWZqdVRrWktTbnArUEVpUlA0N3J2dk1HblNKT1RuNXlNbkp3ZE5telpGWm1ZbUNnc0xFUlJVLzdUM21wb2FaR1Jrd01IQkFhMWF0UUxVclJSak03SFdyMStQZGV2VzRlREJnMmphdEtuUjZ5MWV2TGgyNy9ORGh3eTZIUGZ0MjRlYW1ocU1IVHUyenBqZWVPTU5iTnUyRGF0V3JVSm9hS2hlZDFsWVdCakN3c0pRV2xxSytmUG5hMzhQMTY1ZFExQlFFTWFNR1FPbFVvbFhYMzBWVUNkWGplTGlZZ0RRdnMvN2hZYUdZdS9ldlRoMzdwelJjVVpibFhMdVBFcEsxYTFNems1ekIrV04rbDVqcld3K3FkUVdQREx0RG8vV1d2QjQ0Y0lGbEphV29uLy8vbnBOL1U2ZE9tSDRjTU9ZTjI3Y0NFOVBUMVJYVjhQUjBSSHA2ZW1JaW9yQ3BFbVRESjRiSFIyTm4zLytXZTljWGw0ZTd0Mjdod1VMRnVpZE45WTk4dFpiYitINjlldHdjWEhCaGcwYjRPYm1wcDI1dFdUSkV1emZ2MS92K1lJZ1lNdVdMWWlQajljN3YySERCb083LytUa1pKU1dsdXFkS3k0dWhrS2hNTGl1cVVrQkRaR1ptUW01WEk2ZVBYc2FmVHdtSmdiMzd0MHorbGg0ZURqR2p4OFBxQ2MwUkVWRlljMmFOWEJ3Y0FBQWZQWFZWM3AzeCtYbDVTZ3ZMMGROVFEzQ3c4TXhhZElrYlJkWHYzNzlzSHYzYmtSRVJLQmp4NDU0OTkxM2NlYk1HWHo1NVplQWVqQjc1TWlSR0Rac1dMM3ZLVG82R2lVbEpYajExVmUxTFpWdDI3YmgyclZyQm9talI0OGVpSXFLUW1KaW90SEVjT1hLRlJRVkZTRThQTnpvR0ZaQ1FnTGMzZDNybmZqaDZ1cUtDUk1tWU5PbVRUaDQ4S0RCK3poMjdCaSsrT0lMZUhwNllzbVNKWWlJaUlDUGp3OCsvL3h6cEthbUlpUWtCUG41K1dqZXZMbmVtSXZtYTFOakpwb2JsSlNVbEVhVFZLcXE1RGlma2FuZDRkRVdDeDUxMlh4U3NYZjFDZ0ZuYmNBQVQ4K1c2QjRVYU1hcm5yeWtwQ1Q0K2ZrWjdaWW9MaTdHMEtGRDRlWGxCWVZDZ1lTRUJLaFVLcHc5ZXhZUkVSRTRmdnk0MFd1NnVycWlXN2R1VUtsVWVuZDcwQm0zdVArOHNXbXptdGJQcmwyN1VGNWVqdVhMbDJ0bkx3MGJOa3l2aTZZdXV1TURHcHMzYnpZNXBySmt5Uks5ODQ5aVRPWG16ZG9WTFl4MTdlVG41eU0yTmhZalJvekEzcjE3OVI3YnMyY1BwRktwZHFEK3hvM2FHMFYvZjMvdE9NRDY5ZXYxWHVQbTVvYVZLMWZDd2NIQm9JdlB6czRPN2RxMVE5KytmYkZreVJJNE9EaGd3SUFCT0gzNk5KUktKYVJTYWIwVEV3UkJ3Sm8xYTdUZHBacEpFN2R2MzhhYU5Xdmc1K2NIYjI5dkZCUVVhRjhUSEJ5TWxpMWI0c0NCQTBhVGltYXNZOGlRSVFhUGFjWnMzbnp6VGJQR0pGOS8vWFhFeGNVaEtpb0tRNFlNZ1Znc2hpQUlpSXlNeElFREJ6Qnk1RWhFUmtZaU83dDJ2SG5peElrWVBIZ3dGaTVjQ0c5dmJ5eFlzQUI1ZVhsNlk0Z1hMMTZFcTZ1cnlhVFNva1VMTU1hMExackdRQ2FUSWZXOFpvZEh5RGhqcDJ5dDRGR1h6U2NWSnVLaGpMSGFnc2VBYnZEd3NMNkNSNmpyVTI3ZHVvVVpNMllnTnpjWGVYbDV5TWpJd050dnZ3MEFHRGR1SEhyMzdvM3k4bklrSkNTWWRjM3UzYnRqMDZaTlJoL1RGRC9lLzNoQlFRSDI3ZHRuVU1CWFhGeU1GU3RXWU1TSUVYcGpOcUdob1FnTkRXM3crL1h3OE1EczJiTXhhdFFvZzY2TXVYUG5vckt5RXV2V3JkTTdYMUpTZ3A5Kyt1bWhadmJjdmwyN1pwTHVyQzZOOVBSMCtQcjZZdUxFaWRxa2N2WHFWZHk1YzhmZ3VacHhrYXlzTEcxTFJaZTN0emRjWFYwUkVCQ0E5OTkvSDhuSnlTWmpldkhGRjQyZTc5cTFxMEdpMGlndExVVmtaQ1NTazVNUkVoS0NaY3VXYVJPOWc0TURKQklKRmkxYWhPKy8vMTd2ZFl3eERCNDhHTnUyYmNQdDI3Y05mZzdIangrSGs1T1QwZC9wbGkxYndCaXJ0K3RMdzkzZEhXUEdqTUcyYmR1d2YvOStqQnc1RWlLUkNKMDZkY0xRb1VNeFpNZ1E1T1RrNE5kZmYwVmtaQ1M4dkx6UXNXTkhmUGZkZDJqYnRpMUVJaEYyN3R5SkgzLzhVUnRyY25JeS9QMzlUWDVQc1ZpTXBrMmJhbi9QalVGbWRqYXUzeWlzUGVDOFhGNSswK1lLSG5YWmRGTHg5QXgwWW1COUFFakZtaDBlbjBCeDE0TUlEdy9YM2tYZnVuVUx6WnMzeDNQUFBZZm02cXIvNk9obzdOcTFxMEcxQkRFeE1iQ3pzOE5ycjcxbTltdmF0R21EWnMyYTRjQ0JBOXI1L2lxVkNwR1JrYkMzdDhmQ2hRdHg5KzVkWEw1OEdWQlA2OVR0bmpERndjRUJ2cjYrVUNxVitQMzMzd0VBZmZ2MnhlM2J0dzArQUdReUdlUnlPUzVjdUdCd0hkM1hkT2pRb2M0cHZzYW91eENNM21rUEdUSkVPNVZWNDV0dnZ0SHJqcnpmckZtempKN1hIVnlXeStYdzlmWEZtMisrcWZlY0d6ZHU0S3V2dnNMTW1UTU5abjdGeGNYcDFham95c2pJd0x4NTgxQmVYbzZaTTJmaTdiZmYxbXZWT0RvNjR2Lys3LzhNdWhvMUJnOGVqTGk0T0J3NWNrUXZRU2dVQ3B3OWV4YURCdzgybUttWG01dUxZOGVPSVN3c3JFRVYvcE1uVDhZUFAveUFEUnMyWVBqdzRSQ0pSQWdMQzROQ29jQ2xTNWV3Yk5reVhMdDJEVjkvL2JYMjd4L3FtVythNUNZSUFwS1NrdEN2WHo5Y3ZIZ1JIMzc0WVozZmt6SDJ4SmJBZVJMaXR1MzQ4NEFqdnFpb3lIai9ySTJ3NmFUaTRGN1RGTncrRkZBWFBBWlpWOEdqTHQyWkxCa1pHZWpjdVRObXpweXBQZGUrZlh2NCtQaWdxcW9LaVltSlpsMXp6NTQ5YU5La1NZT1NDZ0FjUG53WWx5OWYxaWFWclZ1M0lpVWxCVzV1YmhnN2Rpekt5MnU3YzZkTW1ZS2FtaHE5T0UzcDFLa1Q0dUxpSUpQSk1HWEtGTFBpcU85NThmSHhCaTJxK21qdXpEWHZRVmVUSmszZzUrZW5sOHcrL2ZSVFJFWkdhbzlMU2tvd2ZmcDBQUHZzczBoT1RrYlhybDNSdlh0M1RKczJUZTlhVGs3NnF6VzBhTkhDb0pnMEp5Y0hVTGNvNzUrc2NPVElFVnk1Y3NVZ3h0VFVWTHo3N3J0bzJyUXAxcTFiWjNJZzMxUkNBWUNnb0NDNHVMZ2dLU2xKTDZtY1BYc1dDb1hDYU5lWHBzVjAvL3VzVDVzMmJUQm8wQ0FrSmliaTBLRkRHRFpzR0NJaUlwQ1hsNmYzdlB2L1JwY3ZYNDVCZ3diQjA5TVRRVUZCaUkrUHgvWHIxN1V0TFZNRVFjQ2RPM2VNdGtSdFVkR3RXemgyb3JZK2gzTXUxRENZdHc2T0ZiUHBwTUlGeWZPTThWWUFnMXN6TjNUejcyckdxNnlIWEM3WDNxME9IRGhRMi8zMXpUZmZQTkU0UEQwOTBiVnJWN1J2M3g3dDI3ZEh1M2J0NE8zdERXOXZiMlJrWkFEcU8zTlRVNGlYTGwycTdlTjJjWEhCOXUzYkRaNVRYVjJONWN1WEl6YzNGMjV1YnFpcHFjRzllL2N3Y09CQWd6dDhqUWZwQnZQdzhBRFV5Y0VjdXNsQkxwZGo2ZEtsQ0FnSXdFc3Z2WVRrNUdUODR4Ly93UFRwMDdVVjdxWVVGeGZqMEtGRGV1YzA0ekxuenAwelNISzZkKzI2MzMvUm9rVndkblpHZEhTMDBYRWhjMGdrRXZUcjF3K0ppWW00ZCsrZTlqMGVPWElFam82T0JyUHVzckt5Y09qUUlmVHYzMTg3RmJnaEprK2VqTVRFUkt4ZnZ4NWhZV0ZZdDI0ZEtpb3FNRzNhTlBUczJSTVJFUkhhNS83ODg4LzQ5dHR2OWFyc0oweVlnSC84NHgrNGN1VUtoZ3dab3YwZEdsTldWZ2JPdWJhRmIrc09IRHFzTFhnRWtIejlZdHJ2bG8zbzRkbDBVbUdNL1pXcDV6S09HL01TN0hYbThGdWJuMzc2Q1lXRmhiaDU4eWF5czdOeDd0dzViTnEwU1R1bThyLy8vUTh1TGk3YTdwc25hZGl3WWZYT1FtcmV2TGxlTmJndTNURUhzVmdNSHg4ZnZjZHpjM1B4MldlZm9ieThIQnMyYk1CWFgzMkZ5c3BLTEZ5NEVMTm16VUpsWlNYbXo1OWZaMjJGdWZ6OS9TRVNpWkNhbW9yUm84M2ZvRTB1bCtQOTk5OUhXVmtaVnF4WW9SM1E5dmIyeHVlZmY0NFBQL3dRdDI3ZHd1VEprNDFXbTErOGVOR2dtRkxUUlJNZEhXM1FncTZwcVRINEFFOU1URVJKU1FsbXpwejV3QWxGbzErL2Z0aTNieDlPbkRpQnNMQXdjTTV4OU9oUjlPL2YzNkJMOGVMRmk1QktwZHEveFlZS0NncEN6NTQ5MGFWTEZ5Z1VDcmk1dVdIdDJyVW9LeXREOSs3ZDRlN3VEcEZJaEJzM2JtRHo1czE0NVpWWDlONWZXRmdZbGkxYmhqdDM3aGlkM2FqcjNMbHpnSHBDZ3ExVEtCVFl2YmQyQmlUbm5JTno0d09rTnNabWswcTdMb0h0Ull3TmdQcURiT3hMSXkwZFVwM1dybDBMUjBkSGVIdDd3ODdPRGdFQkFaZzhlVEk2ZCs2TURSczJZUERnd2VqVXFSTXFLeXUxUzVYYjJkbWhaY3VXVHpST21VeUd6TXhNWkdabW9yUzAxR2hYaWJsS1Mwc1JFeE9EK1BoNERCZ3dBRkZSVVhwVFlEdDE2b1F0VzdZZ01qSVNMNy84TWw1NzdUV01HemZPWkkyQ09abzJiUW8vUHo5dFVqREgxYXRYc1dEQkFsUlVWR0R0MnJVRzlUSURCdzdFSjU5OGdzOCsrd3pIamgxRFJFU0V3WXk0L3YzNzZ5MDBDWFgzMTJ1dnZZWnZ2dm5Hb1B0TGMyZCsvL09oWHRQdDRzV0xSbU1OQ1FreHEzdXhiOSsrK1BUVFQ3VlRxMU5UVTFGYVdtcTBhMm44K1BFWU9IRGdROTM5MzcrTzI3UnAwOEFZdzRvVkt4QWJHNHVKRXljaVBqNGViZHEwTVZob2ROV3FWZHJKRXF0WHI4YnExYXROanFXZE9YTUdJcEhva1N3NGFtazV1WmR3clVCZGpzSlFKQ2hWTmx2d3FNdG1rd29IbndDSTdBQ2cxM1BkOGN3enh1K2lyY1V2di95aS9mcmRkOStGcjYrdlhpMUZVRkNRdHZ0TEl5UWtCRC8rK0NOZ29wcjdVZG14WXdmUzA5T1JrWkdoL2FCemRIUTBPV3VwUG4vODhRZTJiOStPblR0M3dzM05EVjk4OFlYQmVJT0dsNWNYMXE1ZGk0U0VCS3hmdng3UjBkSG8zcjA3ZXZmdWpiQ3dNSGg3ZXpmNCs0ZUhoMlBwMHFVNGRlcFVuVFBYQkVIQXVuWHJFQjBkRFc5dmI4VEV4SmhNNGlOSGpvU25weWNpSXlQeDJtdXZJU1ltNXBFVWgrclMxTTlrWjJkcnArSGV6OXlKQzI1dWJucHJmZTNidHcvMjl2WW1WN3l1SzZISTVYSlVWbFkyYU9rakR3OFBMRml3QUcrODhRYm16Sm1ERlN0V0FPcHB4ZFhWMWRyVzdkYXRXeEViRzR1K2Zmc2lJQ0FBMzM3N0xSWXRXb1NsUzVjYXpMcVR5V1E0ZVBBZ0JnNGNxSjBKWjh2T3BhYWhWRjAzeGpuT3FxcFVSWmFPNlZHd3lhVGk0K1BqQUNiU2prQ09mbW5FUXkrQVoyazFOVFhJemMzVmZxZzdPVG5oNXMyYlNFdExnNTJkSFg3KytXZWpnNU5aV1ZsR2k4QVVDb1hSOWJXZ0h0L1EvZkRjc1dNSGlvcUtFQndjalBIanh5TWtKQVNkTzNlR1dDekcyYk5uQWZVYVpIWFIxR25rNWVYaGpUZmVnTE96TTJiTm1vVUpFeVlZblpLclN5d1dZOUtrU1JnelpneDI3dHlKUFh2MjRPZWZmOGJMTDc5YzUrdE1HVE5tRERaczJJQU5HemJVbVZSRUloSHUzcjJMQ1JNbTRKMTMzcW4zQTd0SGp4NzQ0WWNmY09USUVZT0Vjdno0Y1lOV2dPWkdJQ0lpd3VBRFdYYy9FWTJQUC83NGdkZTB5c3JLcW5QMVhzM2Z3LzNKZmZ6NDhYcGpIdEJadXQ3WjJSbjI5dmI0NDQ4L1VGTlRZM1JwZlZQdTNMbURJMGVPWU5PbVRjalB6OGZvMGFNaEZvdVJrSkNBdlh2M1lzZU9IVmkzYmgzaTQrTVJGQlNFWmN1V3djSEJBU1VsSmRpK2ZUc21UNTZNTDc3NFFxOUZ1RzNiMGM0VWx3QUFCeEZKUkVGVU5zaGtzZ2Z1cHJNbWNya2NhWmxacUttcEFlZFFNZkFUMTY5ZmJOakNiVmJLSnBPS1lPL1dRd1I0UTczRFk4L3VJWllPNmFFNE9EaEFLcFZpK2ZMbHFLNnV4dXpacytIdTdvNjh2RHhFUmthQ2N3NG5KeWNzWExoUTczVVRKa3g0b1BuNnYvenlpOTdZVFZSVVZMMTNmck5uenpZWUs5SDQ3cnZ2dEJNT2ZIMTlzV1hMRnJSdTNWcHZuU3B6T0RvNll0S2tTWmcwYVJLVVN1VURMd29xbFVyeHdRY2Y0TzkvL3pzT0hUcGs4RUVxa1VqZzd1NE9pVVNpdHhTOU9aeWRuWTB1bGRPaFE0ZDZ4d04wN2RpeDQ1R09uM2w2ZXBvMVMrOSt4bWFSU1NRU3lHUXluRDlmdXdPaFZDcEZyMTY5NnIyeGdEcVJ6cGt6QjhuSnllQ2M0L25ubjhjLy8vbFBiZTNKNjYrL2p1enNiSHp5eVNjNGZ2dzRCZzBhaE04KysweDc0N0ZvMFNLNHVycGk0OGFOaUk2TzFxNUFjUFBtVFd6ZXZCbWpSNCt1YythYnJhaW9rT0ZzU21ydEFVTUZ1T2hrYmUyajdiUEoyL3QyendiTkV6RzJGSUIwK0xBaFdMcGtNVnhOckhQVUdLaFVxc2UyNUgxajl1V1hYMkx2M3IySWk0dDdxSEdhK2lnVXRiTjNHbHBUWSswNDU5cmszcENlZ00yYk53UHFDU0NtSmh5Y1BuMGFGeTVjd05TcFU0MWUrK2pSbytqV3JSdWFOMjhPbFVxRkdUTm1vS0tpQXJHeHNmVzJmRzNCa1Y5L3c3Ulp0V05MblBQTFYrUjMvR0NERzNJWlkzTkpwWFhySGszc1hGVXhESmdnRm9td01HSXVwcjgxeGVhN3Y4aWpwMVFxVVZoWUNGZFhWNU9MS3hMclYxMWRqYUtpSWpScjF1eUo3Rno1SlB6dGd3WFl1NzkyQ3JyQStZcjhpMm1HeTVQYktKdnIvcEs2VnJxQzIvY0RxKzJLNk5FOWlCSUtNVW9pa1R6MC91L0U4dXpzN0JyVjcvRldjVEVPSHowR3FBc2VsY0JhUzhmMEtGbG4rWGtkdUNEdEIzRDFEbzl1Q1BDdmYwOFBRZ2l4RnZjVlBKNXBEQVdQdW15dXBTSVNpYVl4ZGJmZDZGRWpqTzQyU0FnaDFxaTZ1Z1o3OWgwQTFBV1BBbUN6T3p5YVlsTXRsZFlkdXJVRjU0T2hub1k2YnN5ajM3Q0tFRUllbDl3Ly9zRFZhOXA5ZzRvNTQ0Y3RHOUdqWjFOSlJTb1ZUV1NNMlFOQWFNL25ySEtIUjBJSU1TWDU3RG1VL0xscDNXbmhibldoWlNONjlHeW0rOHZIeDhjQllPTTF4K0dqaHRNQVBTSEVac2psY3FSblh0QVdQQUw4WkdNcGVOUmxPeTBWYWRNZ0FHMEJ3TE5sQy9RSXFYOXZiMElJc1JZVnNuczRkejZ0OW9DaGduT2NiaXdGajdwc0o2bElSSDBZUXdzQTZCNGNaTFU3UEJKQ2lESFoyVG00ZWsyOTlUUG50L01WZDA5WU9xYkh3U2FTU3V2V3Jac0F2QS9BN01RaUVZS0RBdEMwRVN3b1J3aDVlaVQ4dUZQN05RZmIzbGdxNk85bkUwbkZ6czZ0S1RqckRRQk96azRJQ1FxZzhSUkNpTTBvS1MxRGtrN0JJMWZXUkZzNnBzZkZKcElLN08xNkE3d3RBRFJ6bzRKSFFvaHRTVHg4RkZWVlZackRsS3VYc296dmJkQUkyRVJTNFl4UFo0eUpBT0RsOEZHTmJ1RStRa2pqVlYxVGc5Mi83QVBVQlk4YzJOd1lCK2cxckQ2cFBOTXhzQTFqVEZ2d09IYjBLRXVIUkFnaFpydDBLUStYODY5cURvc0Z4bzlZTnFMSHkrcVRpbFNNOFF4b0FnQTllNFJRd1NNaHhLYWtwcVdqdEt4MjN5TUdsaXp3eGxmd3FNdXFrMHJIamgzdHVZaTlvamtlR3o2S0J1Z0pJVFpETGxmZzNQazA5YzZiVUhIdzM2NWZiSHdGajdxc09xbW9SRTVCSWc0ZkFQQnMyUkxkcWVDUkVHSkRaRElaVXMrbjF4NHdWSERPenpUbThSUllmVkpoUEJTb0xYZ01EdXdHaitaVThFZ0lzUjA1dVpmMENoN2w1VGh0NlpnZU42dGQrNnRObXphT0lpWUtCWU85U0NSQ2NHQUFtamFsZ2tkQ2lPM1lzWE1YQks1dW1IQytzNmdvL1o2bFkzcmNyTGFsSXBFMGRRWFFGd0JjbkozeFhQZGdHazhoaE5pTTBySXlIRXlzbmVqRk9WU0NTclhPMGpFOUNWYWJWRlFTU1M5TndXTno5MmJvNXQvVjBpRVJRb2paRWcvL0N0azlkY09FODBaZDhLakxhcE9LV01LbWFnb2VSdzRmUmdXUGhCQ2JvVlFxc1dmdmZrQmQ4QWl3N3h2N0FMMkdWU2FWRmo1K1htQVlCZ0FTaVlRS0hna2hOdVdQdk12SXU1SVAxTmFtbENxWkt0SFNNVDBwVnBsVUhCMmtFeGlZRXdEMDdCRU1uM2JlbGc2SkVFTE1kdmJjZVpTVWFzcFIrQ21PbWhzV0R1bUpzY0trMGtNcVFtM0JJd01RUG5JRURkQVRRbXlHUXFGQVdrYW10dUJSNE94VVl5OTQxR1YxVTRxOW42ME9aRXpVSG1CZ0loRXlNaStnNk5ZdFM0ZEZDQ0Zta1NzVU9IazZHYWk5TVpZSmdxcFI3dkJvaXRVbEZVRFVsM08wWkF3UUJBSGZKMnkzZEVDRUVQSmdHTDliVmE0Nlpla3duaVRyNi81aS9BN0FaSllPZ3hCQ0hncm5Da0ZBVEhIeGhhZnE4OHpxV2lyVk5aVjc3U1JObUlpTGZDd2RDeUdFUENnR2xOMnRxZGhzNlRnSUlZUVFRZ2doaEJCQ0NDR0VFRUlJSVlRUVFnZ2hoQkJDQ0NHRUVFSUlJWVFRUWdnaGhCQkNDQ0dFRUVJSUlZUVFRZ2doaEJCQ0NDR0VFRUlJSVlRUVFnZ2hoQkJDQ0NHRUVFSUlJWVFRUWdnaGhCQkNDQ0dFRUVJSUlZUVFRZ2doaEJCQ0NDR0VFRUlJSVlRUVFnZ2hoQkJDQ0NHRUVFSUlJWVFRUWdnaGhCQkNDQ0dFRUVJSUllUXgrWDhGT2EwOW9ZYUo0d0FBQUFCSlJVNUVya0pnZ2c9PSIsCgkiVGhlbWUiIDogIiIsCgkiVHlwZSIgOiAiZmxvdyIsCgkiVXNlcklkIiA6ICI4ODg3MTc2NjUiLAoJIlZlcnNpb24iIDogIjM2Igp9Cg=="/>
    </extobj>
    <extobj name="ECB019B1-382A-4266-B25C-5B523AA43C14-3">
      <extobjdata type="ECB019B1-382A-4266-B25C-5B523AA43C14" data="ewoJIkZpbGVJZCIgOiAiNDYxMDYxMDQxOTQwIiwKCSJHcm91cElkIiA6ICI5NjE4MzMzNTQiLAoJIkltYWdlIiA6ICJpVkJPUncwS0dnb0FBQUFOU1VoRVVnQUFBWlVBQUFRdUNBWUFBQUFVYnFBcUFBQUFBWE5TUjBJQXJzNGM2UUFBSUFCSlJFRlVlSnpzM1hkWWsxZjdCL0R2a3dSd3NFUlVSRlJVRkxES2NPR3NvNzZXV2tlMVZ0eWpWZXVzcjZ1dHBhK3p0bG9IOVZlMEtIVzA3a1VWRkpTNmNZSGlRQVVFUkJSVUVBY2JRcExuL1A0Z2ljUUVDQmhNaFB0elhWd2x6N3hqTlhlZWM4NTlEa0FJSVlRUVFnZ2hoQkJDQ0NHRUVFSUlJWVFRUWdnaGhCQkNDQ0dFRUVJSUlZUVFRZ2doaEJCQ0NDR0VFRUlJSVlRUVFnZ2hoQkJDQ0NHRUVFSUlJWVFRUWdnaGhCQkNDQ0dFRUVJSUlZUVFRZ2doaEJCQ0NDR0VFRUlJSVlRUVFnZ2hoQkJDQ0NHRUVFSUlJWVFRUWdnaGhCQkNDQ0dFRUVJSUlZUVFRZ2doaEJCQ0NDR0VFRUlJSVlRUVFrajVjUG9PZ0dqUHRubnJKc1lpVVZjSUJDYjZqb1dRcW83eHNuUldnTXVQSHQxK3BlOVkzaWNpZlFkQXRHTnJhMXZMMk1SNExnZE1CMkNrNzNnSXFmSUV3aGVzbG13aEFIOTloL0krRWVnN0FLSWRZM1B6K21Dc0x5VVVRdDRaUzQ0Skd1czdpUGNOUGFtOEp4aHY1TXdKT0NjQXNLcFRCNzArN0FhT285WkxRblFwSnljWG9hZk9nREVHY01nR3oxL1JkMHp2RzBvcTd3bE9JQnpCY1JBQ1FMKyt2YkZpeVkrVVZBalJzUlAvbmtMb3FUTUFBSTZ4OUV4cDdrVjl4L1Mrb2Vhdjk0TUp3THdVTDRZTStwUVNDaUU2eGhqRDNvUC9GRDJsQU9BWk8vd3FNVEZUMzNHOWJ5aXB2QWVhT3JxTTRUak9CQURzbXpSR096ZFhmWWRFU0pYekxQMDVMbHhTdG5aSm1VejZsMzRqZWo5UlVqRjhITWNKeGlsZWZQN1pRQWlGUXYxR1JFZ1Y5TytwczVESlpFRFJVMHZrbzRUb2FIM0g5RDZpcEdMZ21yWnM0OFNCT1FHQWtaRVJCdlQzMUhkSWhGUTVNcGtNSjA2ZWVyMkJzVDBBbUQ1amVsOVJVakZ3bkpEellJQTVBTGkyL1FDV0ZoYjZEb21RS2ljdVBnR1BIejhGQURDd1Y3eE05cSsrWTNwZlVWSXhZTGEydHJVWXVLNEFURGlPUXpzM1Y5UTJyYTN2c0FpcFVoaGppTG9UamFlcHFVRFJOQ1BYWlNKWm1yN2plbC9Sa0dJRHhrd3M2Z25BZFFISGNlWm1abkIzYzRHSStsTUkwYW1DZ2dKY3Yza0w0c0pDTU1aNE1FUSt2aGY3UXQ5eHZhL29TY1dBR1ltRXJjQVZGVHhhVzllRmE5c1A5QjBTSVZWT1ZuWU9JcTVlQndCdzRMSjVEbUg2anVsOVJrbkZnSEVDNFFqRjAyUTdOMWMwcUY5ZjN5RVJVdVhjdmhPTlJ5a3BpcGZweUh0RkJZOXZnWktLNFJKeUhFWXBYZ3o5YkFBVlBCSlNDZllWSzNnRVdPQ2pSNDlvVnVLM1FFbkZRRFZwNVRLYTQ3Z2FBTkM0VVNOMGNIZlRkMGlFVkRrdlhyekV1UXZLQnhPcGhNbW80UEV0VVZJeFRCekhjZU1WTHo0Zk1vZ0tIZ21wQlArZVBndXBWQW9BWUR5N2szTHZ6bTE5eC9TK285RmZCcWlSazJ0TGpzTUhBR0FrRXVGVHovL29PeVJDcWh5WlRJYmovNzR1ZUdUQUlTcDRmSHYwcEdLQWpNQjNCWU1GQUxpNnRJVjEzYnI2RG9tUUtpY3VQZ0dQSGhWMTBEUEdYa2xsN0tTK1k2b0tLS2tZR0RzN3U1cUFvTE9pNE5ITnBRMXExNjZsNzdBSXFWSVlZN2dUSFl2VVo4b2F4NXNDb2ZDUmZxT3FHcWo1eThEd3h1YjFBSzR6eDRFek16TkZPemRYNms4aFJNY0tDc1M0ZmpNS0JRVmlNTVo0eHJQcnlYRTNVdlVkVjFWQVR5b0doalBpV2lqNlU2enIxb1dyU3hzYVNreUlqbVhuNUNEaVdpUWdMM2hrQXB3RHdPczdycXFBa29xQkVVRTBSdkVFMmFHZE8yd2FVTUVqSWJvV2Rmc3VraDRxVzd2U00vTXlMdWczb3FxRGtvcGhFWUxEY01XTHp3WjhRazhwaEZTQ1E0Y0RsUVdQak9Gb0poVTg2Z3dsRlFQUzFLbXRsNERqVEFHZ29VMERkT3JZWHQ4aGtTb2lNek1UTjI3Y1FHNXVicm5PKy9mZmYzSGd3SUZLaTBzZk1qSXljZXJzZWFBb29jZ0taZXh2ZmNkVWxWQlNNUndDRGdKbHdlT3dJWU1oRUZUdS81NERCdzdBeTh0THVkcWRKaHMyYklDbnB5ZCsvdmxucmE4cmxVcmg0K01EYjI5dlNDUVNIVVZMM3NiMTY5Y3hhZElrSkNZbWx1dThpSWdJbkRwMVNtV2JUQ2FEVkNvdDg4ZFFGUzk0QkZqMGs0UmJOL1FjVXBWQ283OE1SQ01uVndkd2NJVzg0UEd6Z2Ywci9aNjNidDJDbVpsWmlhUExkdXpZZ2ExYnQ4TFIwUkVCQVFINDhNTVAwYjE3OXpLdkt4S0owS0JCQSt6Y3VST01zWElsSkUxV3JGaUJnSUFBdEdyVkNudjI3SG1yYTJucitmUG4rUGpqajFXMjFhaFJBN2EydHVqWHJ4OUdqeDZOV3JYZXpWRHY2T2hvQkFRRUlESXlFcytlUFFNQVdGcGF3dG5aR1dQR2pJR2JtK29VUGtsSlNUaDI3QmlHRGgyS2hnMGJsbnJ0eTVjdkl5MHREUU1IYXI5TTlSZGZmSUdIRHgrV2VkeWhRNGRnYjIrdjFUWGZGWmxNaG1QSFE1V3ZHZGhldlFaVUJWRlNNUkJDam5VR0U1aURBMXphZmdDck9uVXE3VjR2WDc0RXovTzRkZXNXZXZmdWplZlBud1B5WkdCcGFRbkdHSHg5ZmJGOSszYjA3dDBicTFhdHdyeDU4L0RkZDkvaDExOS9SYmR1M2NxOHg2aFJvOER6UEh4OGZOQ2hRd2NNSFRxMFFyR0t4V0tFaGhaOUNNVEZ4U0V1TGc2dFdyV3EwTFVxb25idDJuQjNkd2RqREs5ZXZVSmNYQno4L1B4dyt2UnAvUFhYWHpBMk5xNjBlMHNrRXZ6NjY2OElDQWdBQUppYW1xSlpzMmJnZVI1UG56N0ZtVE5uMExKbFM3V2tFaDRlanExYnQrS3p6ejRyOHg1Nzl1ekI0OGVQdFRwVzRmdnZ2OWVxR2EyK0FjNnFIWDgvRWNrcHlvTEhURTZLMC9xT3FhcWhwR0lBN096c2FncDRRV2R3ckFiSENlRG0wclpTQ3g2SERCbUNuSndjQU1DdVhidXdhOWN1QUVEejVzM3h4eDkvWU5HaVJRZ1BENGVIaHdkKyt1a25DSVZDTEZ1MkRGT25Uc1djT1hNd2JkbzBqQnMzcnN4dnRtUEdqRUZrWkNSKysrMDM5T3paRTNVck1EUEFtVE5ua0pPVGc4NmRPK1BLbFNzSUNnckN2SG56S3ZqT3k4L1cxaGJyMTY5WHZuNzY5Q2ttVHB5SXVMZzRuRHg1RXYzN1Y4NFRKYy96V0xCZ0FjTEN3bUJuWjRlNWMrZWllL2Z1S24vbVVWRlJFSXZGYXVmZXZYc1g5ZXZYUjZOR2pVcTlSMzUrUHE1ZHU0YUpFeWVxYkU5TVRFUjhmRHdBSUNVbEJTOWZ2c1NKRXljQUFHNXVidWpVcVpPTzN1Vzd4UmpEM2VoWXBLWTlVMnk2SVJWd3lmcU5xdXFoUGhVRHdKdFlXa1BBT25NY3g1bVptc0xkemFWU0N4NzM3ZHVIMmJObm8xYXRXamh5NUFpQ2dvSncrUEJoZE8vZUhjT0dEVU40ZURqczdPd3dkdXhZM0xsekI5ZXVYVU5jWEJ3bVRab0VDd3NMK1ByNll1ellzVGh6NWt5Wjl4bzFhaFJ5YzNPeGNlUEdDc1VhRkJRRUFKZ3padzVNVEV3UUVoS2kxL2I2aGcwYm9tL2Z2Z0NBOVBUMFNydlBuajE3RUJZV2h1Yk5tK1B2di85R3o1NDkxZjVPdUxpNG9HUEhqaXJicEZJcExsNjhDQXNMaTFMN3lnQWdPRGdZWXJFWW4zenlpY3Iyc0xBd0xGdTJETXVXTGNPMWE5Znc0TUVENWV2bzZHZ2R2c3QzU3l3VzQvck5XOGpQTHdCampPZUE2eWx4dDU3cU82NnFocEtLQVJBSk9FY09YRnNBcUZmUEd1MWNYU3AxS0xHTmpRMFNFaExnNGVHQkxWdTI0T1RKazZoWnN5YUNnb0pRcDA0ZCtQdjdReXdXWS83OCtaZzllN2J5NTMvLyt4ODhQRHp3ODg4LzQvbno1emg1c3V5cGtxNWR1d1lBQ0F3TTFLb2R2cmhuejU0aFBEd2NMaTR1Y0hCd1FNK2VQZkhxMVN0Y3ZLamZOWlF5TWpJQUFNMmFOYXVVNjBza0VtemR1aFVBc0h6NWNsaFlXR2g5Ym5oNE9ESXlNaEFmSHc5Zlg5OFNqMk9NWWQrK2ZjcHppaHMvZmp3dVhyeUlpeGN2b2w2OWVtamZ2cjN5ZGUvZXZTdjh2dlF0S3pzSFZ5S0svajV5NExKbHdCa3FlTlE5YXY0eUFBS2g0QXZGLzR2MjdxNW9VTWtGajR3eFhMbHlCVk9uVHNYcDA2ZFJwMDRkV0Z0YjQ0OC8va0NUSmsxZ1ltS0M0OGVQbDNoK1Nrb0t2dnp5U3d3WU1LRE1lNTA3ZHc3Mjl2WklTMHZEMXExYnNYVHBVcTNqUEhyMEtCaGo4UFQwQkFCNGVub2lORFFVUVVGQjZObXpwOWJYMGFVclY2N2czMy8vaGJPenMxYURGaXJpNXMyYnlNaklnSXVMQzV5Y25NcDE3djc5KzJGblo0ZUJBd2ZpanovK1FKczJiZkRSUngrcEhSY1lHSWo3OSsralI0OGUrUG5ubjFHalJnMTgrdW1uS3Nja0ppWWlMUzBOVFpvMFVXNjdldlVxbmo3Vi9zdjlwNTkrYWpEVEROMk5pVlVXUERJT3ovbHM2U1Y5eDFRVlVWTFJQNlBpQlkrRFB2V3M5SUxINk9ob3ZIanhBajE2OU1EcDA2LzdLVnUyYktuOEFDOXU2OWF0YU5DZ0FRb0xDMUd6WmsxRVJVWGhqei8rd0lnUkkwcTlUMHhNRE9MajR6RnYzanlrcHFaaTc5NjltREpsU3BsdC9RcEhqeDZGUUNEQWYvNVROUFYvdDI3ZFlHNXVqckN3TUdSa1pNRFMwckxjNzcyOG5qeDVncmx6NXlvN3grL2Z2NCtCQXdmaXYvLzliNlVOK2I1Mzd4NGdiOTRxajVzM2IrTENoUXZ3OXZiRzRNR0RjZkhpUlN4YnRneU9qbzRxeDcxNjlRcSt2cjdvMmJNbjFxMWJoLy85NzM5WXNtUUpURXhNbEUxN0FCQVNFcUw4L2Z6NTgraldyUnNDQWdKdy92eDVsZXNWRmhhQ01RWVRFeE8xbUR3OVBRMG1xUVFjRGlwVzhNaUNVMUx1dnRSM1RGVVJOWC9wV1dQSHR2MDVjSllBWUdQVEFKMDdkU3o3cExkMCt2UnB0RzdkR3ZYcTFWUGJsNTZlRGxkWFYzejg4Y2ZvMWFzWDB0UFRJWlBKY08zYU5aVVBIRzBjUEhnUUlwRUluM3p5Q1VhUEhnMk80N0J0MnphdHpvMktpc0xEaHcvUnFWTW5XRmxaQWZMUmFYMzc5b1ZVS2kzMVNVcVhjbk56Y2U3Y09ZU0ZoU0VoSVFHTU1VUkVSQ0FnSUFBOFh6a3RKNW1abVlCODJMQzJKQklKVnE5ZWpmcjE2MlBBZ0FFUUNvVll2SGd4eEdJeGZ2dnROK1Z4TXBrTUN4Y3VSRUZCZ1hMQXcrTEZpK0hxNmdwdmIyK0VoWVVwcnhjVUZBUWJHeHVrcDZmamh4OSt3THg1ODdCa3lSSmxVNWppcDFldlhuQnhjVkhiZnZIaXhVb2RIVmNlV2RuWk9IR3k2QXNVWTVCQnlyYnJPNmFxaXBLS2Zna0VuR0NzNHNXSVlVTXF2ZUFSOHZxVVo4K2VZZkxreWJoejV3Nk9IeitPeVpNbjQ4cVZLd0NBb1VPSFlzNmNPWmc2ZFdxRjc1R1dsb2FqUjQraWUvZnVxRk9uRGhvMGFJQUJBd1lnTURBUVNVbEpaWjZ2NktCL3MxWkUwYW1zMkYvWldyWnNpY2pJU0VSR1J1TGt5WlB3OWZWRm5UcDE0T3ZyVzJxZnhkc3dNaklDNUtPenRQWGJiNzhoTmpZVzN0N2V5Zzl5ZTN0N0xGMjZGTjdlM3NyamVKNEh4M0ZZdUhDaDhvbFJKQkxoMTE5L2hZMk5qWEpVWUZCUUVDUVNDVHc4UEZDdlhqMnNYNzhlVjY5ZXhZRURCeUNWU3BFaUg1YjdKcGxNcGh5aWJraE8vSHY2OVFBUGp0MSttQkIxWGQ4eFZWWFUvS1ZIZGkwK2FDN2dPRmNBTURZMlJuL1BmdS9rdmdNSERrUnFhdEVzMzgrZVBVUGR1blhSb1VNSDVaRGZiZHUySVNnb0NJV0ZoUlcraDYrdkwyUXlHU1pObXFUY05ubnlaQVFIQjJQTm1qV2xmaUFYcjAwSkNRbkIyYk5ubGZzVXpSZXhzYkdJajQ5SHk1WXRLeHhqZWRXcFV3ZGR1blNCazVNVFB2bmtFK3phdFF0VHBreEJqUm8xZEhvZkd4c2JRRjZYbzYyYU5XdGl5SkFoYXYwOGJ5WmxJeU1qL04vLy9aOHljU2xZV1ZsaC8vNzlNREV4UVg1K1B2ejkvVEY0OEdCa1oyY0RBTnEzYjQvdDI3ZWpSWXNXQ0EwTnhZOC8vb2kvLy80YnJWdTNWcm5PakJremtKdWJpeDA3ZHBUN2ZWY1dudWR4NHQvWHpid2NqME42RGFpS282U2lSd0tScURNWTZvTUQyclIyZ25WZHEzZHkzOEdEQnl0L3YzMzdObHExYW9XdnYvNWF1YTFaczJhd3Q3ZEhmbjYrMmhRZDJyaDY5U3FDZzRNeGVQQmdPRHM3SzdmYjJOaGc5T2pSMkxadEcwSkNRdFNHc2lvb2FsTWdueWFrSkVGQlFaZzdkMjY1NDN0YmRlclVRZVBHalpHWW1Jams1R1NkSnpiRk1PSHc4SEE4Zi80YzF0YldaWjR6YytaTVNLVlNmUHZ0dHhwSHh5bWE2cjcrK211TmZYYjkrL2RYUHRIczI3Y1BtWm1aR0RWcUZEWnQycVE4UnZFK2QrN2NDUWNIQjdXRUFua2Z5dkxseTNINjlHbjA2ZE9uWE8rN3NpUWtQa0RTSTNrSFBVTW1hSVhIU2tWSlJVL3M3ZTFyTUE0ZURNeE13QW5nNXVvQzA5cTE5UlpQUVVFQkNnb0tBQUM5ZXZXQ2g0Y0hNakl5OFB2dnY1ZnJPaGtaR2ZqZi8vNkgyclZyWThhTUdXcjd2L3JxSzRTRWhHRGx5cFZ3Y1hIUjJHbXZhTnBhdDI2ZHhsRmVDUWtKOFBMeVFraElDTDc1NWh1SVJPLzJyN0ZVS2xWT2wySm1acWJ6NnpkczJCQTlldlJBV0ZnWWZ2cnBKNnhkdTFhcnptNlJTSVRldlh1alJZc1dhdnVTa3BJUUdob0tUMDlQTkdqUVFHMS84VmtLSEIwZE1YNzhlSTNKN1BMbHk0aUppU2x4NnAwQkF3Wmc2OWF0MkxCaEEzcjE2dlZPbW5OTDg3cmc4ZlVLanhKQWM5c2QwUWxLS25wU0tEU3RaOHloRzRlaWdzZjI3dTl1aGNmRGh3L2o2ZE9uU0UxTlJVeE1ESzVmdjQ2Ly92b0xYMzMxRlFEQXg4Y0habVptNVM0eUxDZ293UHo1ODVHZW5vNWZmdmxGWXdWOXpabzFzV2pSSWt5ZlBoMXo1ODdGbGkxYllHcHFxdHl2cUUweE16TkQxNjVkTmQ3SHdjRUJUazVPaUkyTnhlWExsOUdqUjQ5eS94bFVsRmdzeHJwMTY1Q1Rrd05uWjJkbFU1V3VmZnZ0dDdoNTh5YkN3c0l3YytaTXpKOC9YeVZaOER5UFM1Y3VnVEdtOHY1TGUvb0xEUTNGa0NGRDBMWnQyMUx2N2VIaGdRNGRPbWpjNStmbmg4YU5HNWM0YUVNa0V1SExMNy9FOHVYTGNmejQ4VXFiY1VCYllyRVkxNjdmUUY1ZWZ0RUtqMkJYSHlkRVBkRnJVRlVjZGRUcmliRVJXaWdLSHEydDY4THRIYTd3dUhuelpwdzhlUkpaV1Zrd05qWkdwMDZkNE9mbmg5R2pSd01BK3ZUcGcxR2pSbUhZc0dHdjR6VTJMblV1cC96OGZNeWZQeDgzYnR6QTFLbFQwYTlmeWYxREhoNGVtREJoQWhJU0VqQno1a3psYUNjVXEwM3AyN2V2V3J0L2NRTUhEZ1RrOVJhUUQydWROMitlc2k5R1Y1NDhlYUlzL3B3MGFSSSsrZVFUSER4NEVPYm01bGk4ZUxIeXVNdVhMMlAyN05uSXlzclN5WDF0YlczaDUrZUgrdlhySXlJaUFzT0hEOGVnUVlNd2FkSWtmUEhGRitqWnN5ZG16NTVkS1JYdUFvRkE0NS85eVpNbmNlZk9IVXlmUHIzVUwwQ2Zmdm9wcksydHNXWExsa29iSWFldG9oVWVpL3JrT1hEWkFvWXdLbmlzWEpSVTlJU3gxd1dQYnE1dFlhT2hTYUt5QkFjSDQ5Q2hRL0R4OFVHTEZpM1F2SGx6ZE96WVVWbTU3ZXJxaXQ2OWU2dE1IT251N281Ly92a0hrSS93S1M0MU5SV1RKMC9HNWN1WDBiOS9mMHllUExuTUdHYk1tSUZldlhyaDl1M2JHRE5tREs1ZkwvcUhmL1RvVVVEZU5sOGFUMDlQaUVRaW5EOS9IcG1abVNnc0xFUk9UZzRXTGx3SWYzLy9DdnlwYUphYm00c0xGeTdnd29VTHVIWHJGbXJXckltaFE0ZGk3OTY5S24wcHVibTVDQThQeDRRSkUwb2NHVlZlVGs1T0NBZ0l3SC8vKzErNHVyb2lLeXNMdDIvZlJsWldGcG8zYjQ1cDA2Wmh5SkFoT3JtWE5nSURBK0hrNUtTc0cxTEl6ODlYYWVZeU1qTEN5SkVqOGZMbFM5eS9mLytkeGFkSjdMMTRKRDZRanpia2tDNW1CVlR3V01tbytVcy9qTUFKbEFXUGd6ODFyQlVlSlJJSjR1UGpsVU4vYTlldWpkVFVWTnk2ZFF2R3hzWUlEQXhFSGZrc3l0SFIwWmcyYlJweWNuSXdidHc0ekpvMVM2dDdDQVFDL1BMTEwxaTRjQ0hPbmoyTHlaTW5ZL3YyN2NvWmVjdGlhV21wTnIySXI2OHZGaTFhQkQ4L1A2U25wK1A3NzcrdmNKdSt0YlUxSWlNanRUNitiOSsrc0xLeXdwdzVjekJod2dSczJMQkJyZWl3SW1yV3JJbXhZOGRpN05peHBSNDNldlRvVW9kcWw5VlJyOUM4ZWZNU1IyNnRYNzllbWNEOS9QeGdabWFHL1B4OFhMMTZWZTNKZE1TSUVSZ3hZb1RPUjhhVlY4Q1JvOG9SZytENTBDZHhjWVkzM3JtS29hU2lCNDBkMi9ZWGNMQUdnQWIxNjZGYkZ3OTloNlJVbzBZTkdCa1pZYzJhTlNnc0xNUzBhZE5nWldXRnhNUkVlSHQ3Z3pHRzJyVnI0OXR2dndYa0hiek96czc0OU5OUGxVMVMyakkyTnNicTFhdng1NTkvUWlxVmx0bldYeFlqSXlQODlOTlA0RGdPSjA2Y3dOaXhZOUc0Y2VPM3VtWjV0R3ZYRHI2K3ZwZ3hZd1lPSHo2TTc3Nzc3cDNkZTlDZ1FjbzV5ZDVHblZLV1hPQTRUbG1RR1JnWWlJeU1ESEFjQndjSEIzejU1WmNxeCtvN21VQmU4S2hZTzRVeHlKaU0rMVBmTVZVSGh2UDF1UG9RMkR1Njd1WUVuQmNBVEo0NERnc1h6TkYzVEZxVHlXUnE3ZW1NTVlONjBwTEpaRWhKU1VIVHBrMzFjditrcENRMGFkSkU3eU9mcXJ0L0FvOWkzdmYvQTRyK2p0NU9pcjFWdm5sdlNJWFFrOG83MXFSbFczdE93TFVEQUdOakkvVHIrMzdOK3FxcGc5YVFFZ3JrTWVvcm9VQmV5VTcwaStkNUhQKzMrUHBiSEJVOHZpUDBWZW9kRXdnNUQ4WlFId0JhT3p1aGthMnR2a01pcE1wSlRIcjR1b09lc1d3R21XNkhCWklTVVZKNWgrenQ3V3N3Y0YwQlpzNXhITnE3dWNLcVR1WFB0RXRJZGNJWXcrMDcwWGdxbjRxSWdWMlg4WUpIK282cnVxQ2s4ZzVKUk9iV0FLZXl3bU5wdFJpRWtQSVRpd3R4NDFaVXNZSkhMaklsN2xhcXZ1T3FMaWlwdkVOQ2dkUmV3TUVOQU9yV3RZSmIyM2RYOEVoSWRaR1RrNE9JcTBYRHdUbHcyVHpQaHdFb2ZXMWxvak9VVk40aGdVQ2tMSGgwYWZzQkdqYXNuQ2srU01YczNic1hzMmZQcnRDNVdWbFplaS8wSTBYaTc5OUhRdUlEb0tqcDY0V0V6OWZ2K3RQVkRDV1ZkMGNFY01xQ3g4OEc5S2VubEhMaWVSNUpTVWtJRGc3RzJyVnJjZXZXclFwZG82U2l4cmk0T0Z5NGNFSGp2dWpvYUpYcFpON2s0K09EOGVQSDY2UldoTHlkZ0NQSFhrOFB3eUUwTlNFaFhkOHhWU2MwcFBnZGFkS3lqU2ZIY1RhUU4zMTE3OXBaM3lFWnZJU0VCQnc3ZGd6SnljbElTVWxCY25JeUNnb0t3SEVjbWpScEFnY0hCN2k2dXBicm1uLzk5UmMyYk5pQTVjdVhsemo1NHB1ZVBIbUNXYk5tb1c3ZHV0aTllN2Zhck1obno1NUZZR0FnWnMrZURVdExTOHliTjArNTRGbHBwa3laZ3ZIanh5dGZyMWl4UW0xR2dSbzFhcUJaczJZWU5HZ1FoZzBiUnJVdlpjakx5MFBnc2FKbGtCbGpQQy9ocWVEeEhhT2s4bTV3bkZDb1hORDlzd0g5RFdiZGJrTW1GQW9SRmhZR096czdkT3pZRWZIeDhaZzRjU0ltVFpxa3JOak96ODh2YzVuam1UTm5ZdVRJa1FDQWtTTkg0dFNwVTFpOGVERk1UVTNMbk9FNEx5OFBjK2ZPUlVaR0J1Yk5tNmVXVUpLU2tyQjQ4V0owN3R4Wk9aWEtxRkdqU3B4UU16YzNGK3ZXclVOK2ZqNmFOV3VtOFJobloyZlVyVnNYTXBrTWFXbHBpSW1KUVV4TURLS2lvdkRUVHorVkdtOTFkL0xNT1Vna2txSVhIR0lmM2IrdC9WdzdSQ2NvcWJ3RE5rNU9UVG1nSStSVGlYejhIOE5Zdk1qUU5XdldEQWNQSGdUa2E1anMzcjBiOWVyVlU1a0NoREdHZ29JQ2RPblNCWjA2ZFZJNXY2Q2dBSnMyYlhyOUlTUC81dS9qNDRQUm8wZmorKysvaDcrL3Y4YkZwaUNmK1hqdTNMbUlqNC9IOU9uVDFhWnhUMDFOeGZUcDAxR2pSZzBzWGJwVTJaelp2bjE3amRmTHk4dkR6Smt6a1orZmp3VUxGdURERHovVWVOeFhYMzJGM3IxZkY4VkdSRVJnMXF4WkNBa0pnWmVYMTF0UFoxTlZxUlU4TWh6VVp6elZGVDFMdndQR3pLUVRPSG5CbzVNajdCcFJ3YU91dWJtNVlkeTRjU28vdzRjUDEzaHN2WHIxc0dyVktrZ2tFcXhhdGFyRWEyN1pzZ1ZYcjE3Rm1ERmpsR3ZOS055L2Z4OFRKMDZFUkNMQnBrMmJZRzF0alJNblRwUzRCazE2ZWpxbVQ1K09XN2R1WWU3Y3VSZ3hZb1RHNHpUcDFLbVQ4bW5zOXUzYldwOVgzU1E5U2tiQy9VU2dxSU0rbDJkU0tualVBM3BTcVd3T0RpWUNEdDNBWU1FSk9MUjNkeTExMGo3eVdsUlVGSjQrZlFvVW0yVTNOallXSjA2Y0FPVFR3N3k1SnJ1MjNOM2RzV1RKRXVYU3ZacU1IejhlRmhZV0dEVnFsTnEraXhjdlFpS1JZUFBtemJDM3Q4ZWxTNWZ3d3c4LzRJY2Zmc0RubjMrdWNteEVSQVIrK09FSHZIcjFDdlBtemRONHZiS1ltNXNEOGlkZG91N05na2N3TGxJbUV6N1VkMXpWRVNXVlNtWW5xRzBORGg0Y09NN1V0RGJjWEYxZ1RCOE1XamwwNkJCT25peGFUbHl4aGt0d2NMQnlJUzZSU0lTUWtCQ3RyNWVXbHFZeTdOZlMwaEx4OGZHSWo0OEg1S3RPQXNDbFM2K1gzRkFrRElYYXRXdkQxZFVWdzRZTlE3ZHUzZEM4ZVhNVUZoWmk3ZHExc0xlM3g2QkJnNVRIUG52MkRCczJiTURSbzBkaGEydUwvUHg4K1BuNVFTS1JZT1RJa1RBMk50WXFib2xFZ29pSUNFRGUzMExVeVdReTNMZ1ZoZHpjUERER2VEQjIvWEZDRkJVODZnRWxsVW9tNGxsalRpaG9Cd0IxcmF6Zzd0cVdoaEpyYWVuU3BWaTZkQ2tBWU5XcVZkaS9mei9tenAwTEx5OHY1VEY1ZVhsYVgrL1NwVXRhZFhTWHRpWk15NVl0c1hmdlh0U3FWVXU1dk8rR0RSdVFsSlNFVFpzMndjaklDR2xwYVRodzRBRDI3TmtEbnVmeDlkZGZZOEtFQ1hqNThpVisvZlZYL04vLy9SOE9IanlJZWZQbW9WZXZYaVhlU3lhVElTa3BDYjYrdmtoS1NzSkhIMzJFTm0zYWFQMStxNVBDUWtueEZSNXplQUhPQXlqZmV0aEVKeWlwVkRJbTRyN2dBQ01BYVBPQk0yeXA0TEhjc3JLeWxNc0d5MlF5WkdabUtsZXBMSS8vL09jL2NIZDNMM0gveG8wYmNlclVLUnc2VlBLRXRtOCtYVnk1Y2dXN2R1MUN2Mzc5MExoeFk4eWJOdy9uejU4SDVNc3l6NW8xQzNaMmRnQUFHeHNickZ1M0RtRmhZZmo1NTU4eGI5NDhkT25TQmN1WEwxZHBFcDAvZjc3S1Bjek56ZkhWVjE5aHlwUXA1WDdQMVVYU28wZUlpMDhBNUFXUEJZV01DaDcxaEpKSzVSSnhnTElCL1lzaGcra3BwUUlVSThBZzd6dy9jT0FBTm03Y2lJWU5HNWJyT3FhbXBqQTFOUzExUDhveGRYMVNVaEsrKys0N01NWmdiMitQdW5YcklpTWpBK1BIajhld1ljTmdZNlA1QzBTUEhqMXc0TUFCK1BqNDRNNmRPekF6TTFQWjcrenNEQ3NyS3lRbEplSHg0OGR3ZDNmSDJMRmoxWVl6azlkMjdUMVFyT0NSTzU1Mi85WXpmY2RVWGRIZjBrclUyTW4xSTBYQm82V0ZCUlU4VmtCMmRqYjI3Tm1EenovL0hMdDI3Y0xRb1VOeDZ0UXBUSnc0RVJzM2JpenhnN3V5UFh6NEVOT21UVk5ab0V3a0VzSGYzeC8vL3ZzdmJ0MjZWV2JGZjZkT25UQjkrblMxWktFWVVzd1lnNit2TDdadjM0N3Z2dnNPR3pkdXJOVDM5TDRTaThVNGREZ0lLT3F3WnpKZXVrM2ZNVlZubEZRcUR5Y0VHNmxZWEhQSW9FL3BLYVVDMXExYmg5emNYSXdkT3hhN2R1MkN0YlUxTm0vZWpJa1RKMkxSb2tYWXZIbXpWdGQ1OWVwVnFjMWFrRS9UQWdCLy9sbDZFZllISDN5QXYvNzZDM2w1ZWRpd1lRTW1UNTZzM0NlVlN2SHp6eitySE0velBQTHk4bEN6WmsyMW90ZmR1M2VYZUIrTzR6Qno1a3pjdVhNSDRlSGhPSExrQ0FZUEhseHFiTlhSeVRQblVWaFlxSGdabnh4Mzk2cCtJNnJlS0tsVUV0c1diZXdBcmpQazdmQlU4RmgrRVJFUkNBd014TVNKRTFYNkhLeXRyZkhISDMrVXF6a29JeU1EMjdhVi9nVldVU1JaMW5HZmYvNDVoZzRkaWthTkd1R0REejVRMldkc2JJeHo1ODZwYkV0SVNJQ1hseGQrLy8zM1V2dDBOT0U0RGdzWExvU1hseGZXcjErUG5qMTdLdGVKSjBVSis4Uy9wNVN2R1lmOWVnMklVRktwTENLUnNBczROSUM4NExGSjQ4YjZEdW05Yyt6WU1UUnQybFRsU1VCQjBmbXQ3ZWl2WnMyYTRlTEYwdnR1bHkxYmhpTkhqcFI1M0x0bWIyK1BFU05HWU9mT25manR0OSt3Wk1rU2ZZZGtNSkllSlNNMnJtaElPQVBMQmVPRDlSMVRkVWRKcFRLMGJtMHM0TkVaRE9hY2dJTzdhMXZVc1N6L2FLWHFUdkZFWUdKaVVtS2x1c0tMRnk5dzc5NDlsVzNaMmRtVkhPRzdNMlhLRklTRWhDQW9LQWlEQmcxQ3UzYnQ5QjJTM2pIR0VCMGRpOVRiYWI0Q0FBQWdBRWxFUVZTME5BQUFCMXd2bExBVWZjZFYzVkZTcVFTTlpUSnJjTWFkT1E0QzA5cTE0ZWJhVnV0Q04vS2FpNHVMMXNmdTM3OGYrL2RYM1phUDJyVnJZOWFzV1ZpeVpBbFdyRmlCdlh2M1Z2dnFlcG1NeDQyb0tPVGs1SUl4eHNCWTVKUDdkNTdxTzY3cWpwSktwVEN5NVRoMEFBQXJxenBvNStaQ25mU1ZiUGp3NGZqc3M4OVV0bVZuWitQcnI3OStaekdrcDZlcnhRRDVOMm9BbURGamhzYS9CMXUyYklHVGt4Tzh2YjNoN2UxZDR2VUhEaHlJZ1FNSDZqanE5MWVocEJBUlZ4VUZqeWprZVZ5Z2drZjlvNlJTQ1FTY2NDVGtCWTl1cm0xaFc4NTZDbEorZGV2V2hhT2pvOHEyZDcxZ2xwbVpHUll0V2xUdTgyeHRhWUxSaWtoNitBZ3g5K0lVTHpNTGVJVHBOeUlDS01hN0VsMFNOWFZ5ZlNEZ09Ec0EyTGJKRnoxN2ROTjNUSVJVT1l0L1dva2R1L2NWdmVEWnpnZjNibzNWZDB5RXByN1h1U2F0WEhvcUVvcUZoVGsrN041VjN5RVJVdVZJcFZMc08vaVA4alhQeWY3UWEwQkVpWktLYm5HY2tCdXBlRUhyMEJOU09VNmRMVmJ3eUZqY3c5ZzdsOG82aDd3YmxGUjB5TFpGR3p1T29UdmtSWENmZlB3ZmZZZEVTSlhEOHp5T2hieGVmNHRuMktmWGdJZ0tTaW82SkJJSlBCUXJQRG83dGtJVHUwYjZEb21RS3VkUnltUGNlejBqY1M0NDJYRjl4MFJlbzZTaU0rMk5PSTdyREFZTGp1UGc1dElHbG5Wb09nMUNkRWxEd2VNTlNTRlBCWThHaEpLS2pqUjF6aXRhNFpIakJMVnIxNEticXd0TXFPQ1JFSjNpZVI0M28yNGpPenNIakRIR0dLNC9TYXhKQlk4R2hKS0tqdkM4c0pFQW5BZmtLengyYU9kR25mU0U2Smk0c0JDWHdvdVdWdWFBUWliRE9TQlNvdSs0eUd1VVZIUkVDT0V3UmNGajJ3OWEwd3FQaEZTQ2xKVEhpTDBYTDMvRlplVkxaWVkxK3llaHBLSWpJbkJRTHB6KzJVQmFPNFdReXJEdjBHSGxDbzhNL0tsbkQrNms2VHNtb29xU2lnN1lPYlR0QnFBcEFKaWJtK0hEN2wzMEhSSWhWYzZiQlk4eUhyUVVwZ0dpdWIvZUhpYzBFb3psVVBSb01uVHdRRnBMbkpCS2NPck1lZVg2T1l5eHVPUzRLSnJyeXdEUms4cGJzbXZWeXBZRDF4VUFqSXlNME8rajN2b09pWkFxaCtkNUhDKyt3aU5qQi9RYUVDa1JKWlczSkJUVzdBU3dCZ0RnNU5nU1RadlFDbytFNkZySzR5ZUlsYzlJek1EeWVJWVQrbzZKYUVaSjVlMEl1YUlWSGkwQndOM0ZCWFdvNEpFUW5XS000VzVNTEo3S0N4N0J1SnN5cWZTaHZ1TWltbEhqLzF0bzBxU3RPUk9ncXdDY3dOUzBOdHE1dTFMQkl5RTZ4dk04YnR5TVFsWldkdEVLajhBMUtuZzBYUFNrOGhaNEk3NHV4OUFSOG9KSFd1R1JFTjByTEN4RStOVklRTEhDSTJOaFZQQm91Q2lwdkFXaFNPakZjWndKQURnN09jS3VFYTNnUjRpdVBVMU53OTJZV0FBQUE1ZVRMNVplMEhkTXBHU1VWQ3BPeUhIY09NV0xvWU1INkRjYVFxcW8vY1VLSHNHeDArbEowYW42am9tVWpKSktCVFZ4L0tBemdKWUFZR1ptU2lzOEVsSUpwRklwOWhZcmVKUXlqZ29lRFJ4MTFGY01KK0JFWXpsNUI4cVFRWi9DMk1oSTN6RVJVdVdjRGJ1SXJLd3NvR2dVV0dKSzdLMnorbzZKbEk2ZVZDcWdhVk5uRzNEb0FXWEJZeDk5aDBSSWxjUHpQSTZIbmlxMmhhTVZIdDhEOUtSU0FYd05vNDVDY0EwZ2Z6eWYrLzJQTUtLcFdRalJ1ZWN2WGdBQUdFTStJQTB0OHdTaWQvUkpXQUZDQ0p3NHdBTHl3cXhuejlMMUhSSWhWUnk3VVZqSUorbzdDbEkyYXY2cUFCa252Y2tZbzcvZzFZU0FBNHdFUlQ5Q0trTjY1eGpZS3pEc2VKSVlUUVdQN3dINkoxSXhSdmIycmV0eU5VMU05QjBJcVh4bVJteWlTQ1JZREFBeXhyWmtGV0M1dm1PcVRnb2xNdGxqNUtVaklVR3M3MWhJMmFqNXEySWtTVFJXdnRwd2MzTjdwZmhkeUhIWkQyS3UwN3hUaEpTQW1yOElJWVRvRENVVlFnZ2hPa1BOWDRTOFp1VHE2dXJPY1Z5dDRoczVqbk1vbWh3WFlJelp1Ym01OVNxK1h5YVRpZlB6ODY4blVKcy9JZFJSVDBneEFuZDM5MkNPNHo0dXowazh6MSs2ZWZQbWh3QmtsUmNhSWU4SGF2NGk1RFZlSnBQdEx1OUpqTEcvS0tFUVVvU1NDaUhGdkh6NThnQUE1Vm9kakRHTlA4VkkwdFBUZCtvbFdFSU1FQ1VWUW9wSlNVbkpaNHdkTEw2TjR6aVZuK0lZWTBGUG5qekplOWR4RW1Lb0tLa1E4Z2FlNTdjenhuakY2K0pQSm0vOHpuaWVwMGtPQ1NtR2tnb2hiNURKWkxjNGpvdlQ0dEJrbVV3VytRNUNJdVM5UVVtRmtEZGtaR1JrOFR4L25oVjdMSG16TDBXKzcyWkJRUUhOSmtwSU1aUlVDSG1EdkYvbENzZHg0amY3VVBDNmowVUs0R3BDUWtLMlhvSWt4RUJSVWlGRXM1dU1zUmNsN1dTTVpmTThmeEVBSytrWVFxb2pTaXFFYUpDYm14c05JQkh5SnhNRnhlOGN4ejErOGVMRkZmMUZTSWhob3FSQ2lBYnlLVmVPbExTZk1YWTRKU1VsLzkxR1JZamhvNlJDU0FueTh2TDJsTFJQSnBOdGU3ZlJFUEorb0tSQ1NBbnUzYnYzaERGMkdzVUtJRkgwbEhJbEtpcnFnYjdqSThRUVVWSWhwQlFjeDIxK2N4dGpqS1psSWFRRWxGUUlLWVZNSnJ2QUdIdWllTTBZeTJDTW5kVnZWSVFZTGtvcWhKUkNJcEZrQWdncnR1bG1mbjUrbWg1RElzU2dVVklocEJUUjBkRjVBSzRDa01ubkE3c1RGeGYzU290VENhbVdhT1ZIUWtySE04YXVBSGpPY1Z4Tm1VeDJtdFpPSWFSazlLUkNTQmt5TWpMdUFraGpqTDJVeVdTWDlCMFBJWWFNbGhNMk1IWjJIMWdKVElVREJSRFk2enNXOGxwdFkvUVhjcHh4bHBnZDFuY3NwQWhqZklwWWxoZVltcEJBazNvYUVHcitNakJDVTFFdkR0eGFqa05kZmNkQ1hoTkxpNmI0NGppNDZUc1dvaURJTkRhcUpRSHd0NzRqSWE5UlVqRXdIT01hY3dKS0tJWkd5Z01BVTF2NWtlZ1B4OEZDd0FUTjlCMEhVVVZKeFlCNWRHeVB6cDA2NkRzTVFnektsWWhyQ0w5S2E2TVpLa29xQnF4enB3NllQV09xdnNNZ3hNRDRVVkl4WURUNml4QkNpTTVRVWlHRUVLSXpsRlFJSVlUb0RDVVZRZ2doT2tOSmhSQkNpTTVRVWlHRUVLSXpsRlFJSVlUb0RDVVZRZ2doT2tOSmhSQkNpTTVRVWlHRUVLSXpsRlFJSVlUb0RDVVZRZ2doT2tOSmhSQkNpTTVRVWlHRUVLSXpsRlFJSVlUb0RDVVZRZ2doT2tOSmhSQkNpTTVRVWlHRUVLSXpsRlFJSVlUb0RDVVZRZ2doT2tOSmhSQkNpTTVRVWlHRUVLSXpsRlFJSVlUb0RDVVZnb0tDQW9qRjRqS1BpNHFLd3NLRkN4RVhGMWZtc1R6UFk4dVdMVGgrL0hpSnh3UUhCMlByMXExZ2pKVTdacWxVaW95TWpIS2ZSd2lwWENKOUIwRDBTeUtSWVBMa3lXalFvQUZXclZvRm9WQlk0ckZQbno1RmFHZ29CZzRjaUZhdFdwVjYzWU1IRDJManhvMzQ4ODgvTmU1Lzh1UUpsaTVkaWxHalJvSGp1SExISFI0ZWp0bXpaK1BubjM5R3YzNzl5blh1OCtmUGtaeWNYSzV6bWpWckJrdEx5M0pHcVh1RmhZV0lqNDlIVEV3TVltSmlNR2ZPSEppYW11bzdMRUtVS0tsVWMwWkdSdkR3OE1DMmJkdXdjdVZLZUh0N3YvVTFYN3g0Z1EwYk5rQWtFbUhWcWxWcSs2ZE5tNGFUSjA5Q0twWGl6Smt6dUh6NXN0b3h5NWN2Ujh1V0xVdTh4L256NXlFU2llRGg0Vkh1K0U2ZE9nVWZIeCswYmR0V3ErTnYzTGlCRlN0VzRPT1BQeTcxdUJVclZpQWdJQUN0V3JYQ25qMTd5anl1T0d0cmF6ZzZPdUxMTDcrRW01dWJjbnRZV0JndVg3Nk01T1JrSkNjbjQ4bVRKNURKWkRBMk5rYUxGaTN3Nk5FanRHN2RXcXYzb2Ntelo4L1F2MzkvTU1hd2R1MWE5T3JWcTh4em9xT2pFUkFRZ01qSVNEeDc5Z3dBWUdscENXZG5aNHdaTTBZbGZsTDlVRklobURGakJoSVNFaEFRRUlCR2pScGh3b1FKRmI1V1FVRUJGaTVjaUhyMTZtSDI3Tm40L2ZmZjRlSGhnVTZkT2ltUGVmandJWUtEZ3pGMTZsVFkyZGxoelpvMStPcXJyOUM0Y1dQbE1UWTJOZ0NBQnc4ZTRPblRwMnIzT1gvK1BCd2NISEQzN3QxUzQ2bGJ0eTRjSFIzVnR0ZXFWUXY5Ky9mWDZqM2R2bjI3ekdQRVlqRkNRME1CQUhGeGNZaUxpeXZ6YWM3WjJSbDE2OWFGV0N6R3c0Y1BjZkhpUlZ5OGVCRS8vL3l6TW9HOWV2VUtVVkZSc0xPemc3T3pNNUtUaytIajQ0T3VYYnRDSkNyNjUzdnAwaVVzV0xDZzFIdHQyYklGVGs1T2F0dVBIajJxYkg0TUNnb3FOYWxJSkJMOCt1dXZ5b1JvYW1xS1pzMmFnZWQ1UEgzNkZHZk9uRUhMbGkwcHFWUnpsRlFJT0k3RDBxVkxNWExrU0x4NDhhTEMxNUZJSkZpd1lBSHUzcjJMblR0M29sbXpaamg5K2pTQ2c0TXhldlJvMk5qWUlDY25Cei8rK0NOY1hWMHhhZElreUdReS9QUFBQOWkzYngrMmJkc0dLeXNybFd2dTM3OGYrL2Z2MTNpL1o4K2VZZGFzV2FYRzFLZFBINnhldmJyQzcwbGJaODZjUVU1T0RqcDM3b3dyVjY0Z0tDZ0k4K2JOSy9XY3I3NzZDcjE3OXdia2ZWQ2JOMitHdjc4L05tN2NxRXdxZ3dZTndxQkJnd0I1azE5b2FDaHNiVzJWQ1FVQVpESVpDZ29LTUh6NGNEUnMyRkRsSGdrSkNUaDI3Qmg0bnRjWXc5R2pSMkZwYVFrYkd4dGN1SEFCR1JrWkdwdjVlSjdIZ2dVTEVCWVdCanM3Tzh5ZE94ZmR1M2RYYVM2TmlvclNxbStPVkcyVVZBZ0F3TUxDQXR1M2IwZjkrdlVyZkkyN2QrL2kyclZyV0x0MkxXclZxb1hrNUdTTUhEa1NNVEV4ZVB6NE1TUVNDUUJneElnUmNIRnhRVXBLQ2dCZzFxeFpXTE5tRGRMVDA5V1NDdVJOS3p0MjdDaDNQS1VsblB6OGZKdzRjVUtyNjhoa3NqS1BDUW9LQWdETW1UTUg0OGFOUTBoSUNHYlBucTN5NFY4YWdVQ0EwYU5IdzkvZkgrbnA2VnFkODZaKy9mckIzZDFkWmR2Smt5ZHg3Tmd4amNkSFJVWGg0Y09IR0RSb0VPclZxNGZZMkZpRWhJUmc1TWlSYXNmdTJiTUhZV0ZoYU42OE9mNzg4MDlZV0Zpb0hlUGk0bEtodUVuVlFrbUZLTDFOUWdFQU56YzMvUFBQUDdDeHNjR1lNV09RbUppSUdqVnFBSUJhODh5QkF3ZFVYb3ZGWWt5Wk1nWG56cDFUdTY1QUlJQ3RyVzI1NHpFeU1pcHhuNm1wS1NaT25LalZkVzdkdWxYcS9tZlBuaUU4UEJ3dUxpNXdjSEJBejU0OUVSb2Fpb3NYTDZKbno1NWF4NnNZemRhc1dUUGx0ck5uenlxLy9TY2tKQUR5NXE3NzkrOEQ4dWE5aWxJa3dvOC8vaGcyTmpiWXNtVUxnb0tDMUpLS1JDTEIxcTFiQVhsZmw2YUVRb2dDSlpWcWJ2UG16U2dvS0ZDK0hqeDRNSm8yYllyRGh3K3JOV1hFeHNZQzh2Nk1OMGRQV1ZoWXdOUFRVOWtYQWdCZVhsNllNV09HVm5FRUJBUmd3NFlOWlI2WGs1T0RyS3lzRXZkYldWa3BFMWx4RHg4K1ZDYXNseTlmb2xPblRyaDM3NTVXc2ZYczJSTnhjWEZJUzBzRDVFOEV4ZCtub2wvQzA5TVRBT0RwNlluUTBGQUVCUVZwblZSeWMzT3hkdTFhQU1Da1NaT1UyOWV0VzZkc2tsUTg2Zm41K1NsSHpIWHMyQkdmZi82NVZ2Y29UdEVIWkdWbGhZNGRPMElvRk1MUjBSSDM3dDFEZkh5OHlpQ0ptemR2SWlNakF5NHVMaHI3WlFncGpwSktOUmNXRm9iYzNGeUl4V0trcHFhaVE0Y09hTnEwS2Z6OS9kWHFRQlROUUVlT0hJRkFvRnJpMUx4NWMrV0hxc0xPblR0TEhRVlZITS96cUZtelpwbkg3ZDI3RjMvODhVZUorMy8vL1hkMDdkcFZiYnV4c2JHeXI4RFMwaExObXpmWEtpNEFhdGQ3czBucjZOR2pFQWdFK005Ly9nTUE2TmF0Rzh6TnpSRVdGbFppSHdVQWJOdTJEVUZCUWNqSnlVRmNYQnpNemMyeFpzMGFaVDhMQUFRR0JpcC85L0x5UWtKQ0F2NysrMjg0T0Rnb3Q0ZUZoV245WGhRVWZVQmVYbDdLZnBGUFB2a0U5KzdkUTJCZ29FcC9rQ0w1VXZNVzBRWWxsV3BPMFZkeDQ4WU5sVy9JbXRyaFQ1dzRnUjkrK0FGcjE2N1YrTUg5cHJGangrS2JiNzdSS282REJ3L2k5OTkvMStwWWtVZ0VQejgvbFcxUG5qekJva1dMU2p5blljT0d5Zzd2alJzM3FueFlhK1BMTDcvRThPSEQxYllyK2lVNmQrNnM3QThTaVVUbzI3Y3ZBZ0lDY1B6NGNZd1lNVUxqTmQ4Y3VaYWZuNDhEQnc2Z1diTm1zTGUzVjlsMytmSmxaZk5YWm1ZbVpESlpxVFZGWlZFMGZSWC9JdURwNlluMTY5ZXI5UWRsWm1ZQzhtUk1TRmtvcVpCS3MzdjNiaHc2ZEVpcll5VVNTYWw5SU1WeEhLZldJVzFtWnFaMVhObloyV2pTcEFtV0wxK3VzdjI3Nzc1RDQ4YU5NWFBtVEpYdDA2Wk5RMjV1cnNackZlK1hLTzZUVHo1QlFFQUFnb0tDU2t3cWlxZVN3c0pDcEtXbElTUWtCSnMzYjhiNDhlTng2TkFoV0Z0Yks0L2R1WE1uYXRTb2dZS0NBbno3N2Jkd2RYWEZMNy84QWhNVEU2M2Z0NEtpRDZoaHc0WXFUeC8xNnRWRCsvYnRjZTNhTlZ5NmRBa2ZmdmdoVUt4dktqOC92OXozSXRVUEpSVlNhWVlQSDQ2cFU2ZHFkZXpodzRleGFkT21TbzlKNGNHREIxaXpabzNLdHVUa1pMeDgrVkp0Ky9Qbnp6VmVvM2h0U2toSUNNNmVQYXZjcDZqOWlJMk5WZXVqZUpPeHNURWFOMjZNS1ZPbUlEczdHN3QzNzhhK2ZmdVUvVkZSVVZHNGN1VUtSbzhlalYyN2RtSHExS2xZdjM0OVpzNmNDUjhmbjNLL2QwVWZrRXdtdzl5NWMxWDJLVWFlQlFZR0twT0tvdjlJbStsNUNLR2tRaXBOZW5xNlZvV0RrRGRmdlV1MnRyWVlOV3FVeXJhVWxCUTBiTmhRYmJ0aWdNS2JGUDBTQUJBUkVWSGl2WUtDZ3RRK3ZFdmk2dXFLM2J0MzQ4R0RCNEQ4Q1c3WnNtVndkblpHdDI3ZHNHdlhMcmk3dXl1VGlyKy9QenAwNktEVnRSV09IajBLeUo5WUZCWHhieXJlSDlTeFkwZEFYaWZ6L1BsemxTY29RdDVFU1lWVUNnY0hCeVFtSm1MMTZ0VjQ4T0FCT0k3VE9ISW9KaVlHQU5DNmRXdXRweHVSU0NUbzFxMmJ5cmJ5VGtwWnMyWk5sYUc3QUZDalJnMlltWm1wYlRjMk50WjREVVhUMTdwMTZ6U084a3BJU0lDWGx4ZENRa0x3elRmZmFGV3pva2l1aXVZOGYzOS9QSGp3QUw2K3Zpckh0Vy9mSG41K2ZuQjJka1o0ZUhpWjExVlE5QUU1T2pwaTkrN2RHbytaUDM4K3pwdzVneE1uVHNETHl3c05HelpFang0OUVCWVdocDkrK2dscjE2NTlxLzRjVXJWUlVpRWFwYWFtWXRPbVRWaThlSEdGemwreVpBa2dmMXJ4OVBURXVuWHJsTTBweGYzNTU1L1lzV05IdVlvYmhVSWg1c3labzNHZk5xTzZSQ0lSN3R5NWd5KysrRUpsZTFaV0Z1N2R1NGRMbHk2cGJNL0x5MVA3RUZYMFM1aVptWlU0YU1IQndRRk9UazZJalkzRjVjdVgwYU5IajFMamlvbUp3ZmJ0MndINVRBQ1FENWdZTUdBQXVuVHBvcFk4WEYxZHkzeXZiOUxVUWYrbVFZTUc0Y3laTXdnS0NvS1hseGNBNE50dnY4WE5temNSRmhhR21UTm5Zdjc4K1dqUm9vWHlISjduY2VuU0pUREd5bnlmcEdxanBFSlVpTVZpL1Bubm45aTJiUnRNVFUzQkdOTjZGdUhTNXFENjdydnYxSVloUXo2RnZWUXFWWHZ5bURsenBzYktibk56Y3pScDBnVERoZzNUK2owVnYxZGhZU0dtVFp1R2FkT21xZTJmTldzV21qWnRpdm56NTJzOFB5OHZEeVltSmhBS2hjcCtpYjU5KzVZNndHRGd3SUdJalkxRllHQ2cyb2Z0bGkxYmNQandZZkE4ajJmUG5pbEhkdzBaTWtSNTdKUXBVMVNHR0pjbU9Ua1p0V3JWVXRsV3ZGbXhlQjlRYVpOamR1M2FGVlpXVm9pSmlVRkNRZ0ljSEJ4Z2Eyc0xQejgvekprekJ4RVJFUmcrZkRnYU5XcUUrdlhySXpNekU2bXBxY2pMeThPVUtWTW9xVlJ6bEZRSUFDZ0wrMzc4OFVkSUpCS01HREVDWDMvOWRibW1wVy9UcG8xYU04MXZ2LzJHMU5SVXJGeTVVdU01eDQ0ZHcvSGp4OVdHRXpkcTFFamo4Y09IRDljNHRGY1RpVVNpRW45b2FDaFdyRmhSNHZGaXNSaTNiOTh1ZGZvV1gxOWZ1THU3Sy9zbFN2dkdyOWp2NCtPRDgrZlBJek16VTZVYVhkSDBCM2x6bkt1cks0WU5HNll5MGVYZ3dZTzFlS2RGbGk1ZFd1citzMmZQSWljbkIrM2F0VU9EQmcxS1BFNGtFcUYvLy83WXVYTW5nb0tDbEUrRlRrNU9DQWdJd01HREIzSG16QmtrSmlZaUxTMU5XZmZUbzBjUDViQnRVbjFSVWlGQXNjN2JsaTFid3R2YnU5VFJTaVV4TnplSHU3czdYcjU4aVd2WHJtSHYzcjJJajQvSDZ0V3IxWVlBSzBSR1JrSW9GSmE0dnp3MmI5Nk0vUHg4R0JzYjQvbno1MGhLU2xKK2E1YkpaUGpvbzQvdzBVY2ZsWGorakJrejBMUnBVM3o3N2JlbDNvZm5lYldwNjB0aWFXbXAxbXpsN2UydGt5VUczclI0OFdLMUdabkR3OE94ZnYxNlFQNTBVdGIwL1FwejVzelIyTVJZczJaTmpCMDdGbVBIanRWUjFLU3FvYVJDQUhsejA0Y2Zmb2d2dnZpaVFvdG1LZVRtNW1MOCtQSEl6YzFGejU0OXNXVEpFalJwMGtTbnNaYmt5Wk1udUhyMUtoaGpFQXFGNk5PbkQ4YU5Hd2ZJcTlkTHE4Ulh1SEhqQmc0ZlBsenFNYXRXclVMZnZuMTFGcmV1Tkc3Y1dDMnBsSGN4TWtMZVZzVS9QVWlsc0hkMG04MEo4QnNBeko3eE5XYlAwSzdPdzVEazVPU2dkdTNhYjVXY0NDbkorZzErV0wraHFLYUpNU3hKaXIxWmVyc2ZlYWZvU1lYb0hDMXZTMGoxcFQ0Y2h4QkNDS2tnU2lxRUVFSjBocElLSVlRUW5hR2tRZ2doUkdjb3FSQkNDTkVaU2lxRUVFSjBocElLSVlRUW5hR2tRZ2doUkdjb3FSQkNDTkVaU2lxRUVFSjBocElLSVlRUW5hR2tRZ2doUkdjb3FSQkNDTkVaU2lxRUVFSjBocElLSVlRUW5hR2tRZ2doUkdjb3FSQkNDTkVaU2lxRUVFSjBocElLSVlRUW5hR2tRZ2doUkdkRStnNkFsT3hLeERVQWZ2b09neENEVXZUdmdoZ3FTaW9HTFB4cUpNS3ZSdW83REVJSTBSbzFmeGtZSHV3cFk4alVkeHlFR0Q2V3d4aEwxbmNVUkJVOXFSZ1lQbGQ2VW1CcTlGL0cwRlRmc1JCaXlCaGpLV0paWHBDKzR5Q3FPSDBIUUlpaGMzTnpteTBRQ0g2VHYvenQrdlhyYy9RY0VpRUdpNXEvQ0NHRTZBd2xGVUlJSVRwRFNZVVFRb2pPVUVjOUlhOEpYRjFkRzNJY1oxUjhJOGR4Vm93eHhVdHpOemMzKytMN2VaNlhSa1ZGUFFVZ2U1ZkJFbUtJS0trUThwcUE0emhmanVQYXZMSGRvdGp2UXptTys3RDRUcUZRK0JEQUo1UlVDS0drUWtoeFVnQjNPWTc3ckpSakxPVS9TanpQQndHUVZINTRoQmcrNmxNaHBCaVpUTGFQTWNZclhqUEdOUDRVMjg4enhuYm9LMTVDREEwbEZVS0t1WDM3OWwwQU44cHp5cTFidDI1VllraUV2RmNvcVJDaWltZU03V0RGSDBlS091dkJjYXExd3F6SUFRRDhteGNocExxaXBFTElHNlJTNlZGQXEvblhjbVV5MmZGM0VCSWg3dzFLS29TOHdjVEU1RG1BSzJVZHgzSGNYWmxNOXZqZFJFWEkrNEdTQ2lGdmlJeU16R2FNbldlTU1VV1RWL0VPZW83andCaGpQTTlmajQ2T1R0ZHp1SVFZRkVvcWhLampBZHdDa0ZIS01YbU1zYXRVbTBLSUtrb3FoR2pBY2R4TkFNODFiRmY4TjR2bitYUDZpSTBRUTBaSmhSQU5idHk0OFpUanVBZ1VTeVRGTWNadTNyNTkrNEUrWWlQRWtGRlNJVVF6SnBWSzk1V3lmd2NBVnNwK1Fxb2xTaXFFbE1ESXlPZ1VnRlM4VWFmQ0dIdWVuWjE5VE4veEVXS0lLS2tRVW9MSXlNZzhBSWMwN0FwSlNFakkwa05JaEJnOFNpcUVsRUltay8wdG4yaFN1WW5uK2YxNkRJa1FnMFpKaFpCU0NBU0NCNHl4TzhVMlBXU00zZFZqU0lRWU5Fb3FoSlFpT3pzN0M4Q0ZZcHVpeEdLeDJsQmpRa2dSU2lxRWxDSWhJVUVNSUJxQXJLaUlubys3ZCs5ZXRyN2pJc1JRVVZJaHBBeFNxZlFDZ0NjQU1qaU9DOVozUElRWU1rb3FoSlFoT3pzN25qR1dET0NwVENhN3B1OTRDREZrNnFYQ1JLL3M3RDZ3RXBnS0J3b2dzTmQzTE9TMVdrYm9Ec0E0VDRMVCtvNkZGR0dNVHhITDhnSlRFeEpvVWs4RFFtdlVHeGhCYlZGZkFiajFIQWNMZmNkQ1hpdVFLbWNvL2xEZnNaQWlITWZsbUtBMkE3QlYzN0dRMTZqNXk4QUl3RFdraEdKNGVBWXdlckEzTUp3cHgzR045UjBGVVVWUEtnYk1vMk43ZE83VVFkOWhFR0pRcmtSY1EvalZTSDJIUVVwQVNjV0FkZTdVQWJOblROVjNHSVFZR0Q5S0tnYU1tcjhJSVlUb0RDVVZRZ2doT2tOSmhSQkNpTTVRVWlHRUVLSXpsRlFJSVlUb0RDVVZRZ2doT2tOSnBab3FLQ2lBV0N3dTg3aW9xQ2dzWExnUWNYRnhaUjdMOHp5MmJObUM0OGVQbDNoTWNIQXd0bTdkQ3NZcXRyejd5NWN2RVI0ZWpveU1qQXFkWDEweHh1alBqTHdUbEZTcUlZbEVnc21USjhQYjJ4c3ltYXpVWTU4K2ZZclEwRkE4ZjE3MkVpSUhEeDdFeG8wYjBhQkJBNDM3bnp4NWdxVkxseUk3TzF1NTNudDVYYjkrSGRPblQwZDBkSFNGemxmSXk4dDdxL01Cb0xDd0VIZnYzc1hCZ3dleGZQbHk1T1RrbE92OHpNeE0zTHQzVCsxSDhlR2ZrWkdCNTgrZmwvbFRGc1lZSmt5WWdNbVRKME1xbFpaNVBDRnZnNG9mcXlFakl5TjRlSGhnMjdadFdMbHlKYnk5dmQvNm1pOWV2TUNHRFJzZ0VvbXdhdFVxdGYzVHBrM0R5Wk1uSVpWS2NlYk1HVnkrZkZudG1PWExsNk5seTVadkhZdUNUQ2FEbjU4Zk1qSXlrSldWaGN6TVRLU21waUl0TFEwTkd6WkVRRUFBL1AzOVVWaFlXT3AxSEJ3YzhQSEhIeU1zTEF5WEwxOUdjbkl5a3BPVDhlVEpFOGhrTWhnYkc2TkZpeFo0OU9nUldyZHVyWFY4NTg2ZHc3Smx5MkJ1YnE3Y2xwV1ZoZSsvL3g3RGhnM0QrUEhqa1pLU1V1WjFJaU1qRVI4Zmo5VFUxQktQcVYrL1BrNmZQbzMxNjllalU2ZE9KUjVuYlcwTloyZG5yZDhESVcraXBGSk56Wmd4QXdrSkNRZ0lDRUNqUm8wd1ljS0VDbCtyb0tBQUN4Y3VSTDE2OVRCNzltejgvdnZ2OFBEd1VQbndldmp3SVlLRGd6RjE2bFRZMmRsaHpabzErT3FycjlDNDhldXBtMnhzYkxTKzV6ZmZmRlBxMDA3YnRtMnhkZXRXUkVSRVFDd1d3OFRFQkhmdTNFR1BIajNRdjM5L1dGdGJnekdHN2R1M3c5emNIUFhyMTlkNG5jVEVSSFR1M0JrZmYvd3hYcjE2aGFpb0tOaloyY0haMlJuSnljbnc4ZkZCMTY1ZElSSVYvVk82ZE9rU0ZpeFlVR3JzVzdac2daT1RFd0NnUVlNR09IYnNtSExmcDU5K3FuSnNqeDQ5TUh6NDhETC9QUGJzMllNalI0NlVlZHp1M2J1eGUvZnVFdmYzNmRNSHExZXZMdk02aEpTRWtrbzF4WEVjbGk1ZGlwRWpSK0xGaXhjVnZvNUVJc0dDQlF0dzkrNWQ3Tnk1RTgyYU5jUHAwNmNSSEJ5TTBhTkh3OGJHQmprNU9manh4eC9oNnVxS1NaTW1RU2FUNFo5Ly9zRytmZnV3YmRzMldGbFpsZnUrSTBlT1JQUG16VXZjcjdqbVgzLzlCY2liM2dZT0hJamh3NGVqYTlldUtzZCsvdm5ubURScGtzYnJmUG5sbDhyZkJ3MGFoRUdEQmdFQXdzUERFUm9hQ2x0YlcyVkNnZnpwcUtDZ0FNT0hEMGZEaGcxVnJwV1FrSUJqeDQ2QjUzbXQzMmZEaGczVjR0VmswYUpGV0xSb0VlTGk0c0J4SE96dDdmSGJiNytoZS9mdTZOaXhvMHFNVXFrVW9hR2hpSStQeCt6WnN4RWZIdyt4V0l3MmJkcG9IUmNoSmFHa1VvMVpXRmhnKy9idEpYNUwxOGJkdTNkeDdkbzFyRjI3RnJWcTFVSnljakpHamh5Sm1KZ1lQSDc4R0JLSkJBQXdZc1FJdUxpNEtKdHpaczJhaFRWcjFpQTlQYjFDU2FWTGx5NWFmZGpxUzc5Ky9lRHU3cTZ5N2VUSmt5cFBKWlZodzRZTkVBcUYrUEhISDhGeEhKWXZYdzZ4V0l3K2ZmcWdUNTgraUl1THc1NDlleUFVQ2pGdTNEZ3d4dkRYWDM4aExTME4vdjcrbFJvYnFSNG9xVlJ6YjVOUUFNRE56UTMvL1BNUGJHeHNNR2JNR0NRbUpxSkdqUm9Bb05ZTWRPREFBWlhYWXJFWVU2Wk13Ymx6NTlTdSsvejVjOFRFeEtodFYyeTdjK2VPeGtFR3RXdlhScnQyN1FBQXVibTVpSWlJQUFDOGV2VUtrSTltVTR4NjY5S2xTN25lNjltelo1WG5KaVFrQVBMbXJ2djM3d01BNnRhdFc2N3JRZDVadjJ6Wk1wWFh4ZVhrNUNBNU9ibkU4MjFzYkdCa1pLUzIzY3JLQ3ZQbno4ZU1HVFB3NTU5L1lzZU9IUWdJQ0FBQU5HblNCQ3RYcm9Tam82TldNYTVZc1FKSlNVbFl1WEpsaGQ0anFicFJqVmdBQUNBQVNVUkJWRjRvcVZSRG16ZHZSa0ZCZ2ZMMTRNR0QwYlJwVXh3K2ZGaHRtSEZzYkN3QTRQejU4Mm9mYmhZV0Z2RDA5RlRwQy9IeThzS01HVE8waWlNZ0lBQWJObXpRdU8vbXpadjQ3cnZ2U2p4MzA2Wk5HcmMzYjk1Y21ieWVQbjJLK2ZQbnErd3YvbTA4S0NoSXF6Z1YxcTFicDJ3cVZEeUIrZm41S2Z0Mk9uYnNpTTgvLzd4YzF4UUtoYkMxdGNXSkV5ZGdZbUtDQ1JNbTRJTVBQbER1RHc0T1JuQndjSW5uNzl1M0R3NE9EbXJiYjk2OGlaMDdkK0x5NWNzd05UV0ZsNWNYUEQwOThmTGxTeHc2ZEFoanhveUJvNk5qbWYwbllyRVlodzhmQnMvenVIMzdObnIxNmxXdTkwZXFIMG9xMVZCWVdCaHljM01oRm91Um1wcUtEaDA2b0duVHB2RDM5MWVyWlZBOERSdzVjZ1FDZ2VvSTlPYk5tOFBUMDFObDI4NmRPN0Zueng2dDR1QjVIalZyMWl6MUdGOWZYNjFISTgyZlAxL2xtNzZEZ3dQQ3c4TUJlZWY0NXMyYnNYNzllblR1M0JrQVZQb1p0QkVZR0tqODNjdkxDd2tKQ2ZqNzc3OVZQdFREd3NLMHZsNi9mdjNRdFd0WFdGdGI0OTY5ZXpBek0xUHIyK25YcjUvR1FSVDM3dDNEMHFWTFM3eDIzYnAxWVdGaEFSOGZIM1RvMEVIbC8xMlBIajJRbnA2TzBORFFFb2QvSzVpWW1PRFhYMzlGY25JeXVuZnZydlY3STlVWEpaVnFhTWVPSFFDQUd6ZHVxSHlJYVdydlAzSGlCSDc0NFFlc1hidFdxejZNc1dQSDRwdHZ2dEVxam9NSEQrTDMzMzh2OVJoVFUxTllXbHBxZFQxTlNVS3hMU1FrQkFBZ0VBZ2dGQW9yWENjREFKY3ZYMVkyZjJWbVprSW1rMEVvRkpiN09xR2hvVEF6TTBQdjNyMUxQTWJTMGxKak0xVnBkVFpoWVdIS1pGcGFJU29BYk55NEVSS0pCSzZ1cmlVZVUxcDhoTHlKa2dyUnFkMjdkK1BRb1VOYUhTdVJTRFQyQitpYW9yWUU4dWFxYytmT1llSENoY3I5L3Y3KzJMWnRtOFp6eFdLeDJvZnF6cDA3VWFOR0RSUVVGT0RiYjcrRnE2c3Jmdm5sRjVpWW1KUXJyckN3TURSbzBFQjUvYXlzTENRa0pNRFkyQmhObWpTcHdEc3RHaW8rYXRRb3RlMkJnWUU0ZnZ3NEZpOWVyUFowc252MzdqS0xZQW5SRmlVVm9sUERody9IMUtuYXJWWjUrUERoRXZ0R0ZCNDllZ1JqWTJPdHJwZWZuNjl4KzQ0ZE85QzZkV3RFUjBmRHlja0podzRkZ3FXbEphWk5td2JJdjRtWDlHMzh6Zmlpb3FKdzVjb1ZqQjQ5R3J0MjdjTFVxVk94ZnYxNnpKdzVFejQrUGxyRldaSXpaODdnekpremFOcTBxYkpUWFN3V2E1eGVSVlAxZm5aMk5veU5qZFdTaGxRcXhaVXJWOUNwVXllNHVMaW9uVGRuemh4QS90UmxZV0h4VnUrQkVFb3FSS2ZTMDlOeCsvWnRyWTU5OHVSSm1jY3NXclNvWFBkL3MzWWxNaklTNGVIaFdMRmlCYnk5dmRHclZ5L1kyOXRqN2RxMWFOZXVIUllzV0FCSFI4Y1MrMjFNVEV5VW85a2tFZ21XTFZzR1oyZG5kT3ZXRGJ0MjdZSzd1N3N5cWZqNys2TkRodzdsaXJlNGdRTUhZdUhDaFNyOUgwZU9ITkdxcUJIeVR2MWZmLzIxeFAwUkVSR2xEaVNZUFhzMnhvMGJWODZvQ1ZGRlNZWG9qSU9EQXhJVEU3RjY5V284ZVBBQUhNY3BLOGVMVXd3TGJ0MjZkWW5UbWdnRUFnZ0VBaXhkdWhRdFdyVFE2djRyVjY1VWVWcVJTcVZZdlhvMVhGMWRWYjZoanhvMUN2YjI5dkR3OEFEa3c1ZXZYcjJLamgwN0tvL0p5Y25CeTVjdlZVWTcrZnY3NDhHREIvRDE5Vlc1Yi92MjdlSG41d2RuWjJkbFgwWkZDQVFDdFNhMG5qMTd3c3ZMUyszWSsvZnZ3OGZIUjJQZlVQSFJZcytlUGNPa1NaTXdhZElrWmVIbW8wZVAxSnJYQmc4ZVhPRzRDU21Pa2dwUlNrMU54YVpObTdCNDhlSUtuYjlreVJKQS9yVGk2ZW1KZGV2VzRjTVBQMVE3VGxFM29SZ3dvRW1MRmkxdzRzUUpXRmxaZ1RHR216ZHZvbmJ0Mm1qVnFwVXkxdURnWUV5Y09GSDV3YnA0OFdLVnA1LzA5SFE4ZVBBQTI3ZHZWN3UrWXRCQlFVRUI1c3laZzRjUEgrTHc0Y1BLUWt4dmIyL0V4TVJnNjlhdHNMT3pBK1FER1FZTUdJQXVYYnFvSlkvU09ycmZSb01HRFpUSnJ6Z1BEdytOZlNlS2N4VFdyRm1EWnMyYVllTEVpUkNKUkxoLy96Nm1UNStPRlN0V29GKy9mbHJGa0plWDkvL3MzWGxjVGZuL0IvRFh2ZDMycENFcXNtU1pSSlRJMkxleHoxakhSSmxoeUZpbVRJakJOQmo3R0RHeVRvWDhMTm1Ub3NTTWtHU1psS0o5c2hRUldtLzd2ZmY4L3BqdStYYmRwZHZtbHQ3UHg2TUhuZnM1NTd6dnZkejMvZXdvTEN5RW9hRmhEWjRKYVN3b3FSQ1VsSlRnd0lFRDhQSHhnWjZlSGhpR1VYcDBsS0sxcmxhc1dDRTFEQm5sTlFpQlFJQUJBd1pJSEhkMmRvYTl2VDFFSWhIYzNOeVFuNStQOCtmUEF3QisrdWtuZE9uU2hSMHRscHFhaXIxNzk4TFMwcEpkWSt6WFgzL0Z2Ly8raXpObnpzRFkyQmdtSmliNC9mZmZZV0ZoSWJPcFRTUVNzVXViN055NVUySm0vK3JWcXpGejVrejg4TU1QOFBIeFFmUG16VEZ2M2p5bFIwS2xwYVZCUjBkSDRwZ3l6WDBNdytEWnMyZG8zNzY5VXZkUmRKMmRPM2ZpMnJWcmNIVjFSVlJVRklxTGkxRmNYSXl1WGJ0aXpabzFhTmFzV2FYTmRVS2hFSFoyZG5qejVnME9IejVNaTAyU1NsRlNhY1JldjM0TkFQamxsMTlRVmxhRzZkT25ZLzc4K1ZVYWJtdHBhU25WSExSejUwNjhldlVLdi8zMm04eHpMbDI2aE11WEwwc05KMjdkdWpWUVB0UTRQajRlSzFldVpKUFM4T0hEY2Zic1dieDQ4UUt0VzdkRzM3NTlZV0ppZ3JObno3Skp4ZFhWRmQ5OTl4MDJidHpJeGpSa3lCQ1pNUWlGUXF4ZHV4YlhybDNEeG8wYnBXYlhHeG9hd3NQREE5OTk5eDJXTEZrQ0x5K3ZLalVSS1pwRFVsRnViaTVDUTBPUmxwYUdOMi9lNE8rLy93YWZ6MmRYQXFndURvZkQxcWEyYjk4T0FORFIwWUdlbmg1MGRIVFF1blZydUxxNjR0eTVjMmpldkxuYy9XMFloa0ZwYVNrRUFnRTc0Wk1RUlNpcE5HSVhMMTRFQUhUdTNCbHVibTdWV25aZVgxOGZQWHYyUkZaV0Z2NzU1eCtjUEhrU3ljbkoyTFp0bTlUYVYyS1JrWkZRVTFPVCtYaDZlanAyN2RxRkxsMjZTSFFxanhneEFtZlBua1ZJU0FqbXpKa0RMcGVMY2VQRzRmLys3Ly93N3QwN05HL2VITjI3ZDhmbzBhTVJFaEtDR3pkdXlFMG9BTEJseXhaY3Zud1phOWFza1pyQUtkYTVjMmVzV2JNR1AvLzhNL2J0MjRlbFM1Y3EvYnFzWGJ0V2FuN0ozYnQzNGVIaEFaUlA2cng5K3phS2k0c1JGQlFFSXlNajlPelpFMTI3ZGtXWExsM1laSnFjbkl4VHAwNHB2TmZubjM4dXMybnE0TUdES0NrcGdicTZPblIxZGFWcWpVZU9ISUdmbng4eU1qSWdFQWhremdmaThYZzRmZm8wK0h3KzJ3eElpQ0tVVkJveFoyZG5EQjQ4R0Y5Ly9YV05KZ01XRkJSZzFxeFpLQ2dvd0pBaFEvRHJyNzlXZTU1RlVGQVF5c3JLc0diTkdva1BRUnNiRzVpYW1rb3NJek42OUdpa3BhVkpIQlB2MjNMMTZsV0ZTV1hTcEVtd3NiSEJ1SEhqRk1ZemV2Um9jTGxjREJvMHFFclBvMDJiTmxKSnBlSXlONWFXbHBnNGNTSnNiR3hnYlcwdE15bG9hMnNqUGo1ZTVocG9GVmxZV01nOFgxZFhGN3E2dW5MUEV3cUY4UFB6QTRmRHdkQ2hRekZ5NUVpWjVRd01ESlNlZ0VwSTlUOUpTSjFvYjI3dHd1RmlKd0M0T00ySGk1TnljejVVamMvblExZFh0MGJKU1N3bEpVWG1lbGJLOXZXa3BxWXFYQmFmTkd3ZWUvK0V4OTcvNWc4eERINTltaEN0WEZzaitTQ29wa0pxaFo2ZVhxMWRTMVpDUVhrL2dUSW9vUkNpT3JSSFBTR0VrRnBEU1lVUVFraXRvYVJDQ0NHazFsQlNJWTJTajQ4UHV4eitoeFlTRW9KRGh3N1Z5Ylhmdm4wTFQwOVBQSHo0c0U2dVg1blkyRmg0ZW5yaXpaczNLcmsvVVQxS0txUlJPbno0Y0tWN2pkU1ZrSkFRSER4NHNFNnUvZTdkTzNoNWVhazBxWGg1ZVZGU2FjUm85RmNqdFduVEp2ajUrZUhUVHo5VnVGT2p1RnhGaG9hR01EYzN4NXc1YzJCdGJWMmwrMlptWm1MY3VIRmdHQWJidDI5WGFudmF6TXhNbkQ1OUdoRVJFVWhQVDBkeGNURU1EQXpRcmwwN2pCOC9IdVBIajY5U0RNcWFNbVVLbmoxN0JnY0hCN2k2dWxaYVRreE5UUTBtSmlibzFhc1h2di8rZTVpWW1GUjZyNGlJQ096ZHV4ZFBuanpCSjU5OEFrZEhSMHllUExuV25rdEZEZWs5SUEwUDFWUWFvWktTRWx5NWNnVUFrSlNVaEtTa3BFclBzYkN3d01DQkEyRnJhd3N1bDR2dzhIQTRPam9pSkNTa1N2ZStlUEVpdXlTSU1udkVuejE3RmhNblRvU1BqdzlTVWxKZ1ltTENUaXFNakl5VTJPSzNOc1hFeExDSklpZ29DQUtCb05Keit2WHJoNEVEQjZKNzkrN0l5Y25CaFFzWE1IMzZkRHg5K3JUU2MvMzkvV0ZwYVlrVksxYkExTlFVR3pkdVZPcDlxWTZHOGg2UWhvbHFLbzFRYUdnbytIdysrdmJ0aXp0MzdpQXdNRkRoTjNFQWNIUjBaQmRURklsRThQTHlncmUzTi9idDI0ZlJvMGNyZmUrTEZ5L0N3TUFBeHNiR3VIWHJGbkp5Y3VUTzFqNXk1QWc4UER5Z3JhMk5aY3VXWWRLa1NSSjcycjk0OFVMcHZWdXFTdnhoSzM2TmJ0MjZWZWszK2kxYnRxQkpreVpBK1laaHk1Y3ZSMFJFQkk0ZVBZclZxMWNyUFBlbm4zNUM4K2JOQVFEVzF0YVlQSGt5RWhJUzJGV1phMU5EZVE5SXcwUTFsVVpJL0lHNVpNa1NhR3BxSWpnNFdLbHY0bUpjTGhjelpzd0F5cGVYVjViNDIvL2d3WU14WU1BQUNBUUN1WjNsY1hGeDJMVnJGN1MwdE9EdDdRMTdlM3VKRHpPVUwwQXBiOTJ1bWhEWDVGcTFhc1Z1V2lWZUowMVoydHJhN05wbG1abVpsWllYSnhTVWYxQ2pmTzJ4MnRaUTNnUFNjRkZTYVdReU16Tng5KzVkOU9qUkE1MDZkY0tRSVVPUW5aMk44UER3S2wxSHZNV3RtWm1aMHVlSWs5bm8wYVBaTmJma05iOTRlM3VEWVJnNE9UbDk4T1hXeFRXNU1XUEd3TmJXRm9hR2hnZ0xDNU81cmE4aTFYbU5jbkp5OFB2dnYyUFlzR0YxOHJ3YnludEFHaTVLS28yTXVEMWQvTzFTL0tjeWJldGlCUVVGN0hMcWMrZk9WZW9jOGJmL1pzMmF3ZGJXRnUzYnQ0ZTV1VGtTRXhPUm5Kd3NWZmJPblR2ZzhYaDExbG10U01VUFhpNlhpMUdqUmluOFJpL0xpeGN2Y09qUUlUUnAwZ1QyOXZaS25aT1hsd2RuWjJlb3E2dFhlUnRsWlRTazk0QTBYSlJVR3BtTEZ5K0N5K1d5SzlJT0dEQUErdnI2bFg0VDkvSHh3ZEtsU3pGdjNqeDg4Y1VYU0UxTmhidTd1OUtiVm9tLy9ZOGNPUkpxYW1vQWdMRmp4d0tBVkVkdmFtb3FTa3RMMGJselo2bm1scm9tcnNsMTZ0U0pYWU9zc20vMFltNXVibGk2ZENtKysrNDdUSmt5QmNiR3h2RDI5bFpxOUZkdWJpNFdMbHlJMHRKUzdOKy9IL3I2K3JYMGpQNm5vYndIcEdHanBOS0lpTnZUKy9UcHcrNXl5T1B4TUdMRUNBZ0VBb1h6Tmg0L2Zvd2JOMjRnTWpJUytmbjVlUDM2TmM2Y09TTTFzdW4rL2ZzU2U2U0xpVCtRSzdhL2p4a3pCaHdPUjZwUEp6YzNGeWhmY3YxREU5ZmtLZzQrc0xDd1FMdDI3V1IrbzY4b1BEd2NOMjdjUUd4c0xBUUNBWktTa3VEcjZ3cytuNi93bmdVRkJWaXdZQUdlUG4ySzZkT25JeW9xQ24vOTlSY1NFaEpxOWJrMWxQZUFOR3lVVkJxUmlzMDZGWW0vclNyNkp1N3U3bzdJeUVoRVJFVEEzOThmam82T3VIZnZIbWJObW9XM2I5OEM1UitPenM3T1dMMTZ0Y1RPaGVKdi95WW1KdWpSb3dkN3ZFV0xGdWpWcXhleXM3TngrL1p0OXJpR2hnWlFQb0xxUXhOM3lMLy9HaW5UVEhqOStuVkVSa2JpNXMyYk9IYnNHUHIzNzQrQWdBQTRPenZMM1ZrUkFESXlNcENVbElUaTRtSnMyclFKSzFhc3dJb1ZLM0R1M0xsYWUxNE42VDBnRFJzTktXNGtLczVOQ1E0T3h2WHIxOW5IeEI5NENRa0pTRTVPVmpqcVNFTkRBMjNhdE1HOGVmT1FuNThQWDE5Zm5EcDFDazVPVHREVzFvYWxwU1V5TWpMUXJsMDc5aHp4dDMraFVDaTFlNko0OUZoQVFBQUdEeDRNQURBMk5nYks5MVVSaVVReTk3bXZDK0thbklhR0J0dG5KQ1p1R2d3T0RzYVBQLzRJSGsvK2Z4MWRYVjFZV0ZoZzA2Wk5TRXRMUTJ4c0xPN2V2WXUrZmZ2S0xOK3BVeWRFUmtiVzhyT1IxRkRlQTlMd1VWSnBKTVR0NlFBVTduOGVHQmlvOUxhNVZsWlc4UFgxeFpNblQ0RHlvY2F5bGg4UmYvdlB6TXlVTzd4VzNLZGpZR0NBVnExYW9WV3JWbmo1OGlWdTNyeXAxSXp2MmlDdWhaU1dsdUxHalJzeXkyUmxaZUgyN2R2c2g2OGlYQzRYM2J0M1IzeDhQSjQrZlNvM3FYd0lEZVU5SUEwZmZmMW9KTVFmbUR0MjdFQmtaS1RVajNnZjlLck1XWG41OGlVQXNCUCtaQkYvK3pjM041ZDUzOGpJU0F3Yk5nd0NnVUJpZHI2ZG5SMEFZTnUyYmNqT3pxN1JjMWVHdUNiSDQvSHc5OTkveTR4eitmTGxRQlZIeW9ubm5DaDZqZXBhUTNrUHlNZUJra29qSUc1UGI5S2tDZnIzN3krelRLZE9uZENsU3hka1pXVWhJaUtpMG12R3g4Zmo4T0hEQUlEaHc0ZkxMU2VyYy9oOUV5Wk1rQ2dMQU5PblQ0ZWxwU1ZldlhxRldiTm00ZmJ0MjFMOUVvbUppVGh6NWd6Nys0c1hMNUNZbUZpbGlaeGlGVmNaa05jNVBXYk1HUEI0UE55OGVaUHR5RllrTURBUTRlSGgwTkxTUXI5Ky9hb2NVMFhKeWNsS0xmY2lMdzU4b1BkQWx1enNiQ1FtSmlJL1A3OWE4Wk9HaFpxL0dnRnhlL3FJRVNPZ3JxNHV0OXo0OGVPUmtKQ0FnSUFBREJvMFNPS3hnd2NQd3QvZkh5S1JDSm1abVVoSlNRRUFUSjQ4V2Fxc1dNVitIRVZMdWZUdjN4L05talZEZkh3OHV6Kzl1cm82UER3OHNHelpNa1JGUldIUm9rVXdNREJBMjdadFVWWldob3lNRE9UazVNREd4Z1pmZi8wMUFHRHg0c1hJeTh1cjF1ckR5bnp3R2hnWVlOQ2dRUWdORGNYbHk1Y3hiZG8waWNkWHJWb0ZOVFUxbEphV0lpMHREUmtaR2VCeXVmajU1NS9aMFhiVmtaT1RnK25UcDJQVXFGSFlzbVZMbGM3OTBPK0JMRjVlWGpoOStqVE9uVHVuMGhvYitUQ29wdElJaU52VEsxdE9ROUUzOGZqNGVOeTZkUXUzYjkvR2l4Y3ZZR1ZsaFEwYk51Q1hYMzZSZTczcjE2K0R6K2ZEeHNZR1JrWkdjc3Z4ZUR5WmMwRU1EQXpnN2UyTkxWdTJZTkNnUVZCVFUwTmNYQnd5TWpKZ2FHZ0lPenM3ZHMweVBwK1AxTlJVREI0OFdPbTk3TVhldkhtRHUzZnZRa3RMcTlLK2c0a1RKMHJGS1JZUkVZRmJ0MjdoM3IxN0tDd3N4TkNoUTNIbzBDRjg4Y1VYVllybmZlSmw3S3ZUci9FaDN3TkY4YmRyMXc3dDI3ZXZjdnlFa0JwcWIyN3RZbVpoelpoWldETTc5K3huaUhMQ3c4TVpHeHNiSmp3OFhLbnlnd2NQWm43ODhjYzZqMHVXSlV1V01QMzc5MWU2dkllSEI5T25UeDhtUHorLzBySUpDUW1NalkwTjgzLy85MzgxakxKNmpoOC96dGpZMkRDUEh6OW1HSVpoQ2dzTG1kNjllek1lSGg2MWRvK2RlL1l6NHY4ajdidFlyMVgxLzFraWlXb3E1S1B3OE9GRDZPcnF3dGJXVnRXaDFMcVltQmpZMnRwQ1QwOVAxYUZVMmFOSGp5QVNpWlJlZVlFMGZKUlV5RWNoSmlZR0F3WU1VTmhuMUJBSkJBTEV4Y1UxMkNHOU1URXhNRFEwaEtXbHBhcERJUjhJZGRTVGo4TCsvZnRWSFVLZDRQRjRFalBkR3hwSFIwYzRPanFxT2d6eUFWRk5oUkJDU0syaG1ncHBsT1RObVA4UWR1ellVV2ZYRms5d1ZCVUhCd2M0T0RpbzdQNUU5YWltUWdnaHBOWlFVaUdFRUZKcktLbVFlc1BIeDZkS3V5dldsdGpZV0hoNmVyS3I5VlpWU0VnSURoMDZWT3R4S2FPbXNSTlMyeWlwa0hyajhPSEQxVnBpcGFaaVkyUGg1ZVZWbzZRaWEzWG1ENkdtc1JOUzI2aWpudFJybXpadGdwK2ZuOFF4UTBORG1KdWJZODZjT2JDMnRwWjdibVptSms2ZlBvMklpQWlrcDZlanVMZ1lCZ1lHYU5ldUhjYVBINC94NDhkL2dHZndIL0h6K1BUVFQzSGl4SWxLeTFXazdQTWxwRDZncEVJYUJBc0xDelJ2M2h3bEpTVjQ5dXdad3NQREVSNGVqczJiTjh0Y0tQSHMyYlBZdm4wN1NrdEx3ZVB4WUdabUJnME5EYngrL1JxUmtaRmdHT2FESlpXS2l6b21KU1VoS1NrSm4zNzZxY0p6cXZwOENha3ZLS21RQnNIUjBaRmQ2a01rRXNITHl3dmUzdDdZdDIrZjFJZnNrU05INE9IaEFXMXRiU3hidGd5VEprMkN0clkyKy9pTEZ5OFFHeHY3d1dLdnVLeituVHQzRUJnWVdPa2lqRlY1dm9UVUo5U25RaG9jTHBlTEdUTm1BQlcyd2hXTGk0dkRybDI3b0tXbEJXOXZiOWpiMjBza0ZBQm8zYnAxcFNzMjF5YnhxcjlMbGl5QnBxWm1sVFpDUXlYUGw1RDZocElLYVpERWU4YWJtWmxKSFBmMjlnYkRNSEJ5Y29LRmhZV0tvdnNmOFFacFBYcjBRS2RPblRCa3lCQmtaMmNqUER5OFN0ZVI5M3dKcVc4b3FaQUdwNkNnQU51M2J3Y0F6SjA3bHoxZVVsS0NPM2Z1Z01mallmTGt5U3FNOEgvRUc2U0phMGJpUDZ1eUpiRzg1MHRJZlVSOUtxUkI4UEh4UVdCZ0lQaDhQcEtTa3FDdnJ3OTNkM2VKSmRWVFUxTlJXbG9LQ3dzTHFTWXZWYmw0OFNLNFhDNUdqaHdKQUJnd1lBRDA5ZlVSRmhhR25Kd2N1VnNYSy9OOENhbVBLS21RQnVIeDQ4Y1N2eGNWRmVITW1UTXdNek5qZHhRVTcxWXA3NFA2UTR1SmljR3paOC9RdDI5ZmRqdGhIbytIRVNOR3dNL1BENWN2WDhiMDZkTmxucXZNOHlXa1BxTG1MOUlndUx1N0l6SXlFaEVSRWZEMzk0ZWpveVB1M2J1SFdiTm00ZTNidHdBQURRME5vUHdEdUQ0UU4zRzlQMXByN05peEVvL0xvc3p6SmFRK29wb0thVkEwTkRUUXBrMGJ6SnMzRC9uNStmRDE5Y1dwVTZmZzVPUUVZMk5qQUVCS1NncEVJaEc0WE5WOVo2bzROeVU0T0JqWHIxOW5IMk1ZQmdDUWtKQ0E1T1JrZE83Y1dlNTFGRDFmUXVvanFxbVFCc3ZLeWdvQThPVEpFd0JBcTFhdDBLcFZLL0Q1Zk55OGVWT2xzWW5ucGdEQXZYdjNjT1BHRGZhbllteFY2YkIvLy9rU1VoOVJVaUVOMXN1WEx3RUFUWm8wWVkvWjJka0JBTFp0MjRiczdHeVZ4U1pPRmp0MjdFQmtaS1RVejZsVHA0RHlXb3l5YzFaa1BWOUM2aHRLS3FSQmlvK1B4K0hEaHdFQXc0Y1BaNDlQbno0ZGxwYVdlUFhxRldiTm1vWGJ0Mit6elUxaWlZbUpPSFBtak1McloyZG5JekV4RWZuNStWV09UVHczcFVtVEp1amZ2Ny9NTXAwNmRVS1hMbDJRbFpXRmlJaUlTcThwNy9rU1V0OVFud3BwRUE0ZVBBaC9mMytJUkNKa1ptWWlKU1VGQURCNThtUU1HalNJTGFldXJnNFBEdzhzVzdZTVVWRlJXTFJvRVF3TUROQzJiVnVVbFpVaEl5TURPVGs1c0xHeHdkZGZmeTMzZmw1ZVhqaDkralRPblR0WDVacUJlRzdLaUJFam9LNnVMcmZjK1BIamtaQ1FnSUNBQUlublVKWG5TMGg5UTBtRk5Bang4ZkhzMzdXMXRXRmxaWVdwVTZkaTNMaHhVbVVOREF6ZzdlMk5xMWV2SWlnb0NIRnhjWWlMaTRPZW5oNE1EUTB4YXRRb1RKdzRVZUg5SGo1OGlIYnQybFZyK083Rml4ZUJDaE1kNVJrelpneisrT01QM0x4NUU3bTV1V2phdEdtMW5pOGg5UWtsRlZLdnVibTV3YzNOcmNybmNUZ2NqQm8xQ3FOR2phcnl1VVZGUlVoT1RzYTMzMzViNVhNQlNDMWRMNCtCZ1FIdTNyMHJjYXk2ejVlUStvTDZWQWg1ejZOSGp5QVNpV2oyT2lIVlFFbUZrUGZFeE1UQTBOQVFscGFXcWc2RmtBYUhrZ29oNzNGMGRFUklTQWc0SEk2cVF5R2t3YUdrUWdnaHBOWlFSejJwTjI3Y3VLR1Mrem80T01EQndhSGE1Ky9Zc2FOVzQ2bUttc1pPU0cyam1nb2hoSkJhUTBtRkVFSklyYUdrUWdnaHBOWlFuMG85bHZIcU5hS2lZMVFkQmlIMVNzYXIxNm9PZ1NoQVNhVWVDNzd5RjhJajdpcFJrcERHSTY4YWkzeVNENGVTU24zRFlZb0JqZ0FBTHorZmoveDh2cW9qSXFSZVloZ0lHUWFGcW82RFNLS2tVcytJQkxqRjVURm5BZEJHNUlRb3dBRW5uUkdLL2xaMUhFUVNUUm11ZnppbXB0MCs0ZW1wNjZzNkVQS2ZKdXJNYkhWMXRUVUFJR1NZUTdsRnpBWlZ4MFNBTWhUbnYwaEl5QUxBS0ZHY2ZDQlVVNmwvbVBUMHgxa0FzbFFkQ1BtUHRiVTErMTZvY1RoNVR4T2lucW8ySWtMcUx4cFNUQWdocE5aUVVpR0VFRkpycVBtTGtQL2hXbGxabVhBNEhJazlnRGtjVHJNSys5enJXMXRiU3d5aUVJbEVncGlZbUF3QXdnOFpMQ0gxRVNVVlF2Nkh5K0Z3OW5BNG5QYzNVbWxhNGU5VE9Cek80SW9QcXFtcFBRTXdscElLSVpSVUNLbElBT0F4aDhPWnBLQ01RZmtQU3lRU0JRSW9xL3Z3Q0tuL3FFK0ZrQXFFUXVFcGhtRkU0dDhaaHBINVUrRnhFY013UjFVVkx5SDFEU1VWUWlxSWpZMTlEQ0NxS3FjOGZQandZUjJHUkVpRFFrbUZFRWtpaG1HT01oV3JJLzkxMWt0dEw4ejg1d3dBMGZzWElhU3hvcVJDeUhzRUFzRkZBTGxLRkMwUUNvV1hQMEJJaERRWWxGUUllWSttcHVaYkFIY3FLOGZoY0I0TGhjSVhIeVlxUWhvR1NpcUV2Q2N5TWpLZllaaWJETU13NGlhdmloMzBIQTRIRE1Nd0lwSG9RVnhjM0JzVmgwdEl2VUpKaFJCcElnQVBBZVFvS0ZQSU1NeDltcHRDaUNSS0tvVEl3T0Z3b2dHOGxYRmMvR2VlU0NTNm9ZcllDS25QS0trUUlrTlVWRlFHaDhPNWh3cUpwQ0tHWWFKalkyT2ZxQ0kyUXVvelNpcUV5TVlJQklKVENoNC9TdnQ0RUNLTmtnb2hjcWlycS84TjRCWGVtNmZDTU16Yi9QejhTNnFPajVENmlKSUtJWEpFUmtZV0FqZ240NkhnbEpTVVBCV0VSRWk5UjBtRkVBV0VRdUdSOG9VbTJVTWlrZWkwQ2tNaXBGNmpwRUtJQWx3dTl3bkRNSThxSEhyR01NeGpGWVpFU0wxR1NZVVFCZkx6OC9NQTNLcHdLS2FrcEVScXFERWg1RCtVVkFoUklDVWxwWVJobURzQWlnQ1VNUXdUbVppWW1LL3F1QWlwcnlpcEVGSUpvVkFZQStBdHd6RDVBTUpVSFE4aDlSa2xGVUlxa1orZm44d3dUQnFBREtGUStJK3E0eUdrUHBPZUtrenFuS0c1ZVJNZGtjWm5YRFcxMXFxT2hTaEhWeDFmZ2dPTmdsTDRxVG9XVWpraG1GZjgwdnc3MmFtcHlteGhRR29SN1ZHdkF0clFHTTVWNCs3amNOQksxYkVRNVJRSjJCV0tKNmc2RmxJNU5RYVoraHE2UzdJQlgxWEgwdGhRODVjS3FFR3RQWWZEb1lUU2dJZ1lnS0dLZllQQjRYQmFjcURXV2RWeE5FWlVVMUd4VGgzTllOWGRVdFZoRVBKUmlFdElSSHhDa3FyRGFOUW9xYWpZb1A3OXNIclZjbFdIUWNoSHdXUHZuNVJVVkl5YXZ3Z2hoTlFhU2lxRUVFSnFEU1VWUWdnaHRZYVNDaUdFa0ZwRFNZVVFRa2l0b2FSQ0NDR2sxbEJTSVlRUVVtc29xUkJDQ0trMWxGUUlJWVRVR2tvcWhCQkNhZzBsRlVJSUliV0drZ29oaEpCYVEwbUZFRUpJcmFGVmlrbXRFNGxFZVA3OE9lTGk0aEFmSDQ4UkkwYkF5c3JxZzl6NzJyVnJLQ3NycTlJNW8wYU5Bb2Z6djcxU2NuSnlVRkpTVXFNNE5EVTFZV0JnSUhGTUlCQkFLQlJDS0JSQ0lCQ2dyS3dNWldWbEtDMHRSVWxKQ1lxTGkxRmNYSXlTa2hJVUZoYUN6K2VEeitkait2VHAwTkRRcVBTZVJVVkZXTDE2TmJLeXNyQnMyVEowN2RxMVJzK0JrT3FncEVJVXlzek14TGh4NDhBd0RMWnYzNDZoUTRkS2xVbEpTY0dsUzVlUWxwYUc5UFIwcEtXbG9iaTRHQndPQjIzYnRrV25UcDJxbkZRMmJkb0VQei9KblhzTkRRMWhibTZPT1hQbXdOcmFXdVo1NjlhdFEzRnhNWGk4eXY5cEN3UUNDQVFDZlA3NTV4TGwxNjlmanhzM2JsUXAzdmNOR1RJRU8zYnNBQUQ4K2VlZjhQYjJWdnBjRFEwTmFHbHBRVWRIQjlyYTJoZzJiQmphdEdtajhCeUdZZkRMTDcvZyt2WHI0SEE0OFBMeXd2YnQyNkdtcHFid3ZLeXNMSnc1Y3dZM2I5NUVlbm82OVBUMFlHRmhnUjkrK0FFZE9uUlFPbVpDeENpcEVJVXVYcndJaHZsdks5M0F3RUNaU1VWTlRRMWhZV0V3TlRXRnJhMHRrcE9UTVh2MmJNeWRPeGRhV2xwQStiZm9FU05HS0x5WHM3TXo3TzN0Slk1WldGaWdlZlBtS0NrcHdiTm56eEFlSG83dzhIQnMzcndabzBlUGxubWRPWFBtWVA3OCtaVStOMTlmWDJ6ZnZsM3ErTUtGVXBXUVl3QUFJQUJKUkVGVUN6RnQyalNaNTRoRUluaDZldUxSbzBkd2RYV1YrOEhickZrejl1K1RKazFDdDI3ZG9LNnVMdldUbnA0T1YxZFhlSHA2b212WHJ0RFMwZ0tYVzdWV2FaRkloQzFidHVENjlldVlPWE1tT25ic2lMVnIxMkxUcGsxWXZYcTFSQzNzZmR1MmJjTzFhOWZRcTFjdmRPblNCYytlUFVOb2FDaHUzYm9GYjI5dmRPL2V2VXF4RUVKSmhTaDA4ZUpGR0JnWXdOallHTGR1M1VKT1RvNVVzNDZabVJuT25qMExsSC83OS9YMVJZc1dMZGlFZ3ZKdjBzWEZ4ZWpYcngvNjlPa2pjWDV4Y1RFOFBUMWxObHM1T2pwaTJMQmhRUG1IcDVlWEY3eTl2YkZ2M3o2NVNlWFpzMmNJQ3d1cjlMbWxwcWJLUE42NXMreGRhQXNLQ3VEbTVvYlkyRmc0T2pyQzN0NGVaV1ZsVUZkWGwzdVB5TWhJWkdkbkE0RE1KcldYTDE4Q0FPTGk0cENUa3lQM09ucDZldWpidDYvVThkTFNVcmk1dWVIYXRXdVlNR0VDZnZ6eFIzQTRIQlFVRk9EMzMzOUhYbDRlTm03Y0tQRmVWTlN0V3pjNE9UbkIxTlNVUFhiNjlHbHMzYm9WQnc0Y2dJZUhoOXlZQ0pHRmtncVJLeVltQnMrZVBjT0VDUlBRb2tVTEpDUWtJRGc0V0tvMlVSWFcxdGFZT1hPbXhMR2NuQng0ZW5wV2VpNlh5OFdNR1RQZzdlMk5OMi9leUMzMzk5OS9LOVY4SlJBSWxJd2FpSTZPeHBvMWE1Q1ZsUVZqWTJOY3VuUUpwcWFtMkw5L1B4WXNXSUF2di94U1psT1RuNThmSGoxNkpQZTY0a1I2OHVSSmhjbXBiZHUyVWtrbExTME5QLy84TStMaTRtQnZidzlYVjFlMlZqSnQyalFJaFVMODhjY2ZjSFIweElZTkcyVFdxcjc1NWh1cFk1TW5UOGEyYmR2dy9QbnpTbDRWUXFSUlVpRnlCUVlHQWdCR2p4NE5ZMk5qSER4NEVJR0JnVkpKSlNZbUJoa1pHVUI1YlFJQUVoSVNFQklTQWdEZ2NEZ1lPSEJncmNRay9qWnZabVltdDB4Tm03OHE0dlA1OFBMeWdxK3ZMOHpOemJGbnp4N3MzcjBiY1hGeDZOV3JGN3AxNjRiMTY5Zmo2TkdqY0haMmxtb2UzTFJwazhMckp5WW13c0hCQVgvODhRZk16YzByalJubHRUNS9mMys0dTd0REtCUmkxYXBWbURwMXFsUTVCd2NIZE96WUVULy8vRFBzN2UweFo4NGNmUGZkZDlEVTFGUjQvWUtDQW9oRUloZ1pHU2tWRHlFVlVWSWhNcFdVbE9ES2xTdG8xcXdaYkcxdG9hYW1Cbk56Y3lRbUppSTVPVm1paWVqY3VYUDQ2NisvQUFCQ29SQUFFQlFVaEN0WHJnQUFlRHdlZ29PRGF4eFRRVUVCbXdUbXpwMHJ0MXhpWWlJQ0FnSXF2WjZpR29SQUlFQkFRQUQyN2R1SDdPeHN6Smd4QTRzV0xaS29UYlJ1M1JydTd1NjRmLzgrM04zZDRlcnFDbHRiVzZ4Y3VSTHQyN2VYdUo2Ym14djdlc2dpcThZQUFQMzY5Y091WGJ2WTN4OCtmSWdkTzNhd3NVK1pNZ1VBMk9aSFdTWk5tZ1JmWDE5NGVYbmg3Tm16c0xlM2g1MmRIZlQwOUdTV1AzRGdBQUJnNHNTSmNxOUppRHlVVkloTW9hR2g0UFA1bURadEd0dXNNM2JzV1BZRDI5WFZsUzI3YnQwNnJGdTNEZ0N3ZGV0V25ENTlHa3VYTHBYbzdDNHNMS3hXSEQ0K1BnZ01EQVNmejBkU1VoTDA5ZlhoN3U3TzlyUEljdWZPSFVSSFIxZDZiVmw5SENVbEpRZ0lDTUNSSTBmdzh1VkxXRmhZWU92V3JlalZxNWZjNjlqYTJzTFgxeGNuVHB6QS92MzdNVzNhTk15Y09ST09qbzVzWDRaSUpFSy9mdjNnNXVZbWNXNXFhaXFjbloyeGE5Y3VxZWFwSFR0Mm9LQ2dnUDM5OXUzYldMUm9FYlMwdERCLy9ueWtwYVVoS0NnSVFVRkJsVDdYaVJNbnd0cmFHbnYyN01IKy9mdlJ1M2R2OU9qUlE2cmMzcjE3Y2VMRUNZd2ZQeDVqeDQ2dDlMcUV2SStTQ3BGSjNQUTFac3dZOXRpWU1XUGc0ZUdCNE9CZ3VMaTRTQTNiemN2TFkyc0lRcUVRdWJtNWFOcTBhWTNpZVB6NHNjVHZSVVZGT0hQbURNek16S1JxQXdBd1ljSUU5T25UQjRNR0RhcjAydmZ2MzhlVksxY2tSbHRsWm1iQ3c4TUR6Wm8xdytiTm02WG1zTWlqcHFhR2I3NzVCa09IRG1XYncwYU9ISWxQUC8xVW9veU9qbzdFZWVLa0l4NUMvUDQxSytyWHJ4OWNYRnd3YnR3NEdCb2FBZ0EyYk5oUWFXd1ZmZjc1NTNqNDhLSE1oTEpod3diNCsvdGo2dFNwV0xGaVJaV3VTNGdZSlJVaUpUTXpFM2Z2M29XSmlZbkVoMCtMRmkzUXExY3YvUFBQUDdoOSt6WUdEeDRzY1Y3RkpwaURCdy9pekprejJMZHZIMHhNVEtvZGk3aFdVbHBhaXRldlh5TTRPQmhlWGw2WU5Xc1d6cDA3QjBORFE5eTlleGYvL3ZzdkFNREV4QVJwYVdudzlmVlY2dnBtWm1ZNGVmSWtlKzZ3WWNQZzdlMk56cDA3eTUzcjh0VlhYOG10S1ptYW1zTFQweE9wcWFubzJMR2p4R08zYnQyU1NOSW83eDhCQUNjbko2bmtWVlpXSmpGU2pzUGhTQTF5cUNwMWRYWDA3dDFiNnZqZmYvOE5mMzkvMk5uWlVVSWhOVUpKaFVnUnowMFJDb1ZZdW5TcHhHUGlVVmNCQVFFU1NTVS9QeDhuVHB6QVYxOTloZVBIajJQS2xDbjQrKysvTVh2MmJPemJ0dy9HeHNZMWlrbERRd050MnJUQnZIbnprSitmRDE5Zlg1dzZkUXBPVGs2NGMrZE9wWDAyYjkrK2hhYW1KcG8wYVNLM2pLMnRMWVlOR3dZTEN3dWd2TW5vOWV2WGNzdXZYNzllNnBpUmtSRXVYTGdnbFZBQVlPalFvZGkyYlp2RU1YRkh2WStQajFSSC9kcTFhL0h1M1R1WjkxNjllald1WGJzbU56WlpCZzhlakMxYnRzaDhMQ0lpQWdDVUd1QkFpQ0tVVklpVWl4Y3ZBdVUxbHN6TVRKbGx3c0xDSk9hc2lOdi92LzMyV3h3L2ZoeUdob2J3OHZMQzdObXpzV2JOR25oNWVkVmFmRlpXVnZEMTljV1RKMDhBQUM0dUxuQnhjUUhLUjJ0ZHVIQUJvMGVQWnB1SUFHRDQ4T0VZT25RbzFxeFpvL1I5U2twSzhPbW5uMkxDaEFsS2xROElDSkQ3ZXFHOHIwZmNzUzVXV2xvS0FIQjFkWlZhaXVYdDI3Y3ltNmxRUHJkSFcxc2JjK2JNVVNxMnc0Y1BLMXg2Ums5UER4MDZkSkNhZzBSSVZWRlNJUkxFYzFQTXpjM2xOaUV0VzdZTW9hR2hDQWtKd2JScDAzRHYzajBFQkFSZzl1elorT1NUVDloeWhvYUcyTDkvdjFKTHBsU0ZlTUtnckZwSGFHZ29kdXpZQVJzYkc0bWtBZ0F2WHJ4Z2h6bS9yMXUzYmhJVEFNWGF0bTByYzdpdUxOSFIwUXFUaXJtNU9iNy8vbnVKWStucDZkaThlVE5tejU0dGRmOGpSNDRvdkorK3ZqNGNIQnlVaXUzOCtmTUtIMSs4ZURFV0wxNnMxTFVJVVlTU0NwRWdxNFArZlJNbVRFQm9hQ2dDQXdNeGJkbzBYTHAwQ2UzYXRaUDZ3RVI1SHdOcU1QcnJmZkh4OFRoOCtEQlFYdnQ0MzRVTEYyQnNiTXcyWVZVVUZSVWxkeGp4eXBVclpTYVYycko0OFdJd0RDUFZEQ2l1R1ZoYVdrbzFmM1hzMkpFZG9sM1hpb3FLVUZCUUlKV0lDYWtxU2lxRUpaNmJndklKai9MMDc5OGZ6Wm8xUTN4OFBGSlNVdkRWVjE5aHlwUXAwTlRVckhTVytydDM3NUNZbUNoeExEOC9YMjc1Z3djUHd0L2ZIeUtSQ0ptWm1VaEpTUUhLWjMyL1A4SXJQRHdjVVZGUlFQazM4OG1USjBzOC91V1hYMWFwK2F1MitQbjV5WjFrS2U2b256MTd0dHhSWmk0dUxyQ3pzNnV6K0JpR3dmVHAwL0hxMVNzY09uUUkzYnAxcTdON2tZOGZKUlhDdW43OU92aDhQbXhzYkJUT3B1YnhlQmczYmh5T0hUdUd3TUJBTEZteVJPbDduRDU5R3FkUG4xYTZmSHg4UFB0M2JXMXRXRmxaWWVyVXFSZzNicHhFdWV6c2JHemV2Qm05ZS9kRzc5NjlzWEhqUnJ4NjlRcXpaOCtXdSs2Vk1nb0xDNUdXbHFaMFdWbEdqaHdKR3hzYm1ZODllZklFeTVZdHc2Wk5tK1N1RWxCeGNjcTZVbFpXQm9GQXdQYnhFRkpkbEZRSWEvVG8wUXByS0JVdFdiS2tTc2xFek03T0RwTW1UWkk0bHArZkx6WHF5TTNOVFdxaW9EeTV1YmxZc21RSitIdysxcTFiQnlNakl4UVhGK1Bnd1lNNGUvWXMrdmZ2ajVLU0VqeC8vaHlYTGwyU3FCR0k5emdSLzJsblp5Y3hiK1hHalJ0VldnYS9SWXNXRXIvSHg4Y3JyTDJKRTFGaFlhSGNHbHQrZmo2MHRMU2tGcnA4OXV3WmJHMXRsWXBMSkJMSlhUNmZ3K0hnNU1tVHlNdkxxOU1tUU5JNFVGSWhIMVR6NXMybCtnNFVyYzViR2FGUUNFZEhSMlJrWk9DUFAvNWcreXdXTFZxRUVTTkd3Ti9mSHc4ZVBBQ1B4ME5VVkJUYlBDYUxyYTB0cGsrZkxuRnN3SUFCY0hKeVVpcVd2WHYzSWlrcFNlTFlpaFVyNUE0TEZ0UFMwc0xtelpzVmx1blFvUU9PSGowcWNjelEwSkFkOVZhWjNidDNLM3hjWDE4Zit2cjZTbDJMRUVVcW55cE1hbDE3YzJzWERoYzdBV0QydHc1WXZXcTVxa05xMEFJQ0FtQm1acWJVM2gvaUdnbkRNQkkvS0o4TFUzRnRyOUxTVW5DNTNGb2Z2VlliQkFJQkdJWlJ1TEp4WStTeDkwOTQ3UDF2eFd1R3dhOVBFNkxYcVRxbXhxYisvVzhocElxVW5VZUM4djRnWlpPRU1sdjRxa3A5VEhTRUFFRFZ0cGdqaEJCQ0ZLQ2tRZ2docE5aUVVpR0VFRkpyS0trUVVnL0Z4c2JDMDlOVDRiYkpkU2trSkFTSERoMVN5YjFKdzBhOWZhVGFybDI3eHU2eHJpeGw5eWVwRDZaUG40N2s1R1JjdjM1ZDRlckdkU0UyTmhaZVhsNFlOR2lRMU55WER5RWtKQVIzNzk1VmVzRktRc1FvcVpCcVc3ZHVIWXFMaTVVYWlTUVFDQ0FRQ1BENTU1L1R5S1ZhY3ZueVpiaTV1WUhINHlFa0pFU3BGWWJqNHVMZzUrZUh5TWhJZHZGTEF3TURXRmhZNEp0dnZvRzF0ZlVIaUp4OHpPaC9ONm1ST1hQbUtMVUhoNit2cjl6MXIwajFpQmYvRkFnRUNBb0tVcmhpY1ZsWkdYNy8vWGY0K2ZrQjVVdmRtNW1aUVNRU0lTTWpBNkdob2VqY3VUTWxGVkpqbEZSSWpUeDc5Z3hoWVdHVmxrdE5UZjBnOFRRVzR0MDUrL1RwZzN2MzdpRXdNRkJ1VWhHSlJGaStmRG5Dd3NKZ2FtcUtwVXVYWXVEQWdSTGJGY2ZFeENqY2I0VVFaVkZTSVRYeTk5OS9LN1UyVm1XckY5Y0c4ZVpjTlZsQXNxRVE3ODc1eFJkZm9MUzBGTkhSMFVoT1RwWmFId3dBVHB3NGdiQ3dNSFRvMEFFSERoeEEwNlpOcGNySTJ3eU1rS3FpcEVKcXBENDFmK1huNStQbm4zL0c3Ny8vWHFWK20zLysrUWNIRGh6QTQ4ZVBnZktkSlpjdFcxYWxld3VGUW5iek1FWDA5UFFrTmpLcnJvc1hMMEpEUXdORGh3NUZjWEV4b3FPakVSQVFBRmRYVjRseVpXVmw3Q2l1RFJzMnlFd29oTlFtU2lxa1JoSVRFeEVRRUZCcE9YbWJZOVVtT3pzN25EOS9IaXRYcnNTNmRldWdxNnRiNlRtWEwxL0dMNy84QWk2WGkzNzkrcUZwMDZaNCtQQWh2di8rK3lxdHE1V2RuUzIxK3JJc0V5ZE9yUEdlTHVMZE9ZY1BIdzQ5UFQyTUdERUMyN1p0UTNCd01GeGNYQ1FTYW5SME5ISnljdENqUnc5MDZkS2xSdmNsUkJtVVZFaU4zTGx6QjlIUjBaV1dxMHA3ZlhKeU12YnMyVk90ZURnY0RrSkRRNUdZbUlqMTY5ZWpaOCtlY3N1K2UvY09HemR1aExxNk9yeTh2TmdGS2N2S3lyQisvWG9FQlFVcGZWOTlmWDFzM2JxMTBuS3RXN2RXK3ByeWlEdm94NDRkQzVTUDN1clhyeC9Dd3NJUUhoNk9JVU9Hc0dYRkc2SlI4eGI1VUNpcGtHcWJNR0VDK3ZUcEk3VURveXozNzkvSGxTdFhKUFlxa1NjM054ZTNidDJxVVd6djNyMURRa0tDd3FSeTZkSWxGQlVWd2Q3ZVhtS0ZZM1YxZGF4YXRRcFhyMTVWZWg2T2hvWUdSb3dZVWFPWWxTSGVuVk5YVnhjREJneGdqNDhkT3haaFlXRUlEQXlVU0NxNXVibEFoVzJMQ2FscmxGUklsZHk5ZXhmLy92c3ZBTURFeEFScGFXbnc5ZlZWNmx3ek16T2NQSG1TUFhmWXNHRXl5L1h1M1J1UmtaRlZqbzFoR0xpNHVDQXpNeE5idDI1RnUzYnRGSmFQaVlrQkFJa1BZVEVkSFIyMGE5ZU8zYjY0dmdnTkRRV2Z6OGVYWDM0SlRVMU45dmlRSVVPZ3JhMk5zTEF3NU9Ua3NFbEUzSVJYVkZTa3NwaEo0MEpKaFZUSm5UdDNFQndjckxETTI3ZHZvYW1wcVhBV3VxMnRyZHlrVWwzKy92NG9LaXJDd1lNSGxlcFB5YzdPQmdCMlk2LzNWYVZQNVVOMTFJdWJ2cEtTa3JCMDZWS0p4elEwTkZCVVZJVExseSt6bTQySm45djdtNGNSVWxjb3FaQXFjWEZ4WVhjYjVQUDU3REJlUTBORHRzenc0Y014ZE9qUUduZElWNVdhbWhwMjdkb0ZiVzF0cGNxTGswWk9UbzdNclhhenNyS1V2dmVINktnWHowMUJlWktRbHlnQ0F3UFpwQ0xlYnZqdTNidDQrL2F0eFB0RVNGMmdwRUtxTFRRMEZEdDI3SUNOalkzVWg5V0xGeThRRWhJaTg3eHUzYnJWeVY3b1ZkbXNDK1hOY2ZmdjMwZGtaS1RVcnBGcGFXbDQvZnExMHRmUzE5ZUh1N3Q3cGVWYXRXcFZwUmdyRXM5TmNYQndrQm82alBLNVFHUEhqa1ZDUWdKU1VsTFFxVk1ubUppWVlOQ2dRUWdMQzhQR2pSdXhmZnQyaVVtUGhOUTJTaXFrMmk1Y3VBQmpZMk5ZV0ZoSVBSWVZGU1YzR1BIS2xTdnJKS2xVMWNpUkkzSDY5R2tjT1hJRUF3WU1ZQ2NPOHZsOGJOaXdvVXJYMHREUXFQWG12UGRkdkhnUnFERHE2MzA4SGc5ang0N0Y4ZVBIRVJnWWlDVkxsZ0FBZnZycEowUkhSeU1zTEF6T3pzNVl0bXdaT25ic3lKNG5Fb2x3Ky9adE1BeWoxS0FMUWhTaHBFS3FKVHc4SEZGUlVRQ0E4K2ZQWS9Ma3lSS1BmL25sbHgrOCthdXFiR3hzOE1VWFgrRFNwVXVZTldzV2JHMXRvYU9qZzhqSVNKaVptYUZqeDQ3c29BUlZFODlOYWRPbURicDI3U3EzM0lRSkUzRDgrSEVFQndkajBhSkY0UEY0YU5XcUZmNzg4MDhzV2JJRTkrN2RnNTJkSFZxM2JvMldMVnNpTnpjWHIxNjlRbUZoSWViTm0wZEpoZFFZN2FkQ3FpdzdPeHViTjI5Rzc5NjlzV0RCQW16Y3VCSDc5KzlIY1hHeHFrT3JzclZyMThMWjJSa3RXclJnNTl5TUd6Y09IaDRlU2cxLy9sRGVuNXNpVDZkT25XQmhZWUYzNzk0aElpS0NQZDZsU3hmNCtmbGg4ZUxGc0xLeVFsNWVIbUpqWTVHWGw0Y09IVHBnNGNLRlVsOE1DS2tPcXFtUUtzbk56Y1dTSlV2QTUvT3hidDA2R0JrWm9iaTRHQWNQSHNUWnMyZlJ2MzkvbEpTVTRQbno1N2gwNlpMRTNpa0NnUUJDb1pEOTA4N09UdVVmM0dwcWFwZzllelptejU0dDlaaDQrSE45NE9ibUJqYzNONlhLSGp0MlRPWnhiVzF0ZlB2dHQvajIyMjlyT1RwQy9vZVNDbEdhVUNpRW82TWpNakl5OE1jZmY3RERWUmN0V29RUkkwYkEzOThmRHg0OEFJL0hRMVJVRk5zOEpvdXRyUzA3UW9rUTh2R2dwRUtVcHFhbWhwa3paOExNekV4cXRKU0ZoWVZVaDcyNFJzSXdqTVFQeWp1MkNTRWZIMG9xcEVxcU1teVh4K1BSTG8rRU5ETDFweWVTRUVKSWcwZGZJd21waHh3Y0hCUnVEMXpYZHV6WW9iSjdrNGFOYWlxRUVFSnFEU1VWUWdnaHRZYVNDcW0zaW91TGxkcmNLeVltQnF0V3JWSnFKVjZSU0lTREJ3L2k4dVhMY3NzRUJRWGgwS0ZEN0VnMVJmSDk5ZGRmZVBmdVhhWDNyUStxc2xGYWRlWGs1TlQ1UFVqOVJuMHFINW1jbkp3YWYzaG9hbXFxZkZPbnNySXlmUC85OXpBeU1zTFdyVnNWTG9LWWtaR0JLMWV1WVB6NDhmajAwMDhWWHZmczJiUFl0MjhmRGh3NElQUHhseTlmWXQyNmRYQndjSkNZdUNsTGJtNHVWcXhZZ2QyN2Q2Ti8vLzdzOGNMQ1FvVzdZZmJ0MjFkaTBpZWZ6MmVYNFZla1ZhdFdVcS9EN2R1M29hbXBpVjY5ZWlrOE56OC9IMDVPVG1BWUJydDM3NjdTKzV1VWxNUytyb2NPSGNLSkV5ZHc5ZXBWb0R5aHQyM2JGZ1lHQmlndUxzYklrU094Y09GQ3pKa3pSK25yazQ4TEpaV1B6UHIxNjNIanhvMGFYV1BJa0NFcTc2aFZWMWZIWjU5OUJoOGZIL3oyMjI5S3p5Wlg1TjI3ZDlpN2R5OTRQSjdNclg4WExseUl2Lzc2Q3dLQkFLR2hvUkxMbklodDJMQ0JYWGhTbnBjdlgyTFJva1Z5SHhjbkFyR3JWNjlpNDhhTmFOcTBxY3p5UXFFUWZENGZJU0VoRXF0QlAzcjBDTXVYTDRlVmxSVnNiR3prSnNHc3JDdzRPenZqeVpNbldMTm1EWnRRa3BPVDRldnJpNlZMbDhyZCsrYnAwNmR3Y0hEQTh1WExNVzNhTkloRUlnaUZRZ0JBZW5vNkZpMWFoRkdqUnNITnpRMkppWWtRaVVTVkpqZ0FLQ2dvVUdyUEc5THdVRkw1eUN4Y3VCRFRwazJUK1poSUpJS25weWNlUFhvRVYxZFhkT2pRUVdhNVpzMmExWEdVeW5GeWNrSktTZ3I4L1B6UXVuVnJmUGZkZDlXK1ZuRnhNVmF0V29VV0xWckF4Y1VGdTNmdnhtZWZmWVkrZmZxd1paNDllNGFnb0NBc1dMQUFwcWFtY0hkM2g2T2pvOFJlSy9JMjlLcEkzR3kyYytkT2lROVlmMzkvYk4rK1hlWTV6Wm8xWTFjaGZsOUNRb0xVTi8rb3FDaTR1TGpBd3NJQ08zYnNrSnRRa3BPVHNYanhZZ0RBZ1FNSDBLMWJOL2F4ZCsvZTRmcjE2N2gzN3g0MmI5NE1LeXNycWZQYnQyOFBlM3Q3N05peEE1YVdsdXp4MHRKUy9QVFRUekEyTm1ZM0M0dU1qSVN1cnE3RVBXUlpzR0FCTWpNejRlZm5wN0FjYVpnb3FYeGs1SDJMTGlnb2dKdWJHMkpqWStIbzZBaDdlM3VVbFpWVmFYZkRENDNENFdEZHVuV3d0N2V2VWI5RldWa1psaTlmanNlUEgrUFlzV013TXpQRHRXdlhFQlFVaEJrelpzRFkyQmg4UGgrLy9QSUxyS3lzTUhmdVhBaUZRcHcvZng2blRwMkNqNCtQUktKTlNFaEFlbm82OHZMeWdQSVArTUxDUWhnWkdhRjc5KzVzVTFiTGxpMmhvNlBEbnFkb0ZZR3NyQ3dNSHo1YzVtUHY5KzBFQmdaaTgrYk5zTEN3d0s1ZHU2Q2xwU1YxVG1GaElmejkvYkZ2M3o2WW01dGo1Y3FWME5UVVJISnlNa3BMUzFGU1VnS0dZZkQ5OTk5ajkrN2QrUDc3NzdGbzBTS1o2NEw5K09PUE1ERXhnYm01T1Z0NzQzSzVHREJnQUNaTm1zUnVpaFlhR2dwOWZYMGNQbnhZNmhxREJnMkN1Yms1QU9EKy9mdjFZdXNEVWpjb3FUUUMwZEhSV0xObURiS3lzbUJzYkl4TGx5N0IxTlFVKy9mdng0SUZDL0RsbDEvVytjWk5UNTgreGV2WHIvSFpaNTlWNmJ5bVRadmk4T0hEYU5teVpiWHYvZmp4WS96enp6L1l2bjA3ZEhSMGtKYVdCbnQ3ZThUSHgrUEZpeGNvS3lzREFFeWZQaDA5ZXZSQWVubzZVTDZtbWJ1N085NjhlU09SVk02ZE95ZnhMZnZRb1VOQStZNlgyN1p0UTJ4c0xEZ2NEa3hNVEdUR0kyc0FRTE5temRoK2l2ZkZ4Y1hoMjIrL0JaL1B4L2J0MjNIbHloWFkyOXZEeGNVRjZ1cnFLQzR1bGtvc0Z5NWNZR3RGMGRIUk10ZFowOWJXaG82T0RscTJiQWt1bDR1ZE8zZXlUV1JpNG44M0tHKzJTMDlQUjBGQkFWdjdpWStQeDdCaHc5Q3JWeS9FeGNXaGJkdTIrT3V2djREeXhQYml4UXUwYmRzV0hUdDJaSk1LK2JoUlV2bUk4Zmw4ZUhsNXdkZlhGK2JtNXRpelp3OTI3OTZOdUxnNDlPclZDOTI2ZGNQNjlldHg5T2hST0RzN1kralFvWFVXaTdHeE1aeWRuYkZod3diMDdObXpTdWZXSktFQWdMVzFOYzZmUHc5alkyTjg4ODAzU0UxTlpUK0VseTlmTGxIMnpKa3pFcitYbEpSZzNyeDVFdjFVNGhXRFg3OStqWEhqeGtsMDFPZms1T0QwNmRPd3RiV0Z2cjYreExYRXZ4ODllcFI5RGNSTlRsbFpXUmd3WUlETStNVkpTRXRMQ3p3ZUR6dDI3TUNRSVVPQTh2WFZmdmpoQjNUczJGR2kzMm5NbURGUVYxZUhvYUVoZEhWMW9hZW5CejgvUDBSSFIyUC8vdjFvM3J5NVZKT1pwNmNucksydEpZNTE2TkNCN2NkNTgrWU5JaUlpb0ttcEtURWdvbVhMbHZEMTlRVUErUGo0c0gwMklTRWgrUG5ubjdGNzkyNlltcHBpK3ZUcFNFNU9Cc3I3WThSTmc4N096akpYaVNZTkV5V1ZqNUJBSUVCQVFBRDI3ZHVIN094c3pKZ3hBNHNXTFpKbzZtcmR1alhjM2QxeC8vNTl1THU3dzlYVkZiYTJ0bGk1Y2lYYXQyOWY2ekZwYVdsaDRjS0ZXTFJvRVg3Ly9YZUowVkt5ZUhsNVNlelBNbkhpUkxScjF3NysvdjVTbzlzU0VoSUFBRGR2M2tSYVdwckVZMDJiTnNXWU1XTWsra0ttVFpzR0p5Y25wZUwyOC9QRDNyMTdsU3I3NnRVcnJGaXhBdG5aMlRLdlAzRGdRSFRwMGdWLy92a25BRUJQVHcraG9hRUFBQU1EQS9hRCtjU0pFM2o2OUNsV3JWb0ZsUGVMdUxpNGdNZmpTZTFJdVczYk5zVEV4TEI5THVucDZiaHo1dzc3K051M2IvSDI3VnNVRkJUQTM5OGZuVHAxd3ZYcjEyWEczN3g1YzZTbHBTRXRMUTFtWm1ibzFhc1gyNDhsN29mVDA5T0RVQ2hFVWxJUzVzK2ZqKzdkdStQNTgrZFl0bXdaQUNBek01Tk5LcG1abWVCd09PeHJQM3IwYVBUczJST25UNStHbnA0ZXhvMGJCNVF2UmtvK0hwUlVQaUlsSlNVSUNBakFrU05IOFBMbFMxaFlXR0RyMXEwS1IrUFkydHJDMTljWEowNmN3UDc5K3pGdDJqVE1uRGtUam82T010dnFBV0QzN3QxSVNVbXBWb3lscGFWWXRHZ1I3T3pzNE9MaUl2Y2VZV0ZoS0Nnb1FFbEpDVjY5ZW9YZXZYdWpYYnQyOFBiMmxwb0xJUjZOZE9IQ0JhbjlXVHAwNklBeFk4WklIRHQyN0JoT25EaWhWTHdpa1lqdE02aE1VbElTVWxKU3NHYk5Hb2xPYlRFZEhSMGNPM1lNNzk2OVExRlJFZFRWMVZGWVdJamV2WHZqOE9IREtDMHRCY3I3dnlJaUl2RDI3VnZvNit1enliU29xQWhGUlVWc1BKNmVuamg3OWl4Y1hWMHhjT0JBb0h5d2dZK1BqOFI5OC9MeVVGaFlpRTgrK1FSNWVYbnM0MFZGUmNqTnpVWHo1czJsK3RaR2p4Nk5YcjE2UVNnVXd0ZlhGL3YyN2NQNDhlTmhhR2lJNDhlUHc4REFBSFBuenNYU3BVdVJrcEtDSmsyYUlEYzNGMCtmUG1Wck1jK2ZQNGVSa1JHN3FLaTRObkw2OUdrWUdCaGd4WW9WU3IydXBHR2hwUElSeWN6TWhJZUhCNW8xYTRiTm16ZGoxS2hSbGM2MVFQbVM5dDk4OHcyR0RoM0tOb2VOSERsUzdweVBtSmdZUEhqd29FYXhQbnIwQ1BuNStYS1R5dEdqUjRIeVR2QzVjK2V5eHk5ZHVpUlZWdHpNc24zNzlrcHJRQUR3N2JmZjRzY2ZmMVFxenJObnoyTDM3dDBLeXp4NDhBQ1hMMS9HMUtsVHNXYk5HaFFXRnVMOCtmTUt6eGs5ZWpSMGRIVGc3KytQYmR1MlNUM080L0V3Yjk0OHFlTWJOMjdFc0dIRDRPWGxCUzh2TDh5ZVBWdGlqYkFCQXdaSXZFYWhvYUZZdlhvMSt2ZnZqKzNidDdPREJiS3lzcUN1cmc1SFIwZm82T2pBdzhORGFraHpabVltWEZ4Y2tKcWFDaWNuSjh5Y09STUhEaHlBbXBvYU5tN2NpQTRkT21EYnRtM1l0R2tUK3Zmdmp6MTc5dURSbzBjWU5Xb1VVTjdmUXJXUXhvZVN5a2VrVFpzMjhQYjJSdWZPbmVVdU9mL1ZWMTloMkxCaE1oOHpOVFdGcDZjblVsTlQwYkZqUjduMzhmYjJybFo4RHg4K3hMeDU4N0Jnd1FMTW1qVkxaYnMrK3ZyNjR0eTVjMHFWbFRWQ0xpc3JDeEVSRVd6VGxZK1BEMHhOVFRGanhneGN2MzRkVjY1Y2tidnN2MEFnZ0VBZ1FOKytmYUdqbzROSmt5Wmg0c1NKeU0zTlZSaUhtcG9hbWpScGdyS3lNbXphdEFsK2ZuNllPWE1tbkoyZFpaWm5HQVlIRHg3RS92MzdNWHo0Y0d6YXRBa2FHaHJJeXNxQ3Q3YzMvUHo4c0dIREJ1elpzd2RPVGs1d2NIREFyNy8rQ2x0YlcvWWF6WnMzUjlldVhiRisvWHAwN3R3WlY2OWVSVUZCQVZhdlhnMEFtRE5uRG9ZTkd3WXpNek1Bd0xWcjEzRDM3bDJndkhhVWxKU0VrU05IS3ZVNms0OEhKWldQalBpYjRjU0pFL0g2OVd1NTVkYXZYeTkxek1qSUNCY3VYRkNZVUtxcnJLd002OWF0dytiTm0vSDU1NS9YK3ZXcndzN09EZ3NXTEZDcXJMKy9Qenc5UFNXT0xWNjhHSThmUDBhclZxMkE4bjN1eGZ2TWJObXlCVUtoRUdWbFpmampqejhremhNS2hmanV1KzlRV2xvS0l5TWo5dmk3ZCs4d2V2Um9hR3BxeXF4WkNnUUN0RzNiRmlkUG5zVDgrZlB4OE9GRE9EazVTY3hkS1N3c1pJY3ZQM3IwQ051MmJjT2pSNDh3Wjg0Yy9QREREM2o2OUNsT25UcUZDeGN1UUZkWEY4dVhMOGVJRVNQQTVYTGg0K09EVmF0V1ljR0NCUmc2ZENqbXpwM0wvanV5dDdjSHlrZWdiZHEwQ1QxNjlNQVhYM3doMGZ3cEVvbkE1WExScjE4L0JBVUY0ZW5UcDNqOCtER0VRaUhiTEVjYUQwb3FINm1Ta2hKOCt1bW5TbStxRlJBUWdNek16RHFMSnlNakE4dVhMMGUvZnYzcTdCN0tldlBtRFdKalk1VlU0K280QUFBZ0FFbEVRVlFxKy9MbFM2bGo0Z21SdXJxNkdEZHVuTVFzZHdENCt1dXZzWERoUW9ubFRWQys1MzFjWEJ6MjdOa2pzNVoyNE1BQmRPM2FWZXE0ajQ4UGdvS0NvS2FtaGkrLy9CSU9EZzRZTVdJRSszaG9hQ2cyYjk0TVQwOVArUHY3NC9qeDR6QXlNc0xhdFd1Um41K1BPWFBtSUNZbUJpMWJ0c1RDaFF0aFoyY0hMUzB0M0x4NUV3Y1BIc1JQUC8yRTNidDN3OC9QRHg0ZUhyaCsvVHE2ZCs4T2QzZDNxWW0wNGVIaENBOFBsemgyL2ZwMU5HblNCRU9HRElHV2xoWk9uanlKaElRRXRHL2Z2azYrb0pENmpaTEtSNnh0MjdhWU9uV3FVbVdqbzZQck5LbTBiZHNXYmR1MnJiUHJLNnRUcDA1SVRVM0Z0bTNiOE9USkUzQTRISFRwMGtXcVhIeDhQQUNnYTlldVVoLzA0dUc4OG1xQ3RyYTI2TmV2SDlhdVhRc2ZIeDlvYVduaDd0MjcyTHQzTDZaT25TbzNzU1lsSmNsY3R5MGpJNFA5KzVRcFV5UWVlL0xrQ2RhdVhZc09IVHFnVFpzMkdEaHdJRFExTlRGbnpodzhldlFJdi8zMkcvcjE2d2QzZDNjTUhqd1lJcEVJVjY5ZXhZa1RKeEFYRjRlQkF3ZXkvU3hUcGt6QnlKRWpjZXpZTVppYW1xSjU4K1lJQ1FsQlltSWlmdnp4Ui96MDAwOFN0Y3dOR3piZ3hZc1g3SElydXJxNkdEdDJMUHo4L0NBVUNoVjJ4SXNIVjVDUER5VVYwcUM4ZXZVS25wNmVXTHQyYmJYTy8vWFhYNEh5MnNxWU1XT3dZOGNPREI0OFdLcmNnUU1IY1BUb1VYYkFRRld0V2JNRzl2YjJjSFYxeGNTSkU3RjI3VnBZV1ZsSnpZdEIrZXowcGsyYjRzU0pFMUJYVjBkSlNRbFNVMVBSb1VNSGFHcHFJajgvWDZvMmhQTFJWUXNXTElDZW5oN2MzZDJocnE2T1BuMzZzRXZQMk5yYTR0cTFhOURVMUVSTVRBeDI3dHlKNE9CZzVPVGtZTkNnUVRoOCtEQzZkKytPM054Yy9QNzc3ekExTllXRGd3TVdMbHpJM3FOWnMyYllzMmNQdExXMTBiVnJWemFPNjlldjQ5YXRXM0IzZDVlb2RVMmRPaFhuejUrSGxwYVczRnF5Z1lFQk84eVoxdi82K0ZCU0lRMUNTVWtKRGh3NEFCOGZIK2pwNllGaEdLVkd0cUY4SnJpc0QzTUFXTEZpaGN5bUtIR0grdnNURXAyZG5kbCtCa1ZhdEdqQnJoMTI1ODRkZE92V0RUdDM3cFRaZWQrc1dUTWNQMzRjKy9idGc1T1RFNHFMaS9IVlYxOWh5NVl0Q0EwTlJYNSt2dFFDbFFrSkNWaThlREc0WEM2OHZMeWtrazVlWGg2dVhyMktCdzhlNEo5Ly9zSGJ0MjloWkdTRThlUEg0K3V2djBhclZxMVFVRkNBWThlTzRjQ0JBMkFZQmdzV0xKQjZYYmxjTHRhdVhRdFBUMDk4OTkxMzZObXpKNFlQSDQ0OWUvWmc2dFNwRW9NK1NrdEw0ZTd1RHBTdnRmYm5uMyt5TSs4cjZ0T25ENjVjdVFKSFIwZFlXbHJDeXNvSzQ4ZVByL1ExSlEwREpaV1BXR0Zob2RSa1FFVmw2eU54RTlNdnYveUNzckl5VEo4K0hmUG56MWM2b1FDQXBhVWw5dXpaSTNGczU4NmRlUFhxRlg3NzdUZVo1MXk2ZEFtWEwxK1dHazdjdW5Wcjl1OENnVURtdVh3K0h4Y3ZYb1NQanc4ME5UVmhhbXFLeDQ4Zlk5V3FWYkN6czhObm4zMG1rY2llUFh1R0gzNzRBV1ptWnZqa2swOGttcnRHang2TlpjdVc0Y0dEQjlpK2ZUdU1qSXdRSEJ5TURSczJ3TWpJQ0x0MjdaSzVqcGE2dWpyKy9QTlB0R3JWQ2w5ODhRV0dEQm1DSGoxNmdNUGhJRFUxRlZ1M2JzWEZpeGRSV2xxSzhlUEh3OG5KQ1o5ODhvbk01OU9sU3hmODhjY2ZlUERnQVJZdlhveW9xQ2h3dVZ4MDY5WU5Bb0VBUEI0UEFvRUFibTV1aUlxS3d2ejU4L0hvMFNNY1BYb1VUWm8wZ2FPam84VDFYRjFkVVZSVWhBY1BIckJ6a01qSGc1TEtSK3pHalJ0VldnYS9SWXNXZFJwUGRZaFg3dTNjdVRQYzNOd3FYWFplRm4xOWZmVHMyUk5aV1ZuNDU1OS9jUExrU1NRbkoyUGJ0bTF5bDR5SmpJeUVtcHFhek1kdjNMaUIyTmhZZGdTVXZyNCtYcjU4aWNqSVNJU0ZoU0U4UEJ5bHBhVVlPWElrbkp5Y1lHSmlBbjkvZnh3OGVCRE96czdRMTlkSG56NTkwSzFiTjFoWldlSEhIMzlFMzc1OThkVlhYK0hSbzBmc29vMzYrdnBvMmJJbERoMDZoT1BIajBNZ0VHRGx5cFc0ZXZVcSt2ZnZqODJiTjh0ZHNsNWJXeHVYTDErR21wb2FCQUlCWW1OanNXdlhMdHk4ZVJOUG56NUYwNlpOTVczYU5OaloyVlc2REU1NmVqcUNnNFBoNitzTG9WQ0krZlBuNDhHREIxaTNiaDJDZ29Ld2VmTm0vUFRUVDRpS2lvS0Rnd1Btelp1SG9xSWlmUC85OTlpM2J4OWlZMlB4NjYrL3NqUHREUTBOc1hQbnppcS9qNlJob0tUeUVSc3dZSURTeTVIczNidFhxWjBUUHpSbloyY01IandZWDMvOWRaVnFKKzhyS0NqQXJGbXpVRkJRZ0NGRGh1RFhYMyt0OXNDQmQrL2V3Y2ZIQnp3ZUQ4T0dEVVBYcmwxeDVNZ1I3TjY5RzIzYXRNRTMzM3lEQ1JNbVNOUnFwa3laZ2drVEppQThQQndoSVNHNGUvY3V1Rnd1SEJ3Y3NHYk5HZ3dmUGh5Ly9QSUxMbCsrREMwdExVeWJObzM5c05mVDA4UDgrZk54N05neDNMNTlHeXRYcnNUVXFWTVZ2aDczN3QxRGFHZ280dUxpa0pTVWhOTFNVdWpyNjJQZ3dJRndjbkpDLy83OTVVNDhGWHYrL0RtV0xsMktKMCtlUUV0TEMrUEhqOGZzMmJQWjRkQVJFUkVRQ0FTWU1XTUczcng1Z3dVTEZyQVRWYlcxdGJGLy8zNjR1YmtoTEN3TVY2OWV4ZGRmZjEydDE1czBMTlgvWDBxcXJiMjV0UXVIaTUwQU1QdGJCNnhlSmJ1OXZ5WktTMHZCNVhMbFRvSnNqUGg4UG5SMWRXdVVuT1FSQ0FSNC9mcTFSQ0pSaEdFWUNJWENLcjgvZVhsNVVndFZ5bkwvL24zODl0dHY2TnExS3l3c0xHQnBhWWx1M2JwVmFUVnFobUh3MjIrL3dkTFNFc09IRDVmYnFYN2t5QkYwNnRSSjVtb0dETU1nTURBUTQ4ZVByNVBYL1gwZWUvK0V4MTdQOG52ajE2Y0owZXZxL0taRUFuM2lmS1FVN2QzUldPbnA2ZFhadFhrOG50SUpCZVY3eFZRbjRTdVRVRkErOGt2WlZRUGs0WEE0N0tLV2lzeWNPVlBoTlpTZEswVStEcXBaSjRNUVFzaEhpWklLSVlTUVdrTkpoUkJDU0syaHBFSUlJYVRXVUZJaGhCQlNheWlwRUVJSXFUV1VWQWdoaE5RYVNpcUVFRUpxRFNVVlFnZ2h0WWFTQ2lHRWtGcERTWVVRUWtpdG9hUkNDQ0drMXRDQ2tpcDJ4dThDcnZ3ZHF1b3dDUGtvNU9YbnF6cUVSbytTaWdvd0hFWUlCaUlPaDhQbEZ4U0FYMUNnNnBBSSthZ3dEQ05pR0k3c3JUbEpuYUxtTHhVUWlaaUhIQ0JPMVhFUTVYQTVnRHIzdng4MTJvR29vVWdTY1FUM1ZSMUVZMFQvUlZTRDE5TE1zcm11bHJyaXJmZEl2ZEJFblpuTjQzSFhBb0NRWVE3bUZXT0RxbU1paWhVVWx4Vm5Qbm1VQmFCTTFiRTBOdFQ4cFJxQ3pDZVBYcXM2Q0tJY2EydnJiUEhmMVRpYy9DZnhENTZwTmlKQzZpOXEvaUtFRUZKcktLa1FRZ2lwTlpSVUNDR0UxQnJxcUNla1hLZE9uVFQxOVBRT2NibmNIaFdQTXd6VEhJQkorYS92T0J4T3hudVBwNzU1ODJaNmVucDYwUWNObUpCNmlEcnFDU21Ya3BKU1ltVmxsUUxBb2VKeERrZml1MWZ6OGg4V3d6Q1hLYUVROGg5cS9pS2tBb1poZkt0NlRsbFptVS9kUkVOSXcwTkpoWkFLWW1KaUVobUcrVWY4TzhNd01uOHFQQjc5K1BGam1zaEtTRGxLS29TOGgyRVlxWm9IaDhONXZ4bE1mUHpFaDRxTGtJYUFrZ29oN3hHSlJBRUE4aW9yeHpCTWdWQW92UFJob2lLa1lhQ2tRc2g3Q2dzTDh4aUd1Vjd4MlB2Tlh2aXZsaExGTU15YkR4MGZJZlVaSlJWQzNwT1Nrc0puR0NZY2dGQmVtZjlXd1dXaVkySmlzajVzZElUVWI1UlVDSkVtNG5BNGtRQnk1UFNqZ01QaEZBQzREWUNXVnlla0Frb3FoTWhRVkZRVURTQkRRWkZza1VoMDh3T0dSRWlEUUVtRkVCa1NFaExlQWJpSjl5WS9pdi9PTU16dGh3OGZ2bEJkaElUVVQ1UlVDSkZES0JUS0hTNHNFb2xvd2lNaE10RGFYNFRJeCtuWnMrZFREb2ZUOXIzanJ4NDhlR0NxcUNPZmtNYUthaXFFeU1jQU9DQjFrR0dPVTBJaFJEWktLb1FvSUJRS1R6TU1VMUxoa0VBZ0VKeFRZVWlFMUd1VVZBaFJnR0dZVEFCM0t2d2V4K0Z3MGxRYkZTSDFGeVVWUWhTSWpZM05aeGdtbkNrSDRHRmVYdDViVmNkRlNIMUZTWVVReFFRTXcwUndPSnc4RG9kVERPRDIwNmRQaTFVZEZDSDFGU1VWUWlwUlZsWVdVNzdHVjY1NDdnb2hSRGJhK2JHR1duVzBiS09oenV1bzZqaEkzU2tRTWh5T0VCa2NNTHI1SlVMajlsMnNXNm82SmxJM1JCRG1QMC9RaUFFaXkxUWRTME5GODFScW9IMTc2L2JRWW56QVFSZFZ4MExxbkJZWWNNQUJiUnY4TVdOUUNBWWJueVkrcE1tdDFVUTFsWnJRUW50dzBJVURqckdPdGpiVWVHcXFqb2pVdmFhcURvRFVqWUtDUW9oRUlqQWM5RkIxTEEwWkpaVmFvS090amFVL09xR3JoYm1xUXlHRVZOT3FOZXZ4N0RtTkZxOHBTaXExUUkybmhxNFc1dWpicDdlcVF5R0VWSk9PanJhcVEvZ28wT2d2UWdnaHRZYVNTaU95YWRNbVJFWkcxc3ExcmwyN2hxQ2dvRnE1bGpKRUlwSGN4L0x5OHBDU2txS3dqTEtlUFh1RzE2OWYxL2c2V1ZsWnlNdXJkSnQ3UWo0NjFQelZpUGo3KzhQYy9QL1p1Kyt3S0s2OWdlTmZpblFFRk1YZUcxZ2lsdGlDMktMR1hHS054dDY3TnlxMldBaVdHRFZpd1JvTFlrbEVqV0JIeFlLS0JqdTJnQkVMZHBwSWs3cnN2bis4N0Z6VzNhVkpCTVA1UEk5UDJKa3paODR1Wkg1N2VsMmFObTBxSGJ0MDZSSnBhV25aWGxlelprMnFWRkZkcVBmbzBhUEV4c2JTclZzM0FCSVRFNUhKY3JjSm9wR1JFVVpHUm5rcSs0UUpFNmhSb3dZelo4NVVPM2ZtekJsKyt1a25BZ0lDTURFeHlWTytXYVdrcERCbXpCZysvL3h6RmkxYWxPOThYcng0UWYvKy9iRzF0V1hEaGczbzYzL1kvMmIrL3Y1TW56NmQvdjM3TTMzNjlBL0tTeEQrYVNLb0ZITXVMaTdFeGNWbG0yYlNwRWtNSHo0ODJ6UlRwMDdsNXMyYnVicm4rUEhqR1RWcWxNcXgxTlJVOVBUME5ENkFFeElTdUhuekptM2J0dVg1OCtka1pLZ3VFUHptelJ2SXJHVVlHNnUzaTFldFdwWEl5RWh1M2JxbHNUeTFhOWVtUm8wYWVIaDRFQjBkVGMyYU5kVnFZVFZyMXFSdTNkd054S2hVcVJKZmZmVVYzdDdlSEQ5K0hDY25wMXhkSndqL0JpS29DQm9mOGtvZE9uVElkVDRPRGc2TUh6OCsyelFUSjA1VU83WnUzVHIyN05tRHQ3YzNOalkyYXVjREFnTEl5TWlnWThlTzlPL2ZYMnNRSERSb2tNYmpBUUVCQkFjSHMzRGhRdEFRd01hTUdVTktTZ283ZHV5Z1hMbHlIRGh3UUxvMk5UV1ZxS2dvUm93WW9SSlU3dHk1aysxNy9mOWx3bURwMHFVc1hicFVZNW9CQXdaby9Ed0U0Vk1tZ3NxL1hGaFlHQWtKQ2RMcmx5OWZjdmZ1WFFCc2JXM3psRmRzYkN5blQ1OEc0TldyVnlRbko3Ti8vMzdLbHk4UGdJV0ZSWTdmNWpYVlJHN2Z2azF5c3ZZNWhVZU9IT0h6enovSHhzYUdYYnQycWZXZG5EcDFpdlhyMTdObnp4Nk56V3JHeHNhMGI5K2VTNWN1b1ZBbzZOU3BFeE1uVHFSWHIxN1MreG8wYUJCTm16WmwvZnIxNk9yK3I2dHg5dXpaM0x4NWszNzkrcW5rbVpHUlFVcEtDajE3OXFSaXhZclp2dWYzWldSa3NISGp4aHliSFFYaFV5U0N5citjbTVzYmdZR0IwdXVkTzNleWMrZE95T3lMQUhqMDZKRVVMTjZYbnY2LzFTb2lJaUpZc21TSnl2a2xTNWJ3eFJkZlNPY0RBZ0t5TFU5ZUg2VGg0ZUZjdTNhTnhZc1hBMUN4WWtVaUlpSlVtc0NVUVVCUFR3ODl2ZjlOUURVMk5zYkt5a29sdi92Mzd4TWJHMHViTm0wZ3N4OWwrdlRwdkgzN2xoOS8vSkhIang5TGFTOWV2SWlmbng4dUxpN0V4c1lTR3h1THVibTVTbTJxYTlldU5HdVd0NkhrcWFtcGJOeTRNVS9YQ01LblFnU1ZmN21sUzVjaWs4bTRkZXNXMDZaTlk4cVVLVklidjRYRi8wOE9QM3YyTEJjdWFGNG5NU1hsZnd2eTFxMWJWeG85NXV6c1RHeHNMTnUyYlFOZzlPalIzTHg1VTZvRmFaTTFQemMzTjd5OC9yY052TExUdjFXclZxeGJ0dzZBM2J0M28xQW9xRm56Zjh1ckRSMDZsS2lvS0xXOHYvMzJXNVhYblR0M1ZndUNGeTVjb0hidDJsSmcyTDkvUDMvOTlSZVZLMWZXMnB5VnRkTmVtV2VwVXFYNDZxdXZLRjI2ZExidlZ4TTlQVDA2ZCs2c1ZxdExTa3JDdzhNRFB6OC9JaU1qc2JHeG9VK2ZQbFN1WEZsclh2SHg4Y3ljT1JNYkd4dm16NStQam81WWVVa29YQ0tvL011Wm1aa0JTTFVWWTJOakxDMHRWZEtNSGoyNlFQcFV2dnJxS3hZc1dLQnliUHo0OGZUdTNadE9uVG9CNE8zdFRaMDZkUUN3dDdjbkl5T0RzMmZQRWgwZGpaT1RFOGJHeGxTdlhoMHltNlc4dlRWdnN0aTNiMThHRHg2c3RTeXpaOC9XZVB6NDhlTzBhTkZDR2piOG4vLzhoNlpObS9MNzc3OVRzbVJKcWQvbCtQSGpiTnUyalQvKytFTzY5cWVmZnBKK0RnZ0lvRnExYWxKdEw2OXExcXpKcTFldmVQdjJMVlpXVmlRbkp6Tm16QmhDUWtLb1dMRWkzYnAxNDgyYk42eGZ2MTc2dkRRSkNRbmgyclZyQUV5Yk5vMlNKVXZtcXp5Q1VGQkVVQ2tHWkRLWjFMeTFmLzkrQVByMDZmTlI3aDBjSEV5N2R1MmsxNzE3OTVaKzd0aXhJeDA3ZHVUaHc0ZEVSMGN6ZnZ4NGxhWWxEdzhQbFpwTlZoa1pHZGsycFdtYXMzTDkrbldlUDMvTzgrZlBwYytoUTRjT0xGKytIREtIT2xlb1VBR3kxT0tVcjVYbmxieTh2SWlOamMzMi9tbHBhUmdZR0tqMDBieXZZOGVPV0ZsWnNXblRKa0pDUXVqVXFST0xGeStXK3A2Q2c0TVpQWHEwMXV1Yk4yK09zN016WmNxVUVRRkZLQkpFVUNrR0xsKytqSzZ1TGpvNk9waVptYkYwNlZLTWpZMzUrdXV2QVhqdzRJSFdpWXpaUGJqZnZIbkRraVZMTURjM1I2RlFjUHo0Y2JXK21aU1VGRmF1WE1tYU5XdFVqbmZxMUVtdFZwTlZhR2dvZS9mdTVadHZ2dUh3NGNOcTU3Mjl2YlhXWXBRcVZhcWs4bHJabHpSdzRFQjY5ZXJGcGsyYlZPYld4TWJHY3VYS0ZjZ2M0Q0NYeTZYWEFHL2Z2cVZjdVhJQUhEdDJMTnQ3QndRRU1HWEtGRmFzV0VIcjFxMnpUU3VUeVRodzRBQUdCZ2JNbURGRFpUQ0RuWjBkQXdZTWtKb1ozNmVycTh2QWdRT3p6VjhRUGlZUlZJcUJMVnUyMExWclYvYnMyVVBYcmwxcDNibzFDeFlza0VZdG5UOS9ua3VYTHBHU2tvSyt2cjdLUXkxclRTRStQcDd6NTg5ejhlSkZybHk1UWtwS0NpZE9uR0RzMkxHOGUvZU81czJiODgwMzM2amNlK0hDaFhUdTNKbVdMVnVxSEZlT0dOUG03dDI3Mk5uWjBiTm5UNDFCWmZEZ3dZd2NPVkxyOVpNblQxYkw3OUtsUytqcDZXRmxaVVcxYXRVd016TlRxVzM4L2ZmZk9EczdRMlpOS0QwOVhYcE5ab0JWQnBYMzM2TzF0VFVUSmt6STlqMXA4K1RKRXhJVEU3RzN0OGZhMmxydGZGNUg2UWxDWVJKQjVWL3UvUG56M0x0M2p3VUxGckJueng0QVJvd1lnWTJORFEwYU5JQXNmU291TGk2OGZ2MmFyVnUzU3RjSEJnWVNIZjMvVzdKZnZueVorZlBuWTJCZ2dJR0JBWFhxMUdINzl1MFlHaHF5ZCs5ZUhCMGQ2ZEtsaThyOWYvNzVaK3JWcTZkMlBDZGZmdmtsRFJzMjFOcjhGUk1UdzhPSEQ3VmUvLzRRNVhYcjF0R2dRUU5wL3NqN01qSXlhTk9tRGF0WHI0Yk1ac0pWcTFaeDZkSWxLVTNXQUpQVnFWT25hTisrZmE3ZWx5WnYzNzRGMEJpd0FFcVVLSkh2dkFYaFl4TkI1Vjl1NTg2ZE9EZzRVSzFhTlpYanlxYXZyQVlPSE1qQWdRTUpDZ3JDM3Q2ZTU4K2Y4L3Z2dnhNWUdJaVptUmwxNjliRjFkV1ZEaDA2OE9PUFB4SWJHNHVob1NGa1BoaExsU3BGWW1LaXlvTmJvVkNRbXBxcU1sZkd5TWdveHdlbHViazU1dWJtV2tlVEhUdDJqT1BIajJ1OVhpNlhxN3puSVVPR1lHRmhJZldmdk8vZHUzZVltcHBtV3laTlhyOStUVkpTRXZYcjE5ZDQvdnZ2djljNElxdGF0V3JTSUFEbFo2R3RqeVltSmliUDVSS0V3aUtDeXIrY25aMWRycGNKcVZldkhnNE9EdnowMDA5MDZkSUZUMDlQcWxldnp0cTFhNlYrZ2FwVnE2cGRGeDRlenJ0Mzc2aFNwUXI5K3ZValBEeGM1Ynk3dXp2dTd1N1NhMWRYVjVWbU11VkROeThMUW80WU1TTGIyZWp2ZDI0cjU2Vm9FeDhmejh1WEwxbTJiQmxrenQyUnlXVFNhekw3ZVpTMU95WGxVT3hhdFdwcHpMZFBuejdTYUxhc3pNM05wWitWd1M4NE9Kams1R1MxcFdhdVg3K2ViZGtGb1NnUlFlVmZidEtrU1ZKdElqZGNYRnpvMjdjdkhoNGV1THE2OHRWWFgrVTQ5eUUwTkJReUF4aVp3MzE3OU9paE1lMkFBUVBVamlrbktENTkralRIdmhhbDE2OWZxM1Npdnk4aElVRmovNFFtQ29XQ1I0OGU1YXZ2NHRTcFU1QzVXR2ZXaFRxVjJyWnRtMk5IdlpXVkZjMmFOZVA2OWV1c1dyV0tXYk5tU1pNNC9mMzlzNjJSa1RsZ3d0RFFVQm8rTGdpRlNRU1ZmN204QkpUdzhIQUNBZ0w0NmFlZm1ESmxDcjYrdnJSdDJ6YkhoOVc1Yytlb1diT21OS1MxZE9uU3VWNThrY3hoc2FkUG44YlYxUlVIQndkS2xpeko5OTkvbiswMXAwNmR3dC9mWCt2NTFOUlVqVFVFZ0YyN2RuSHc0RUhldm4xTGl4WXRlUGp3SVVsSlNZd2JONDRtVFpwQWxrbVJzMmJOa3E1N2Ywbjg2OWV2RXhRVVJQMzY5ZkgxOWFWVnExYlNCTTY4bWo1OU9zT0hEOGZiMjVzYk4yNVF2MzU5WHIxNnhaMDdkK2pUcDQvS2ZKbXNuang1UXYvKy9iR3dzT0R3NGNONStuMEx3ajlCQkpWaVRDNlhrNXljVEdob0tETm56dVRjdVhQVXFWT0gzMzc3amRXclZ6TnQyalFHRHg3TTFLbFRhZHUycmNxMXFhbXA2T2pva0pxYXl0bXpaeGs2ZEdpK3k5R2pSdy9Dd3NJNGVmSWt2cjYrMHBwYzJSa3laRWllbXIreWF0S2tpZFFjVnJGaVJZNGVQWXFabVJrTkd6Yk05cDVabStmUzA5TnhjM1BEd3NLQ0RSczJzR3paTXViUG44K0xGeS95OVZuVXJsMGJUMDlQMXExYng4MmJONG1JaUtCZXZYcHMyTENCaElRRXJVRWxQVDFkR3FtbWJSQ0NJSHhNSXFnVVl4Y3VYQ0F0TFkzVHAwOVR0V3BWNXMyYnA3SlV5dWJObTNGMWRXWHExS2s0T0Rnd1k4WU1kdTdjU1dwcUt0ZXZYNmREaHc3czJMR0QxTlJVbFk3L1gzLzlsVTJiTnVXNkhQcjYra3lmUGozSHZVS0Nnb0pJVEV3a0xTMk5GeTllWkx2T1dGeGNIQXFGZ29DQUFLcFhyNjR5WjZWKy9mcjA3TmtUZ09qb2FHYk1tRUczYnQwMERoNTQvZm8xZCs3Y0lUVTFsVnUzYnRHMWExZmtjam56NXMwak5EU1VhZE9tWVdabWhxdXJLeFlXRm16YXRJbGR1M1pKUzZzY1BYcVVPM2Z1U1BPRXlKeVhrcDZlamt3bW8wV0xGbEtBcTEyN3RrcmZVMWJhTmxlclU2Y09CdzhleE1URUpNOTcxQWpDUDBFRWxXS3NYcjE2Vks5ZW5SRWpSdEMxYTFlMW1kOE5HalRBeTh1TDdkdTM0K2pvaUttcHFUUzUwZGJXbHRHalI3Tmx5eGFHRFJ0R21USmxwT3Vjbkp3MGppNERHRHQyYkw3THUyelpNcW4veHMvUER6OC92eHl2Q1FvS1V0a1BaczJhTlJnWUdFam5qeDQ5U2taR0JzT0dEVk81enRMU2t0cTFhL1B1M1R2bXpKa0RtYldhUG4zNjhQTGxTODZkTzBlSERoM28zNzgvWkFtTVRrNU9IRHg0a0h2MzdtRnRiYzM1OCtlUnlXUmFOekJUTGwveklmSzZTcklnL0pQRTZuTWZvRnE5eHUzUVVYaVZORGN2dDJudEtscCtucmZWYW9zQ2hVTHhRWXNRS2hRS1pETFpKenVYUXFGUWNQLysvUnc3NmVWeXVVclFQWEhpQk8zYXRjdFQ3VUNoVUNDWHk2WFBQR3Z0UlNoOFgvZnFSOGo5QnloZ2RWaklyYW1GWFo1UGxhaXBGSE1mK2xEVDBkSDVaQU1LbWVYUHphaXY5MnR4WGJ0MnpkZTlzaTdOTHdqL1J0cFh1aE1FUVJDRVBCSkJSUkFFUVNnd0lxZ0lnaUFJQlVZRUZVSDRoSjA4ZVZMcnN2Z2ZnNmVuWjQ0ei9vWGlSUVFWUWZnQUNRa0pORzNhbE8rKys2NVE3bi95NUVrOFBEd0s1ZDRBMjdkdjU4U0pFNFYyZjZIb0VhTy9pakdGUWtGS1NvcmFBb1lmVTJ4c0xCczNidVQ4K2ZQRXhzWlN2bng1dW5mdnp1REJnOFZJcVFLeWVQRmlmSHg4cUZPbkRsNWVYam1tVDBsSjRjQ0JBNXcvZjU2SER4K1NrSkNBbVprWk5qWTJ0R3paTXNjbGRJVGlUZFJVaXFuVHAwL1R0V3ZYYk5mUCtxZkZ4c1l5ZE9oUTl1L2ZUNVVxVmZqcXE2OUlTa3BpN2RxMTBsN3h3b2RKVFUyVkpvaytlUENBQnc4ZVpKdisxcTFiOU9qUkF6YzNONjVkdTRhNXVUbTJ0cmFZbUpqdzZORWpkdXpZOFpGS0xueXFSRTJsbUhyMDZKRzArVlpoY1hkMzU4V0xGMHllUEpraFE0WkE1dklxUTRZTTRlalJvL1RzMlpQR2pSc1hhaGsvZGY3Ky9pUW1KdEt5WlVzdVg3N01rU05IbURadG1zYTBRVUZCakJzM0RwbE1SdCsrZlJreFlvVEtTZ2tKQ1FtaS8wVElrYWlwQ0FYcTZ0V3J1VXFYbUppSXI2OHZGU3BVWVBEZ3dkSnhDd3NMYVp2Z28wZVBGbmo1VWxOVE9YandZSUhuVzFRZE9YSUVnS2xUcDJKb2FNang0OGMxTGhtVG5Kek1Eei84Z0V3bVk4NmNPY3lhTlVzbG9KQzVCMHpmdm4wL1d0bUZUNU9vcVJRei92NytLZ3MzdXJpNDRPTGlRb2tTSmJoOCtYSys4MzMwNkJHclZxM2krdlhydWNybjJyVnJ5R1F5SEJ3YzFHYjFLL2NmQ1FvS3luZDV0REUwTk9UY3VYUEV4OGRMdGFQY1VDZ1VIRGh3Z0QvKytJT3dzREJNVFUxcDM3NDlJMGFNeU5QOWs1S1NlUFBtVFk3cFNwY3VqWW1KU1o3eWZsOWtaQ1JYcmx5aFVhTkcxS3BWQzBkSFIvejgvTGgwNlJLT2pvNHFhWDE4ZklpT2pzYlIwWkhldlh0LzBIMkY0azBFbFdLbVVxVks5TzNibDN2MzdoRWNIRXlMRmkyb1dyVXErdnI1KzFPSWlZbGg0OGFOSER4NGtGS2xTcW5zUDVLZFI0OGVnWllkRTYydHJURXpNK1BGaXhkcWEyNFZoS2xUcDlLL2YzOWtNaG5EaHcvUDFWSTFTNVlzd2R2YkczTnpjOXEzYjQ5Y0x1ZjA2ZFBjdjM4L1QvY09DQWlRRnFqTXpxSkZpL0s5TjR2UzBhTkhVU2dVMHBJeVhidDJ4Yy9QanlOSGpxZ0ZGV1hmbXFpSkNCOUtCSlZpcG5idDJzeWFOWXRObXpZUkhCek1mLzd6bjN3OXZOTFMwdGk5ZXpmYnRtMURMcGN6ZXZSb0JnOGVuT3VSWkZGUlVaRDVqVndUS3lzcm5qOS9Ubkp5c3RhOTQ0OGZQNTd2NGF5bXBxYXNYNytlSzFldXNHREJBc3FWSzZjMWJVQkFBTjdlM2xTdFdwV3RXN2RTcWxRcHlBeW80OGVQejlOOUd6ZHVyTEpGc1RidmIxdWNIMGVQSGtWWFY1Y3Z2L3dTTXJkVUxsbXlKQUVCQWNUR3htSnBhU21sL2Z2dnZ3Rm8xS2pSQjk5WEtONUVVQkh5ek0vUGp6VnIxaEFaR1VuMzd0MFpOMjZjMXVDZ1RVcEtDb0RLTXZSWktYY3dURTlQMTVySHMyZlB1SGp4WXA3dSs3Nm5UNS95OHVYTGJJUEsvdjM3QWZqdmYvOHJCUlNBVXFWSzRlenN6SVFKRTNKOVB4c2JHMnhzYkQ2b3pMbHg1ODRkbmo1OVNzdVdMYVV5Nit2cjA2bFRKM3g4ZkRoeDRvUTB0MFltazVHVWxJUyt2djRITjdrSmdnZ3FRcDZNR2pXS29LQWc3TzN0V2JkdUhkV3FWY3RYUHNvNUtCa1pHUnJQSzROSmRrdkxqeDA3TmwvN3M4VEd4dEsvZjM4YU4yN00zTGx6Yzl3dVdibkpsb09EZzlxNWV2WHE1Zm4rSDRPeWc3NUxseTRxeDcvNjZpdDhmSHc0Y3VTSUZGVDA5UFRRMWRXVjluM0piMU9vSUNDQ2lwQlhqbzZPUEhueWhMdDM3L0w3Nzc4emZQaHdLbFNva09kOGxQdlp4OGZIYXp3Zkd4dUxzYkh4UDdLYm9adWJHNTA3ZDJiS2xDazU5cWRrWkdRUUh4OVBtVEpsTkQ1czg3cnMvOGZvcU04Nk4rWDQ4ZU9jTzNkT09xZmNjdmorL2Z1RWhvWlN1M1p0ZEhSMEtGdTJMT0hoNFlTR2h1WnFLd0JCMEVZRUZTRlBCZzhlVE8vZXZkbXpadysvL2ZZYmh3NGQ0dXV2djJiRWlCSFNGcnE1VWFWS0ZRQ2VQSG1pZGk0Mk5wYTR1TGdDNlZkNFgxcGFHazJhTktGWHIxNjVTcStucDRlZW5oN3g4ZkVhTnpTTGlZbkowLzAvUmtlOWNtNEtPUXp4UG5Ma0NNN096Z0I4L3ZubkhENThHRjlmWC9sb1cyZ0FBQ0FBU1VSQlZCRlVoQThpZ2tveHBYdzRhbXQreW82SmlRa2pSb3lnWDc5K2VIbDU4ZHR2djNIMDZGRzZkdTNLeUpFamM5VWsxcXpaLysrU0dSQVF3TVNKRTFYT1hicDBDVEk3bGd1YWdZRkJyZ09LVXRXcVZYbjgrREgzN3QyalljT0dLdWV1WDcrZXA3enM3ZTF4YzNQTE1aMmRuVjJlOHMxSzJmUzFjdVZLdFZGZUFBOGZQcVJmdjM0Y1AzNmM3Ny8vSG4xOWZmcjI3Y3ZodzRmWnQyOGZIVHQyRkpOT2hYd1RreCtMS2VYSW4yZlBudVU3RDFOVFUwYU5Hc1hSbzBjWk5Xb1VGeTVjWU1DQUFibTZ0a3FWS2pScDBvVFEwRkFPSFRva0hZK0xpMlB6NXMwWUdoclNzMmZQZkpldElDbEhUN201dVJFWEZ5Y2RmL0xrQ1JzM2JzeFRYbVhMbHFWOSsvWTUvc3R2Wjc1eWJvcTV1YmswMytkOXRXclZvbDY5ZXNURXhCQVlHQWlBcmEwdEF3WU1RQ2FUTVhIaVJQYnQyMGRhV3ByS2RWRlJVV3pldkRsZjVSS0tEMUZUS2FhYU5XdUdqbzRPdTNidElqdzhuT1RrNUZ4OWc5YkV6TXlNc1dQSDByOS9mL2J1M1p2cjYzNzQ0UWVHRHgvT3dvVUxPWFhxRkdYS2xPSFBQLzhrT2pxYWVmUG1xYzNvTGl5REJ3L0d6OCtQZS9mdTBhZFBINW8xYTBaeWNqTFhybDJqUjQ4ZTdObXpwN0NMS0ZIT1RlblVxVk8yL1QxT1RrN2N2MytmdzRjUFN3TVFwa3laUWtaR0JudjM3bVhac21XNHU3dFRvMFlOOVBUMGlJaUlJQ29xQ29WQ3daZ3hZejdpT3hJK05hS21Va3pWcUZFREZ4Y1h5cFl0eTZsVHB3Z1BELy9nUEV1V0xNbm8wYU56bmI1bXpacHMzNzZkdG0zYmN2ZnVYZno4L0toVXFSTHU3dTVGcHBZQ1lHeHN6TmF0VzZWbU0zOS9mMTYrZkltenN6UGp4bzByN09LcFVDNXRvNXp3cUUzWHJsM1IxOWZud29VTFV1MUxUMCtQbVRObnNuMzdkdjd6bi85Z1pXWEZ3NGNQZWZ6NE1VWkdSbno1NVplc1hMbnlvN3dQNGRNbGFpckZXUGZ1M2VuZXZYdWhscUZHalJxc1dyV3FVTXVRRzVhV2xzeWRPNWU1YytlcW5idHg0MGFobEVrVEh4K2ZYS1d6dExUa3lwVXJHczgxYk5oUXJlOUlFSEpMMUZRRVFSQ0VBaU9DaWlBSWdsQmdSRkFSQkVFUUNvd0lLb0lnQ0VLQkVSMzFndkFKSyt6UldPZlBueS9VK3d0Rmo2aXBDSUlnQ0FWR0JCVkJFQVNod0lpZ0lnaWZzT2pvYURadDJzVHQyN2MvK3IxUG5qekp0bTNiUHZwOWhhSk5CQlZCK0VCdWJtNDBiZHBVMnBMM1kzcno1ZzJiTjI4dXRLRGk0ZUh4MGU4ckZHMmlvNzZZZS9mdW5kYnRlaisyNjlldjQrcnF5dHk1YzdVdWhpamtUcTlldlhqNjlLbjBXazlQai9MbHk5TzBhVk5Hang1TitmTGx0VjRiSEJ5TWo0OFBOMjdjSURJeUVqSm40TnZhMmpKbzBDQ3hnckdRTFJGVWlyRng0OFlSR1JtWjY2VTkvaW4zNzkvSHc4T0RzMmZQRm1vNS9vMWF0V3FGbnA0ZWlZbUpQSHo0a0VPSERuSG16QmwyN05paHRrVkJlbm82di96eWkvVDNZR1ptUnZYcTFaSEw1YngrL1JwL2YzOXExNjR0Z29xUUxSRlVpckZyMTY1UnFWS2xRaTNEb0VHRENBa0p3ZERRa09yVnEydmN0RXZJdnlWTGxtQnViZzVBY25JeU0yYk1JREF3a0YyN2R1SGk0aUtsazh2bHpKZ3hnNENBQUNwVnFvU3pzek5mZlBHRnRPMHptZHNxcDZhbUZzcjdFRDRkb2s5RnlKUDc5KytyN0NueW9jTEN3bkJ5Y21MLy92MDBiOTY4d1BMTlRtQmdJTStmUC84bzl5cEtqSTJONmQyN04yVHV1NUtWbDVjWEFRRUIxS2hSZzUwN2QrTG82S2dTVUFBYU5XcjAwWDVId3FkTDFGU0tvZSsrKzQ3UTBGQUFYcng0UWRPbVRRR1lOR2tTdzRjUHovYmF3TUJBZHV6WXdaZ3hZK2pidDYvR2Zkdno0dFNwVXhnYkczOVFIbmxsYVduSnBFbVQyTFp0RzZWTGw4NzFkUzlmdm1UanhvMEVCZ2FTbEpSRXpabzE4N1czU0hoNE9PbnA2ZG1tS1ZHaUJPWEtsY3R6M2ptSmpZMEZvSHIxNnRLeDlQUjBhUlRYb2tXTHNMQ3dLUEQ3Q3NXSENDckZVSmN1WGJDM3QyZmZ2bjJZbVpsSmU2SG5abS95cjc3NmlnY1BIckJpeFFyMjd0M0xsQ2xUYU4rK2ZiN0w4ckVEQ3BudnMwbVRKb3dlUFpvMWE5YmtxZ253OGVQSGpCbzFpcmk0T0JvMmJDZzExVGs3TzFPM2J0MDgzWC9DaEFrcW5laWFWS3BVU1dWSHpJTHc4dVZMdG0zYmhybTVPZjM3OTVlTzM3cDFpOWpZV0JvMWFrUzlldlVLOUo1QzhTT0NTakdrckkzczI3Y1BTMHRMWnMyYWxldHJ5NVVyeDVJbFN4ZzBhQkNyVjY5bSt2VHAyTnZiTTIzYXRGd0ZwWUkyZWZMa2ZGMzM3dDA3bmo1OVNyOSsvWmc2ZFNwOSt2VEpOcjJycXl0eGNYRk1telpOWmN2ay9mdjNzMlRKa2p6ZGU4YU1HYng3OXk3Yk5DWW1Kbm5LVTV1NWMrZWlyNjlQVEV3TUlTRWhOR3JVaUpVclY2cU0vdnI3Nzc4aHMzbExFRDZVQ0NwQ3Z0U3ZYNTh0VzdadzRjSUYzTjNkR1RSb0VOMjZkV1BTcEVuNTNsODlQeTVldlBoQjE2ZWtwQkFVRkpSdFVBa09EaVk0T0pnNmRlcW9mTU1INk5PbkQ3Nit2bm1hSjlLcVZhc1BLbk5lWExwMFNlWDFnd2NQMkwxN045T21UY1BNekF4QTZpT3p0TFQ4YU9VUy9yMUVVQkUrU051MmJXblRwZzBIRHg1aytmTGxuRGx6aHA5Ly9wbDI3ZHA5bFB2bmQ5ZkY3ZHUzczJQSERuNzY2U2ZhdEdtVGJkbzdkKzRBNE9qb2lJNk9qdHI1ZXZYcUZjcmt3OXc0ZCs0YzV1Ym12SHYzam1mUG5yRno1MDRPSHo3TWt5ZFA4UFQwUkVkSFI5ckxQams1dWJDTEsvd0xpS0FpZkJDNVhNN3AwNmZadTNjdjZlbnBPRGc0cUhRQ0YwVlBuanpoanovK3dOUFRVMjJ1aGlZeE1URUFXbXRneW9keWJoVkdSNzJwcVNtMnRyWXNYcnlZNTgrZmMvZnVYYTVjdVVMTGxpMmwreng0OEtEQTdpY1VYeUtvQ1BraWs4bnc5ZlhGMDlPVFo4K2UwYnAxYStiUG40K2RuVjFoRnkxSEVSRVJyRisvUGxjQkJjREF3QUN5akp4Nm56TG81RlpoZGRRRDZPcnEwckJoUTBKQ1FnZ0xDNk5seTViU01PRXJWNjRRSFIyTnRiVjFnZDlYS0Q1RVVDbm1Nakl5OHBRK0xTMk53NGNQczMzN2RsNi9mazNMbGkxWnVIQWhEUnMyL01mS1dOQmF0bXlacC9USzRIUGp4ZzIxSWRjeW1TelBUVjgvL1BERFIrdW8xK1RseTVjQTBxVEk4dVhMNCtEZ1FFQkFBRC85OUJNclZxeFFtNk1pQ0xrbGdrb3habWxwU1hSMGRKN1cvL0x5OG1MTm1qVTBiOTZjeFlzWDg5bG5uLzNqNVN4c3JWcTF3dFRVbE1EQVFIeDlmYVVoMkhLNW5EVnIxa2dQNmR6Ni9QUFAvNkdTNXV6SWtTTmN1blFKSXlNamxRRURNMmZPNU5hdFd3UUVCREJwMGlTbVQ1OU96Wm8xcGZOeXVady8vL3dUaFVLQmc0TkRJWlZlK0JTSW9GS01mZjc1NS9qNStURnk1RWdhTkdqQVo1OTlocE9UVTdiWDFLeFpreTFidHRDa1NaT1BWczdDWm1wcXlyUnAwMWk0Y0NFdUxpNTRlM3RUc1dKRmdvT0RpWXVMNDhzdnYrVFVxVk9GWFV5TlpzK2VqWjZlSG1scGFUeC8vcHpYcjEranE2dkxuRGx6S0ZXcWxKU3VRb1VLL1BycnIweWRPcFdyVjYvU3QyOWZLbGFzU05teVpZbUxpeU04UEp5a3BDVEdqQmtqZ29xUUxSRlVpckZwMDZhUm5Kek16WnMzQ1E4UHAxbXpaamxlODhVWFgzeVVzaFUxM2J0M3AyVEprbXpidG8zZzRHQWVQMzVNaXhZdG1EeDVNci8vL250aEYwK3J3TUJBNldjTEN3dmF0V3ZIc0dIRE5EWlgxcXRYRHg4ZkgvYnYzNCsvdnorUEh6OG1JaUlDUzB0TGF0U29nWU9EQTk5ODg4MUhmZ2ZDcDBZRWxXTE0ydHFhMWF0WEYzWXhKTE5temNyVFJNeVByWDM3OWhwWEQ1ZytmVHJUcDA4dmxESnBrOStWcDQyTmpSazhlRENEQnc4dThESUp4WU5ZVUZJUUJFRW9NQ0tvQ0lJZ0NBVkdCQlZCRUFTaHdJaWdJZ2lDSUJRWTBWRXZDSit3dW5YcjVudjlzdysxY3VYS1FybXZVTFNKbW9vZ0NJSlFZRVJRRVlRQ0ZCSVN3dDI3ZHpXZXUzRGhBbi8rK1NjQUNvV0NpSWlJajF3NmRRcUZRdXVhWmtWRlpHUWtkKy9lSlMwdERUTExMQlJkb3ZsTEtMYmtjamtaR1JuSVpETHB2K25wNmFTbHBaR2VuazVxYWlxcHFhbWtwS1NRa3BKQ2NuSXlpWW1Kdkh2M2p0cTFhMnZjRjJYbHlwVzhlUEdDUTRjT1NRdFJLbmw0ZUtDcnEwdnIxcTA1ZVBBZ2JtNXVUSjQ4bWI1OSs2cWtVODVnZjUrTmpRMldscGJFeHNZaWs4bHlmSDg1TFF5cFVDZ1lObXdZU1VsSmVIbDU1WHRyNkppWUdIUjBkTEN5c3BLT1BYbnloS0NnSUhyMTZwV3ZQTFB5OWZWbDdkcTFIRHAwQ0gxOWZiNy8vbnNtVHB5SW82UGpCK2N0RkR3UlZJb29mMzkvZHV6WVFXaG9LUHI2K3RqYjJ6TnAwaVJxMWFwVm9QZEpUVTFGVDAvdmcvZWExMFF1bCtQajQ4UEtsU3Z4OS9mSDBOQ3d3TytSWDJscGFUZzRPT1RxNFF5Z282T0RvYUVoeHNiR0dCc2I0K2pvcUJaVS92cnJMMjdldk1tY09YUFVBZ3FBb2FFaFNVbEprRGxEUHpJeWttWExsbkhqeGcyV0xWc21wVHQvL2p3TEZ5NmtaTW1TMHJINCtIaCsrT0VIK3ZUcHc5Q2hRM254NGtXT1piNXg0d2Fob2FFYUE1UlMyYkpsT1h2MkxPN3U3dG11U1dadGJhMTFaMDkzZDNkT25qekpnUU1IcEIwbGp4OC9qb2VIQjQwYU5mcmd2MW5sWnltVHliQzJ0cVpzMmJJNE96c3pZY0lFUm80YytVRjVDd1ZQQkpVaWFQZnUzYXhZc1FKTFMwczZkZXBFZEhRMEFRRUJYTDkrbmUzYnR4ZFlZRm0zYmgxNzl1ekIyOXU3UUhkclZDZ1VYTGh3Z2MyYk4zUC8vdjBDeTdjZ0dSZ1lzSHIxYW1ReUdRWUdCcFFvVVlJU0pVcGdZR0NBZ1lFQlM1Y3VSVTlQajZWTGwySmtaS1F4U0x4djgrYk5WSzVjbWU3ZHUyczhiMnhzTE8yeXFLdXJ5OWl4WTZsZHV6WnYzNzVWUzJ0alk4T3hZOGVrMTE5Ly9iWEtlUWNIQjdVYWppWmVYbDY1V2tKLzkrN2Q3TjY5Vyt2NURoMDZzSHo1Y3JYallXRmgrUHI2MHI1OWU1VXRpdnYxNjhmT25Udng4UERJODNiTDcxTis5aGtaR1JnWkdiRjY5V3BjWEZ3NGNPQUFmZnIwd2NMQzRvUHlGd3FXQ0NwRnpNdVhMM0YzZDZkOCtmTHMzTGxUV3ZSUEdXaFdyRmpCeG8wYjg1VG56WnMzcVZDaGd0cW1UN2R2Mzg3M2JuOXl1UncvUHorNmR1MnFjandzTEl6eDQ4Y1RHUmxKdVhMbHBPYWFvaWk3YlgyTmpJd0FWR29MMmJsejV3NFhMMTVrMmJKbDZPdnJjL255WlJvMWFxU3loTDJ4c1RFcEtTbkV4OGNURVJGQmVIZzRNVEV4UkVSRTRPTGl3b0FCQTdUV0J0NVh2bng1V3JkdW5XTzZIMy84a1I5Ly9KRUhEeDZnbzZORHRXclZXTDE2TlY5ODhRWE5temRYcWFIS1pETDgvUHdJRFExbDh1VEpoSWFHa3BxYVNvTUdEVFRtclZBb1dMeDRNYnE2dWt5YU5FbmxYT25TcGVuVnF4ZDc5KzZsYytmT0dwZTM4ZlQwek5YV0M4b3ZKdnYzNzZkMDZkSUFWSzllSFV0TFMvNzQ0dzhxVktnZ3JSd3RGRDRSVklxWS9mdjNJNVBKR0RObWpNb3FzdjM3OTJmMzd0MWN2WHFWeU1oSXlwWXRtMk5lang0OVl1M2F0UVFFQkxCcjE2NEMyMG53NHNXTDBwTHY3d2VWdDIvZmtwYVd4cGd4WXhnOGVEQkRodzc5S0VIbDBLRkRkT25TUlFvR09WbTFhaFhuenAzVGVqNDZPaG95bTZtMGFkR2lCWFBtekVHaFVPRG01a2JqeG8zcDFLa1RyMSsvWnZMa3liUm8wWUw2OWVzVEhoNU9SRVFFSVNFaHhNZkhxenhnall5TUtGdTJMT1hLbFNNbEpTVlA3emt2MXE5Zmo1NmVIdlBtelVOSFI0ZEZpeGFSbXBwS2h3NGQ2TkNoQXc4ZVBNREx5d3M5UFQyR0RCbUNRcUZneDQ0ZFJFUkVzR1hMRm8xNTd0NjltNXMzYnpKMjdGaXFWS21pZG43U3BFbGN2SGlSaFFzWFltdHJxL2IzdDJ2WExsSlRVM01zdTF3dUIrRGd3WVBvNnFxUExXcmV2TGtJS2tXSUNDcEZqSEpWMmJadDI2b2MxOUhSb1ZXclZ2ajQrSERyMWkwNmQrNnNOWS9JeUVoKy9mVlhqaHc1Z3JXMU5mUG16YU51M2JyU2VUYzNON3k4dktUWHl2OGhXN1ZxeGJwMTY3VG1lKy9lUGRhc1djT05HemRvMEtDQnhzVW83ZXpzOFBQeisraWJQQ1VrSkRCbnpoeCsrZVdYWFBVUE9UZzRTSnR2WGI5K0hYOS9mMmJNbUNHZDM3dDNMMlEyNHlndFg3NmM5dTNiUzZzNVY2aFFBWUI5Ky9ZUkVoSWlyVmE4Y2VORzlQVDBHRDkrUE5PbVRjUEd4b1p5NWNwUnNXSkZVbEpTV0xKa0NUWTJOcFF2WHg1TFMwdU41WXVMaTJQaHdvVXFyN05LVEV6aytmUG5XdDlmdVhMbE5HNXpYS3BVS2FaUG44N0VpUlBadW5VcnUzYnRraGFmckZLbENrdVhMbFg1VzlFbUtDaUl0V3ZYVXE5ZVBVYU1HS0V4alltSkNRc1dMR0RzMkxHTUd6ZU9YMy85VlNXd25EMTdOc2Y3a0xrajVZUUpFMWk1Y21XMnRVdWhhQkJCcFFqSnlNamd5Wk1uV0Z0YmEzellLUGQrZi9ic21jYnJFeE1UOGZUMHhNdkxDeU1qSS83NzMvL1NyMTgvdFE1eWUzdDdNakl5T0h2MkxOSFIwVGc1T1dGc2JLeDFiL25uejUremZ2MTZUcDA2UmJWcTFWaStmRGtkT25UUW1MYXdPdVA3OXUzTGdRTUgrT0dISDFpd1lFR09tNDQxYTlaTUNnNXBhV2xjdkhpUm5qMTdTdWVWdFppc3gxYXZYazJqUm8xVWpwRzVJckN1cmk2VEowK1dtcmNtVEppQXJhMHR2cjYrVWpwUFQwOUNRa0p3Y0hESU1lanE2ZWxSb1VJRlRwNDhpYUdoSWNPR0RhTisvZnJTZVY5Zlg1VzgzN2QzNzE2TmZXKzNidDNpdDk5K0l6QXdFRE16TS9yMTYwZlhybDJKaVluQjI5dWJRWU1HVWJkdVhZMzlKMHBoWVdFNE96dGphR2pJNHNXTHN3M2k5dmIyeko4L0h4Y1hGMGFOR3NXNmRldHl2WTJ6a25LSHlvU0VoRHhkSnhRT0VWU0trTGk0T0dReW1kUnUvRDdsa00zNCtIaVY0MmxwYWZ6eHh4OTRlSGlRbHBiR29FR0RHREprQ0dabVpocno2ZGl4SXgwN2R1VGh3NGRFUjBjemZ2eDRqUjMxTVRFeGJObXlCUjhmSDZ5dHJYRjFkZVhycjcvK1Iyc2hvYUdoMmRhV3NxT2pvNE8vdno5Ly8vMDNDeGN1eE43ZXZzRExwOG5Ja1NONStmSWxGaFlXYk5pd2dXclZxakZreUJDMWRNcmZYMXhjSENWTGxpUThQSnpuejUvejRzVUxYcng0Z2FHaElSTW1US0J6NTg2MGJ0MGFhMnRyL3Y3N2I4ek56UmsxYXBSS1hwMDdkMmJZc0dGcTkvajc3Nzlac0dDQjFyS1dMbDBhQ3dzTFZxMWFSYk5telZTYWt4d2NISWlLaXNMUHowL3J3STFIang0eGNlSkUzcjE3cHhZZ0FnTURxVkdqaHRxMTNicDFJeWtwaVNWTGxqQmd3QUMrLy81Nyt2WHJoNDZPVHJhZjYvdWZXMUh0bXhOVWlhQlNoQ2piMUxXTk5GTFdBdExUMDFXT3o1dzVrNENBQU1xVks4ZXVYYnVvV0xGaWdaU25lL2Z1SkNVbDBhSkZDMWF1WEpuci9vb1BFUmNYeDhXTEZ6OG9qemR2M25ELy9uMnRRU1U2T3BxUWtCRHA5YU5IajVESlpBUUVCRWpIWW1KaUFGU095V1F5SGoxNnBITE0xdFpXYW9yMDl2WW1OamFXRlN0V1VLSkVDV20zUldYUXVIcjFLZ0FEQnc3a3paczNVaWUxcWFrcGxTcFZrclptOXZQenc5emNYR1BudHBLbHBhWEdaaXJsa0dWTkFnSUN1SExsQ2dBblRwelFtZzVndzRZTnBLZW5xMndYZmYvK2ZjYU5HMGRTVWhJTEZpeFFHWUw4OXUxYlpzNmNpWW1KQ1VlT0hGSDdHKzdUcHc5bHlwVGh4eDkvWlBueTVkU3RXeGN6TXpPTmdUR3J6ejc3akRWcjFnQVFGUldWYlZxaGFCQkJwUWhSMWdDMGpZaFJCcFAzSCs0Ly9QQURaY3VXNWRDaFF3d2VQSmp2dnZ1Tzc3NzdMdGNqbDdUWnNHRURtemR2NXM4Ly8yVGd3SUVNSFRxVWJ0MjYvU056V3BTYU5XdVdyN1dzRkFvRmt5ZFBsdVorVksxYVZXdmF1M2Z2TW0vZVBPbTFUQ1pESnBQeHd3OC9TTWVVczdlekhrdEpTZUhRb1VNcVEzMS8rdWtuMnJkdnovUG56MW0xYWhYOSsvZVhIc1FYTDE2VSttbEtsaXdwZllPdlg3OCs3ZHExbzNMbHlsU3VYSm40K0hpVmIvd0JBUUhZMk5oSVFTVStQcDZIRHg5aVlHQ2dzVU04TnlaT25NaUFBUVBVamg4K2ZKZ1RKMDdnNnVxcVZzUFl2WHUzeXQ5aXBVcVZxRldyRm9NR0RhSmR1M1lxYWJkczJVSlNVaEl6Wjg3VStxWEkwZEdSWGJ0MmNmbnlaZXp0N1ltSmlWR3BnZDI0Y1lQQXdFQkdqQmdoalpxenNiRkJYMStmc21YTDVtcHVqbEQ0UkZBcFFwUnR4KzgzYnlrcHEvOVpSNFdSMlNrN1o4NGNSbzRjeWZidDI5bTJiUnM3ZCs2a1Q1OCtEQm8wS01lWjFkbzBiTmlRdFd2WDh0ZGZmN0Y1ODJZV0xGakFwazJiR0R4NE1EMTY5UGdvTlpmY09uandJTW5KeVhoNGVPVFluOUsrZlhzdVhib2t2ZDY3ZHk4Yk5temcvUG56MHJISmt5ZEQ1c1ErSlVkSFJ5Wk1tS0RTZVErUW5Kek1qQmt6S0Z1MkxOOSsreTFYcmx6aDBhTkhsQzlmbmwyN2RsRzVjbVhNemMyUnkrVzBiZHVXS2xXcThKLy8vQWN5aDN0UG1EQ0JFU05HTUdiTUdJM2w5ZmYzeDkvZm42cFZxMHFkNnFtcHFScWJneElURTlXT0pTUWtZR0Jnb0JZMFpESVpseTlmNXZQUFA2ZFJvMFpxMTAyZE9oVXlhNDhXRmhhWW1abXhkZXRXdFhTUEhqMWkvLzc5TkczYUZDY25KNDN2UWFsS2xTcFNZQ3hWcWhURGh3OVhPUjhZR0VpL2Z2M1UvbWFyVjYvT2t5ZFBzczFiS0JwRVVDbENURXhNc0xhMjV2WHIxNlNrcEtnOXRNUEN3Z0NvV2JPbXh1dHRiR3lZTldzV3c0Y1BaL3YyN2V6ZHU1YzllL2JnNU9URTk5OS9Md1d0dktwZnZ6N3U3dTZFaElTd2FkTW1saTlmenBZdFd4ZzhlSENPelJjZmk1NmVIbXZXck1IWTJQaWozM3ZQbmoyRWhvWkNsbzU5WlNlMm5aMmRsRTVYVnhjN096dHUzNzRObWZPRW5KMmRxVmF0R3Q5OTk1M1cvSjJjbkpnOWU3WksvOGVoUTRkeU5hbVJ6RTc5WDM3NVJldjVxMWV2MHJ0M2I2M25KMCtlckxHUFNHblpzbVhvNnVveVo4NGM2ZGk3ZCsvNDlkZGY2ZDI3ZDU0NzVqV3hzN05qNTg2ZEpDY25GOHJ2V01nOUVWU0ttR2JObW5IaXhBa0NBd05WMnRRVkNnVi8vdmtuUmtaR05HblNKTnM4eXBZdHk4eVpNeGt4WWdUYnQyL0h4OGVIbmoxN3Fqemd5T3pZSnNzOGdKelkydHF5ZXZWcVFrSkMyTEpsQ3g0ZUhrVW1xSHp6elRkNVNoOGVIaTcxWWIxNTh3YTVYQzRGYlRKckgyUUo1R1IrVG0vZXZKR09HUmtaVWE1Y09SbzNia3l2WHIyb1hyMDYxYXRYcDJyVnFwUXZYMTVqUjNUcjFxMmxsUXhXcjE1TnRXclYyTEJoUTdhREgzUjFkZFZHMVRrNk9xclZtTWlzTmF4YXRVcmp2Yk9PRm91TWpHVFVxRkdNR2pWSyt1eWVQWHVtMXJ5VzNUd2RNa2UrM2JoeGcwbVRKcWtFajdTME5JNGZQODYxYTlmWXNXUEhCNDhLYk5La0NaNmVudHk4ZVpNMmJkcEl4NU9Ta2xRbW1BcUZUd1NWSXFabno1NmNPSEdDalJzMzByeDVjMmtFMTU0OWUzang0Z1g5Ky9mUGRiT1R0YlUxMDZkUFo5aXdZUnJuTENoSDFUeDkrbFJsaVkyYzJOcmFzbkxsU2g0L2ZwenJhNHFhK2ZQbmMrM2FOWlZqbXI2dHYzL013OE1ERHc4UHlKeDA5K3V2djJKdmI2OXhVRUJzYkt6YTBQQ1dMVnV5ZHUxYWFWajJ3b1VMTVRZMlpzT0dEWnc5ZTVaOSsvYmxxdncyTmphMGFORkM3WGlMRmkwMDlwMG9yMUZ5YzNPamV2WHFEQjgrSEgxOWZSNDllc1NFQ1JOWXZIaHh0bk9nc25yeDRnV3JWcTJpU1pNbURCMDZWT1djbFpVVkxpNHVPRHM3NCtibXh0eTVjM09WWjFaeXVaekl5RWhTVTFOcDFxd1pKaVltK1BuNXFRU1ZIMy84a2JkdjMwcS9FNkh3aWFCU3hEUnIxb3h2dnZtR3c0Y1A4KzIzMzlLeVpVc2lJaUs0Y3VVS05XclVZTnk0Y1NycEV4TVRwWGIyN05TclYwOXR3Y0Rtelp0eit2UnBYRjFkY1hCd29HVEprbnovL2ZlUStZMDNhNytETm5wNmV0bDJpaGRWUzVjdXpYWTJ0NnVySzBDMnczT3pmdnZPeU1nZ05EU1VPM2Z1Y092V0xXN2Z2bzJwcWFrVUpOTFQwL25qanora1Bna0RBd05telpvbE5lVThmZnFVakl3TWpUUEd5YXlwUG4zNjlJT2JraFFLQmF0WHIrYnMyYk5NbXphTm9LQWdhUlZtT3pzN2Z2enhSMHFWS2lYTjRkRW1KU1dGNmRPbm82dXJ5NkpGaXpTVzI5SFJrVysrK1FZZkh4K2FOMit1TVZnbEppYnkrdlZyd3NQRENRNE9Cc0RGeFlYSXlFaGV2bnhKZW5vNlRrNU96SjgvbjYrLy9wcURCdzh5WWNJRUtVQStmZnBVNnhCOG9YQ0lvRklFdWJpNFVLTkdEWHg4ZlBEMTlhVlVxVko4OTkxM2pCOC9YbTN1U1h4OHZFcG5zalo5Ky9aVkN5bzlldlFnTEN5TWt5ZFA0dXZycTdKTStWOS8vWldyZkN0VXFQQkpCaFZ0TTltVmxBRWpOd3R0dXJxNmN1Yk1HWktUazlIUjBhRk9uVHAwNk5DQkw3NzRnc1RFUkk0ZVBjcnZ2Ly9PcTFldmFOZXVIVTVPVHN5YU5ZdDU4K2F4ZXZWcWpJeU1DQTBOVlZsakt5NHVEbjkvZjU0L2YwNVVWQlJuenB3aE1URlJHcGFjWHpvNk90S3c0aFVyVmtCbVg1NlptUmttSmlaVXJGaVJhZE9tNGUzdFRlblNwVFh1WFJJZUhvNkxpd3Vob2FFTUdUS0VseTlmOHZqeFk1VXRBbEpTVWtoS1NwSkdnaTFac29RbVRacW9kTUNQR2pXS29LQWdsYnl0ckt4SVRrNm1mdjM2ZE9uU2hVcVZLa21UUG9jTkc4YVJJMGRZdUhBaDd1N3VwS1NrOE9USkU3V1JhRUxoeXQzc0kwR2phdlVhdDBOSDRWWFMzTHpjcHJXcmFQbDU5dC91aEtJbE1EQlE2OUwzbXpkdkJ0QTZJa3RmWDE5YU1tVEhqaDI4ZWZPR1pzMmFZVzl2ajdtNU9lL2V2V1BWcWxVY1AzNmNsSlFVUHZ2c015Wk9uRWpUcGswaHM2Tjk0Y0tGMUtwVml6cDE2dURyNjh2UFAvOU1hR2dvWGw1ZVVuK1BqWTBOZG5aMjJOblpVYTllUFZxMWFrV1BIajBvVTZZTVgzNzVaYmJ2cjJQSGpsaGJXN04zNzE1KytlVVhhYWoydTNmdlNFMU5wVVNKRXBpYW1xclZNbmJ1M0VsS1NncXZYNy9tOE9IRHVMcTZxdlJaelpneEk4Y2xWdlQxOVRFMU5jWEV4QVFURXhNZVBYcEVtelp0cERrbkFNZU9IZVBseTVkVXJWcVZLbFdxVUxseVphMFRkcFZPbkRqQnZIbnphTlNvRVZaV1ZwdzdkNDdObXpkTG4rdUgrTHBYUDBMdVAwQUJxOE5DYmszOTRBeUxLVkZURVlxdEJRc1c1TGowUjlaNUtsbVptNXRMRXdqZjcwOGdjMEpqUmtZR0hUcDBvSC8vL21xREpMcDM3MDZwVXFYWXNHRURwMDZkb25QbnpuVHExQWxEUTBPNmQrOU9reVpOYU55NHNjYmg0TWJHeG9TRWhLaE00TlRFMXRaVzQvV21wcWJaRHJ2T3lNakF4OGNISFIwZDJyVnJweGE4eG80ZGk1bVpHYlZxMWFKVXFWSllXbHBpYm01T3laSWxNVGMzeDhURVJLMWozc1hGQlY5Zlg2NWV2U3JWbU45ZnpqODN1bmJ0aW9XRkJXdldyQ0U0T0podTNib1ZTRUFSQ282b3FYd0FVVk1SaE54NSsvWXR0MjdkeW5hVmdNSW1haW9GUTlSVUNrQ0dMSVBna0w4THV4aUNVS1FabTVweitlcjF3aTZHVmtsSitkdGJTRkFsZ2tvQlNFNUpZZTNHelJxSDdRcUM4R2w0S3hhc0xCQWlxSHlBTklYOHRZR096bXU1UW1FVXEyVnBGVUVRUGgwNkNrVWFDb1ZZRCtZRGlENlZENk5icFZiOWVycjZKWExlaGxINFpKbm82elRTMThjQklEMWRmanM1UStmRGxsRVdpcXgwbVR3bG1hVGdtSWNQeGJmRWZCSTFsUThqZi9id3IyQWd1TEFMSXZ4ekdqZHUvSm11cm00ZkFIMUR2UmNoTjI5cTM0ZFlFSW81emROM0JVRVFCQ0VmUkUxRkVQNm5STU9HRFZ2cjZlbTlQd092dm5KbXVVS2hxTjY0Y1dPVkNSWnl1VHdsS1NucDRzT0hEN1d2K3lJSXhZVG9VeEdFLzlGdDNManhZVjFkM1R6TnlsTW9GQmVDZ29JNkFKcDNWeE9FWWtRMGZ3bkMvOGlCL1htK1NDNy9YUVFVUWZoL0lxZ0lRaGFSa1pIN0FHbEJNSVZDb2ZGZkZ1bFJVVkcvRlVwaEJhRUlFa0ZGRUxKNDllcFZFbkFnNnpFZEhSMlZmMWtwRklvam1kY0lnaUNDaWlDb2s4dmwyeFZacWlOWmF5YnYvYXlReStWN1AzNEpCYUhvRWtGRkVONlRtcG9hcEtPams1dFpRaFBKVHdBQUlBQkpSRUZVMVMvMTlQUnVmb1FpQ2NJblF3UVZRWGhQWEZ4Y25FS2hVSm5nK0g1ZlNtWk41bVo4Zkh4a1laUlJFSW9xRVZRRTRUMnZYcjFLVmlnVWx4VUtoZFo1SnpvNk9qTGcyc09IRDdQZmtFVVFpaGtSVkFSQm5RSzRwYU9qRS9OK3h6eVpIZmNLaFNKQkxwZGZ5a3dyQ0VJbUVWUUVRWVBJeU1pL0ZBckY4MnlTaEVkRlJWMzVpRVVTaEUrQ0NDcUNvRUhtTU9HVFpOWk1sTEw4ZkZnTUpSWUVkU0tvQ0lKMmU3U2RrTXZsbmgrM0tJTHdhUkJCUlJDMENBb0tDbFlvRkxmSk1nR1MveC81ZGVQMjdkc1BDcnQ4Z2xBVWlhQWlDTm5RMGRIWnJ1R3dWeUVVUlJBK0NTS29DRUkyNUhMNU1ZVkNFWmZsVUx4Q29UaFRpRVVTaENKTkJCVkJ5RjZVUXFHUVJua3BGSXE3Y3JuOFZlRVdTUkNLTGhGVUJDRWJ0MjdkU3RUUjBibW9VQ2prQ29WQ0R0eThjK2RPVEdHWFN4Q0tLckh6b3lCa1R3WmNCK0tBRWtCZzFxWHhCVUZRSldvcWdwQ0RsSlNVVzBBVUVKZWVubjZ4c01zakNFV1pDQ3FDa0lPUWtKRFh3QTNneXIxNzk3S2JaUzhJeFo1by9oS0VYRkFvRkw4cEZBcnhKVXdRQkVFb0VMcUErdXFTZ2lDb0VQK1QvTU1xMUd4UTJhQ0VmczNDTG9jZ0NQOHZOVFgxeWVzbklVOEx1eHovVmlLby9JTXExTENyWW1oWTRnOEZPblVLdXl5Q0lQdy9IWVhpaFV5VzBlUDV3M3VQQ3Jzcy8wYWlUK1VmWktDclgwRUJWWFIxZEN4TG1wdFRva1NKd2k2U0lCUmI2ZW5weENja0lBZjA5UFVyQXlLby9BTkVVUGtJakkyTStPLzRNZGpaMWkzc29naENzUlVjOGpkck4yNG1OajYrc0l2eXJ5YUN5a2VncDYrSG5XMWRXbjdlckxDTElnakZtbWd0K09lSklaS0NJQWhDZ1JGQlJSQUVRU2d3SXFnSWdpQUlCVVlFRlVFUUJLSEFpS0FpQ0lJZ0ZCZ1JWQVJCRUlRQ0k0S0tJQWlDVUdCRVVCRUVRUkFLakFncWdpQUlRb0VSUVVVUUJFRW9NQ0tvQ0lJZ0NBVkdCQlZCRUFTaHdJaWdVb3lscHFhU2taR1JxN1J4Y1hIRUY5SFZYWjgrZmNyZHUzY0w3ZjRKQ1Fta3BhVnBQUjhkSFoybi9GSlNVbEFvRk5tbVNVNU9SaTZYNXlsZlFmZ1lSRkFwcHNMRHcybmR1alZIang3TlZmcXBVNmN5Wjg0YzZmV0ZDeGM0ZCs2Y1NwckZpeGV6ZE9uU2JQTkpTMHZqOGVQSCtQdjc0K1BqazZ0NysvdjcwN1JwVTl6YzNEU2VYN1ZxbFVyWlByWk5temJSdm4xN3dzUEQxYzZscGFYUnMyZFBacytlbmF1OFVsSlNHRDE2TkhQbXpFRW1rMmxOdDJqUkl2cjM3OC9MbHkvelhONzA5SFJpWW1JSUN3dmo5dTNiWExod2djT0hEK1BwNmNtS0ZTdFlzR0JCbnZNVUJDV3g5SDB4RVJZV2hyZTNOMU9uVGtWWDkzL2ZKYkwrN09ucFNlM2F0Zm5paXk5eXpPL0lrU05rWkdRZ2w4dXBXclVxTld2V0pEWTJGbjM5Ly8rVHVucjFLaGtaR1lTRWhCQVFFRUJjWEp6MFQva3R2RVNKRXJScjE0NVNwVXA5MEh1TGpvNm1kT25TSDVUSHlaTW4xUUtUdnI0KzVjcVZvMzM3OW93YU5Rb3pNek8xNjJReUdhZE9uY0xPem81eTVjcXBuYjl5NVFwSlNVbTUra3dCakl5TWNIQndZTk9tVFNRa0pPRG01b2FSa1pGS21vc1hMM0x5NUVsYXRXcEYrZkxsMWZLSWpJekV6YzJONU9SazZWOVNVaEtKaVlra0ppWnFyRldabTV0allXR0JwYVVsRmhZV0pDUWtZRzV1bnFzeUMwSldJcWdVRXhFUkVlemV2UnNyS3l0R2pCZ2hOWjBvZzBwd2NEQWJObXlnVTZkT2ZQSEZGd3dmUHB6eTVjdno4ODgvWjV2djRjT0hLVkdpQk11WEwxYzV2bmJ0V3FwV3JVcHFhaXBSVVZIMDZOR0RNbVhLWUcxdFRaa3laU2hUcGd5V2xwYm82SHo0anRaUlVWRlVybHlaNE9EZ1BGOWJzMlpOREEwTnBkY1ZLbFNnUm8wYUFMeDU4NGJRMEZCMjdkcEZRRUFBTzNmdXhOVFVGREtEU1ZwYUduLysrU2ZSMGRGTW5qeVpwS1FrQUhSMGREQTJOZ2JnNk5HajZPdnJVNzkrZlNJaUlsVHVyYU9qUTlteVpkWEtOR2JNR0RJeU10aTZkU3RMbGl4UnFUbkV4OGV6YU5FaUtsYXN5T0xGaTFXK0ZDaVZMbDBhZlgxOXJLMnRNVFUxeGNURUJGTlRVNHlOamRtL2Z6OWhZV0hNbWpXTHBrMmJZbWxwaWJtNU9YcDZlbm4rN0FSQkV4RlVpb2tXTFZyUXQyOWZmdjMxVjVvM2I0NlZsUlZrQnBWMzc5NHhkKzVjeXBRcEkzMWJUMDlQSnowOVBjZDhod3dad3VqUm8zbjA2SDg3c3dZR0JuTC8vbjBXTFZyRSt2WHJxVmF0R3FOR2pmcEgzcGRjTGljbUpvYm82R2dHRHg2YzUrdTl2YjJwVnEyYTlOclIwWkhwMDZkTHIxKzllc1c0Y2VNSUN3dGovLzc5REIwNlZMcnVsMTkra2RLNXVMaElQeHNaR1hIcDBpVmlZMk01ZCs0Y01wbU0zcjE3cTkxYm1VN3B3b1VMVWg5WHZYcjFzTGUzcDFHalJ2ajcrMHRwamh3NVFuUjBOR1BIanVYbXpadlM4WklsUzlLMGFWTUE5UFQwMUw0TVJFUkVNSGZ1WEo0OGVjS1FJVU53Y25MQ3dNQkFPcCtTa3NMT25UdjU5dHR2cGI4TlFjZ1BFVlNLa1VtVEp1SHY3OCsyYmR1WVBIa3laRDZBUEQwOWVmWHFGVnUyYk1semswZVRKazJvWGJzMnYvMzJtM1RNM2QyZGJ0MjZxVHlzL3lreE1USEk1WEo2OXV6SjExOS9uZWZyTlRWWlpWV2hRZ1dHRFJ2RzRzV0x1WFBuanRwNVoyZG5sYy9NMTlkWEdqVGc1ZVdGVENiRDFkVlY3WFBkc1dNSFlXRmhLc2RtenB5cEZzaURnb0kwbG12VHBrMHFyMjF0YlZWK0Iwb0toWUtEQncvaTd1Nk9qWTBOTzNic3dNN09UaVhONDhlUG1UMTdOZzhmUGtSUFQ0K1JJMGRtODRrSVF2WkVVQ2xHVEUxTldiZHVIVldxVk9IcDA2ZVFHVlJHang3TjU1OS9UcU5HamZLVjc2SkZpNmhRb1FMejU4OEh3TlhWTlYvZmRwT1NrdkR3OE1EUHo0L0l5RWhzYkd6bzA2Y1BsU3RYMW5xTmNtU1ZuWjBkOXZiMitTcC9UaXdzTEVETFZyU2RPblhDeHNaR2VoMFNFc0xkdTNlSmo0OW43OTY5ZE9qUWdXKysrVWJ0dXNPSEQ2dDFzdS9mdjEvanFLK01qQXg2OSs1Tmx5NWRHRDkrdk1ZeVpxMTFLQVVGQmJGdTNUcENRME1aTjI0Y2ZmdjJsZnE4VWxOVGlZMk41Y3laTTZ4ZHV4WnpjM1BjM2QyejdmdUpqNDluNXN5WjJOallNSC8rL0FKcHVoVCtmVVJRS1NhQ2dvSlVSbXZGeE1RQWNPellNZWtiK0tWTGwyalpzaVd0V3JYS2RiN2UzdDZrcHFZQzhQejVjM1IxZGFWdjE0MGJONGJNNGEvdmZ5dFhLbGV1SEVaR1JpUW5Kek5tekJoQ1FrS29XTEVpM2JwMTQ4MmJONnhmdjU0NmRlcG92WDlVVkJSazlpUDhVeTVldkFpWmdTdTNQRDA5U1VwSzBob0U1SEs1V2lDb1ZLbVN4clRLVVdEbTV1YlpCdGlzZnZycEp3NGNPQUJBM2JwMU9YWHFGQWNPSENBaElZSDQrSGpwZHdiZzVPVEVsQ2xUc0xTMHpEYlBrSkFRcmwyN0JzQzBhZE1vV2JKa3Jzb2lGQzhpcUJRVFVWRlIzTHAxUzNxZG1KZ0ltWE04M3J4NUl4M1BhNU9WcjY4djhmSHhKQ2NuOC9yMWE4ek16S1NIbVltSkNRQzNidDNTMktjQXNHSERCbHEwYU1HbVRac0lDUW1oVTZkT0xGNjhXUHBHSFJ3Y3pPalJvN1hlLyszYnR3Q2NPM2VPKy9mdjU3cmNGU3BVd01uSktkczBFUkVSN04rL244T0hEMU9oUWdXdDcwR1RNV1BHMEtSSkUrbnpiZDY4dWNyNWpJd002VDNtUkZsN3lVdk5vRVdMRnR5NWM0Znk1Y3RUcWxRcFNwVXFoWldWRlFZR0J2ajQrQkFhR2txMWF0V1lNMmNPbjMzMldhN21LelZ2M2h4bloyZktsQ2tqQW9xZ2xRZ3F4VVRuenAzcDNMbXo5UHJzMmJQTW1ER0QrZlBuMDdCaHczem42K0hoQWNDS0ZTdll2WHMzclZ1M1pzbVNKZEw1UzVjdTBiaHhZNmtqKzhHREI4eWVQWnRWcTFaUnBVb1Z5cFVyaDB3bTQ4Q0JBeGdZR0RCanhneVZoNjJkblIwREJneGcyN1p0R3Urdm82T0RrWkVSZm41K3VTNXpTa29LRGc0T0dvT0tsNWNYWGw1ZTBtdDlmWDIrK3Vvcm5KMmRwWkZmdVdGc2JFenIxcTBaT25Rb3IxNjlZdGV1WFZTc1dGRTZuNTZlTHRWVVpESlp0cE0zbGYwc01URXhXdnRZbEdWVi9pNi8vUEpMdnZ6eVMrbGNSa1lHaHc0ZFlzT0dEY2psY21iT25FbnYzcjNSMTlkbjNyeDVQSHYyakpVclYySnRiYTAxZjExZFhRWU9ISmpyejBBb25rUlFLYWFVZlJFNU5Ybmt4cHMzYi9EMjlzYkd4b2JidDI4emUvWnNsZUd1eHNiR1VnMG9JU0VCTW1zS3ltT2hvYUVrSmlaaWIyK3Y4YUZtYTJ1cjlkNU9UazQ1MWpqZTE3WnRXNjBERXBSRGl0KzhlVU5JU0FpVktsVml4SWdSV3VmU2RPdldUZTJZY2w2Sm5wNGVTNWN1WmVEQWdVeWRPcFVkTzNaSVE0MWxNcGtVVkdKalkzTTFPdTdNbVRPY09YTkc2M2tMQ3d2T25qMnI4Ym9OR3pZUUhoNU92Mzc5R0Q1OHVNcjc3OTI3TjFPbVRHSG8wS0dzWHIyYTJyVnI1MWdXUWRCR0JKVmlZdS9ldmNUR3hrcXZiOXk0QVlDUGo0L0s1RG9yS3l2Njl1MmJwN3kzYnQxS28wYU5NRGMzNS9YcjEvejU1NThzWDc2Y1diTm1rWktTb2paNTczM0tKaXh0STdFMGRaRG5sMXd1NTkyN2R4b25Ndkxla09MejU4OHpjK1pNeG8wYng3NTkrelFHNE94R2Y1SFpUekozN2x4bXo1N05zbVhMcE1FTVdXc3FscGFXYk4rK1hXdVpqeHc1Z3JlM04vcjYrcmk1dVduOUlwQzFodmZxMVNzQ0F3UFp2MzgvRHg4K3BIUG56c3lmUHg4VEV4T2VQbjBxVFloVS90ZlIwWkZqeDQ0eGN1UklWcXhZb2RaY0p3aTVKWUpLTVhIeDRrV1YwVVl2WDc3RTBOQ1E4K2ZQcTZTclVxVktub0xLeFlzWDJiZHZINXMzYjJiUG5qMVVybHlaQ1JNbThQMzMzMk52YjA5aVltSzJUU3BrQ1JwWmcxNVd5a0VGU24vLy9UZVJrWkc1THFOUzllclZwYjZBM1BRSk9EbzZNbkxrU0RadDJzU0tGU3RZdEdpUldocHRvNyt5NnR5NU02ZFBuK2JZc1dNTUhEaVEyclZyazVhV0pnV0hyTTFXNzh2SXlHRCsvUG5ZMk5nUUd4dkwyYk5uY1hWMXpiSHN2L3p5Q3dFQkFkTHJFeWRPY09MRUNaVTB5cVpENWNUSXVuWHJFaFVWeGFSSmsxaTBhSkZLYzZrZzVKWUlLc1hFMnJWcnBaK2pvNlBwMXEwYjNidDNaOWFzV2ZuT015WW1CbGRYVjV5Y25HamF0Q2w3OXV3Qm9IWHIxcXhjdVpJV0xWcmc3dTVPa3laTnNzMUgyUXdXSEJ4TWNuS3kxRVNrZFAzNmRaWFh1M2J0NHZqeDQza3U3NlJKaytqWXNTTmtHU2FjaytIRGgzUHMyREY4ZlgzNTVwdHY4djBOL29jZmZtRHc0TUZTMDFKeWNyTEcyZlR2MjcxN3R6UURQaTR1amw5Ly9aWDI3ZHZUdG0zYmJLOGJPWElrZG5aMldGdGJZMlptUnNtU0pURXpNOFBNekl6VHAwK3pjZU5HL1AzOTFab0JvNktpK085Ly84dmx5NWRGVUJIeVJRU1ZZc2piMjV1TWpJeHNIeHBObXpiTmNVMHVBd01EeXBRcHc4eVpNOVhPdFczYmx0allXTUxEdzZsWHIxNjIrVmhaV2RHc1dUT3VYNy9PcWxXcm1EVnJsclJzaUwrL3Yxb0FtVEpsU3I1bTZGdFpXZkhreVJQSVExOVNpUklsbUQ1OU9sT21UR0hKa2lYczNiczNYODF4eWhGWVNybHBGcngwNlJKcjE2N0YxdGFXM3IxN2s1R1J3Y21USjVreFl3YkxseS9QTnJBMGJOaVFoZzBiRWhBUXdOS2xTM0Z4Y2FGQmd3YVFPVFJaU2FGUVNFMXlVNmRPcFV5Wk1temZ2bDFyMmQ2OGVZT2hvYUhXNWtOQkVFR2xtSW1JaUdEbnpwMDBiTmd3MjhtQ1U2ZE96VEV2TXpNelZxNWNLUTBkZnQvVnExY2g4d0dYaytuVHB6TjgrSEM4dmIyNWNlTUc5ZXZYNTlXclY5eTVjNGMrZmZyd3h4OS9TR210cmExemJGTFRSam12SlMrVE14MGNIR2pUcGcyWExsM0MwOU9UTVdQRzVPdmVXU1VtSm1yOTNBQU9IanpJa2lWTEtGV3FGRzV1YnVqcDZhR25wOGY2OWVzWk1XSUVNMmJNWU1LRUNRd2NPRkRyME9TZE8zZXlaczBhR2pSb1FQWHExVFdtMGRIUm9VV0xGaXhidG95TEZ5OHlZOFlNdW5idHFqSHRreWRQNk4rL1B4WVdGaHcrZkZobHpUUkJVQkpMM3hjamFXbHB6Sm8xaTlUVVZHbVpsdHlLalkxVlczUXdJU0dCWjgrZUVSd2NUSEJ3TUEwYk5zVE96bzdnNEdBU0VoSTRmUGd3OXZiMk9TNkZBbEM3ZG0wOFBUMzU0b3N2aUl5TWxFWXhLZWV4RkJUbEJOQmF0V3JsNmJycDA2ZWpyNitQcDZjbno1OC9sNDczNnRXTE5tM2FTUDl5czV6L2d3Y1BTRWxKb1V5Wk1tcm5YcjE2aGJPek00c1dMYUpTcFVwczNicFY1Zk96c2JGaDA2Wk5WS3BVaVRWcjFqQnc0RUN1WExtaU1oTS9KaWFHS1ZPbTRPN3V6cmZmZnN2V3JWdFYrbjNlMzRlbFc3ZHU3Tm16aDJyVnFqRjM3bHhtekppaHNYOHJQVDJkakl3TTB0UFRjOXp2UlNpK1JFMmxtRWhPVG1ibXpKbmN2WHVYMGFOSDU3aWtpYSt2TDZHaG9SZ2JHL1BreVJPZVBuMUttelp0Vk5MY3ZIbFQ2eUtPL2Z2M0p6QXdNTWY5VmJLcVhiczI3dTd1R3M4cFI2dmx4bzBiTnpoeTVBaG1abWFZbUpoZ1pHU0VUQ2JqenAwN0JBWUcwcng1YzdVSGVwY3VYZWpTcFl2V1BLdFVxY0tWSzFmVWp2ZnQyMWRsL2twQVFBQVBIejZVWHQrN2Q0L2R1M2RqWTJPRG1aa1o2ZW5wSERseUJESW5LQ3FGaG9heVo4OGVqaDQ5aWt3bW8xZXZYa3lkT2xWamJhWlNwVXI4L3Z2dnVMdTdzMi9mUGlaTW1FREZpaFZ4Y25LaVJZc1dPRHM3azV5Y3pNOC8veXk5cDUwN2Q2S2pvNE9CZ1FHSERoM0N3TUJBcGR6bHk1ZG44K2JOYk5pd2dlM2J0L1BvMFNQMjdkdW5VZ3VxVTZjT0J3OGVsRDVUUWRCRUJKVmlJaXdzaktDZ0lIcjE2cFdyNXB2bzZHaDI3Zm8vOXU0N0tvcnJmL2o0bTQ0Q0FvcUtCWHZEMk50WGJJbTlSSTI5ZDdIRXJxREVrcWl4eGRnTFZpeXhvRUdEaVJnTGFsQ3hnS0lJS2xpd29oUUJRYVd6eXo1Ly9OaDVXSGFCQlZGTXZLOXpPTWVkdVhQbjdvTHoyZHYzbzFBbzBOZlhwMkhEaG93WU1VSTZ2MmpSSXViUG41L3Q5WnMyYmVKLy8vdWZ5Z1M4VDhYRXhJVFRwMDhqazhsVXZsR2JtcHJTc1dOSGxWV0lQOVNnUVlOVWFnRXhNVEVxUWNYUzBoSlBUMCsxY2t5ZlBwMG1UWnBBUmtBWk9uUW9jcm1jcGsyYk1ubnk1RnliREkyTmpYRnljcUo3OSs3czNyMmJDeGN1RUJZV1J1M2F0ZW5Zc1NNREJneFFhZks2Y3VXS05PREJ3c0lDUjBkSHRXWHo5ZlQwbURwMUtvMGJOOGJFeEVSanMxcm1DWnlDb0lsWUVlNGpxbFN0WG5NTWRJNFZNek96M3I1cEhjMmJOU25VOG9TR2htcTlkcFJTZW5vNk9qbzZlVjQ4VUM2WDgvNzkrd0taWFBraDB0UFRrY3ZsNk9qb2FMMHNpallTRWhKNCsvWXRwVXVYMW1vdmtyUzBOR243Wmswano3eTh2TEMydHM1eG9tZE9uajkvVHZueTVYTXNpMEtoUUtGUWFOeUQ1VXZnYzkyUGFRNC9FQlVURTRlQzNzL3UzNzZneFdWQ0hvbWF5aGNrcndHRkxEdEQ1b1dlbmw2aEJ4UXl5djh4SHFJbUppWjVXcmJGd01BZ3gxRmpiZHUyL2FEeVZLeFlNZGMwK2ZseUlBaDU5V1YrWlJFRVFSQStDaEZVQkVFUWhBSWpnb29nQ0lKUVlFUlFFWVQvb09qb2FMWnYzMDVBUUVDaDNIL1BuajM1V2twSCtQY1RRVVZRNGVYbFJlUEdqVm05ZW5WaEYrVmY0Y21USjNUcTFJbEhqeDVsbStiU3BVdDA3ZHFWb1VPSHFrMDgxTmIyN2R0cDNMaHh0anRvWmhVVEU4T09IVHNLTGFqczNidFhiUUZMNGNzZ1JuOEpuNVUrZmZydy9QbHpsV09tcHFaODlkVlhEQnMyakJZdFdoUmEyVFFKQ0FqZzNidDMyWTZzOC9mM1orN2N1WlFyVjQ1SGp4N2g3T3pNMUtsVHM4MHZNVEV4MTVGaUJYRU53T3ZYcituV3JSc0toWUkxYTlid3pUZmZhRXdYSFIydE5qSFUyTmlZc21YTDBxbFRKNFlPSFpyamtqUENsMFhVVklUUGtwMmRIYTFhdGFKWnMyYVltSmpnNit2TDFLbFR0Vm9HNVZONC8vNDkwZEhSM0x4NWsxcTFhaEVmSDA5MGREVFIwZEhTUkVjdkx5OG1UWnFFbFpVVk8zYnNZTXFVS2V6ZHU1Y2RPM1prbTJmcjFxM1p2SG16MXVWSVNVbWhkZXZXckYyN05zL3Y0Y1NKRTFKWmxiUDhjMkppWWtLclZxMW8yYklsVmFwVTRjV0xGMnpidG8yeFk4ZVNtcHFhNS9zTC8wMmlwaUo4a05EUVVHSmlZbWpRb0VHQjVydGl4UXBwTmQzMDlIVDI3Tm5EbGkxYjJMQmhBejE2OUNqUWpidnlZK0hDaFNwNzBXVCtKbi82OUduMjdkdUhxNnNyMXRiV09EczdZMkZod2ZEaHczbjY5Q25idDIvbjJiTm56SjA3TjlzZEtEK0ZFeWRPWUdGaGdiVzFOWmN2WHlZdUxpN0h1VVZseTVaVldVWW5QRHljMGFOSDgvRGhRODZkTzZkeEYwemh5eU5xS3NJSGlZeU1aT3pZc2N5YU5VdGFWcjZnNmVycU1uYnNXS3lzcklpUGovOG85MGxKU2VIUFAvL1VPdjJDQlF0d2NYRUJZTjI2ZFhoNGVPRGg0WUdUa3hQMjl2YTR1cnBTcEVnUnZ2LytleUlpSXZEejgrUG16WnQwNjlZTlcxdGJ6cDQ5Uzc5Ky9YQjFkU1U1T2JuQTMwOXVBZ01EZWY3OE9XM2F0S0ZseTViSVpMSThkNnlYS1ZPR0RoMDZRS2JWbndWQkJKVXZWR0ppSXBzMmJaSVdJZXpac3lmNzl1M0xjejROR2pSZzNyeDUzTHQzandFREJyQjA2ZEtQOW9CUkxtL3lNV29wUmtaR1hMaHdRZXZQb0hqeDRvU0dobUp1Yms1a1pDVHIxNi9IMnRxYXMyZlBFaGNYeC96NTgybmR1alVyVnF4Zyt2VHAwcytNR1RPSWpZMWwzNzU5V0ZsWmNmVG8wWHgzM244SVpYTlg1ODZkcFJxR05rMWdXU2xYTTg1dWFYM2h5eU9hdjc1QVNVbEpqQjgvbnVEZ1lNcVZLMGUzYnQySWlZbkIyZG1aR2pWcTVDa3ZmWDE5K3ZidHk3ZmZmc3ZodzRlbG9hUkRoZ3hoNU1pUkJiYVowOHVYTDNuKy9EbW1wcWFVTDErK1FQTE1hdWJNbVF3ZVBCaVpUTWJvMGFOelhkTGs2dFdyMk5uWkVSOGZUMlJrSkxxNnVpeGJ0Z3dkSFIxS2xpeEpuejU5c3IwMk9UbVpQbjM2VUs5ZXZVL2V5WjJTa29LbnB5ZkZpeGVuYWRPbTZPbnBVYk5tVFI0OGVNQ2pSNCtrM1NsejQrUGp3OW16WjdHMXRhVlZxMVlmdmR6Q3Y0TUlLbCtnN2R1M0V4d2NUSWNPSFZpMmJKbTAwR0pRVUJEanhvM0xWNTdHeHNhTUdqV0tQbjM2c0hmdlhnNGVQSWk3dXp2Mjl2YjA2OWN2MzdXTDVPUms3dHk1dzhxVks1SEpaRXllUERuWHZFNmRPcFh2NGF3bUppWTRPenZqNit2TDRzV0xzOTBMUmlhVGNlM2FOZWJObTBkWVdKaDB2RlNwVXN5Wk00ZkF3RUNWOURObXpLQkxseTRrSmlaaWJHek0yN2R2V2I1OE9hNnVybXA1WDdwMFNTVlBNb1l1QTZ4YXRVb2xDT1ZuWHhNdkx5L2k0K01aT0hDZ3RBQmwxNjVkZWZEZ0FjZVBIOGZCd1VIamRjcTlYdExUMHdrUEQrZng0OGYwNk5HREdUTm1mTEdMVkFycVJGRDV3c2hrTW80ZE80YWhvU0d6Wjg5V1dibTNkdTNhREJreWhOMjdkK2M3LzJMRmlqRnQyalI2OWVyRitQSGpXYjE2TllHQmdheFlzU0pQK1dRZDNscWhRZ1dXTEZtaVZXZndpeGN2dUh6NWNwN0xudG56NTg5NTllcFZ0a0hseG8wYkpDY24wN0psUzVWZEtRRmlZMk94dHJhbWZ2MzZrTkdzbEpTVWhFd21vM1hyMXV6ZnY1OFNKVXFvNWFtbnB5ZHQrZnY2OVd1VmN3a0pDWkF4L3lRK1BsNDZucCtnb216bXlyekRZNWN1WGRpd1lRT25UcDFpK3ZUcEdsZDBUa2hJVUJtY1FNYnVudTd1N293Y09WSUVGZ0ZFVVBueVBIMzZsUGo0ZUJvMmJLaHhTOTc4THIydUZCY1hoNXViRzRjUEh5WWxKWVZodzRhcDdNT2lMVHM3T3hRS0JjSEJ3Yng5KzVhdVhidG11ODF0VmhNbVRHRENoQW41S3Z2Z3dZTnAwS0FCOCtmUHo3SHA3dmJ0MitqcDZURno1a3dpSWlLSWk0dGozTGh4dEc3ZEdrRGFGNFdNWmpKdEZDMWFsTjkrKzAzanVlM2J0N05qeHc1KytlVVhLbFdxSkIyWHkrWHMyYk9Icjc3NlNxdDd2SDc5R2w5Zlg4cVVLVU85ZXZXazR5VkxscVJ4NDhiNCtmbHg5ZXBWMnJScG8zWnQ5ZXJWT1h6NE1HUUV6dnYzNytQczdNem16WnQ1Ly80OTA2Wk4wNm9Nd24rYkNDcGZtTmpZV0lCc3Y0SG50NWtxSWlLQ0F3Y09jT3pZTVhSMGRPamZ2ejhqUm96STAxN3dtU21IRkNjbUpqSnIxaXkyYjkrT25wNGVZOGVPelZkKzJsaTllaldkT25WaXhvd1p1ZmFuTkduU1JQcG03dS92VDFwYUdrMmFOS0ZpeFlwNGUzdHo4ZUpGd3NQRFFVT3RJenZuejUvSDM5K2ZHVE5tYUwzM2k1NmVIdlhxMWVQU3BVdlVybDFiNDE0dG1Tbm5wc2psY21iTm1xVnlUam5BNHZqeDR4cURTbWFXbHBiWTJkbFJxMVl0dW5idHlzR0RCeGsvZnJ6WUVWSVFRZVZMb3d3YW12WWdKMk4vODd5SWpZMWwzYnAxbkQ1OUdpTWpJd1lQSHN5d1ljTUtiQytWb2tXTHNtTEZDdnIxNjhlT0hUdG8xNjdkUnhscGxKcWFTcU5HalhMc1hNK3NhZE9tTkczYUZETFd1VXBLU3BKcVJ3Y09IS0JVcVZMUzdvMDNidHpRS2s4L1B6L2MzTnlZT25WcW5qWVV1M2Z2SG9jT0hXTElrQ0ZhQlJVeUFsMTJ3YzdiMnp2WE9TdEtscGFXMk5qWThPVEpFMEpEUTdYdTVCZit1MFFqNkJkRzJYUVNGQlJFVWxLUzJubmxsclBhZXZ6NE1SY3ZYbVRVcUZHY09IR0NLVk9tRlBqbVhKYVdsa3liTmcyWlRNYnk1Y3NMTkc4bFEwTkRyUU5LZHVSeXVmUnQzOWJXbG9FREJ6Snc0RUNLRlN0V1FLWDhNTXE1S1RWcjF1VG16WnNhZjlxMmJZdE1KdVBNbVROYTVTbVR5YVRnVkpnVE9ZWFBoNmlwZkdFc0xTMXAwcVFKZm41K3JGdTNEaWNuSjJrRWtKZVhWNTRud0ZXclZvMFRKMDU4OUFkS3o1NDlPWHIwS0xkdTNjTER3NE1lUFhwODFQdmw1dXJWcTl5L2Y1L3c4SEQ4L2YwSkRRMmxSWXNXMUtsVEIxMWRYVTZlUE1udDI3Y2hZOVRVNTBCVEIzMVdQWHYyeE12TEN3OFBEd1lPSEpoamZpa3BLYXhkdTViNCtIaHNiVzJ6YlZJVnZpd2lxSHlCSEIwZEdUMTZOSC84OFFjM2I5N2txNisrSWl3c2pNREFRUHIxNjZjMm1pa25RVUZCaElTRTVKcHV3SUFCSDlUZXJxT2p3NXc1Y3hnMWFoVHIxNituVFpzMnVUYjFmRXduVHB3Z0lDQ0FDaFVxWUd4c1RPblNwWms5ZXpiVnFsWGpwNTkrb2s2ZE90TERXN25pczNMK1NtRXNNYU9jbTBLV0pXV3lhdEdpQmNXTEZ5YzRPSmlRa0JDcVZhc21uUXNMQzJQNjlPbVFNUkxzeVpNbnZIMzdsbUxGaXJGdzRjSlA4QzZFZndNUlZMNUExYXRYWjgrZVBXemV2SmxidDI0UkdSbEpyVnExMkxKbEMrL2Z2ODlUVURsejVvelVUcCtUbmoxN2ZuQW5idDI2ZGVuUm93Y2VIaDVzMkxDQm4zNzY2WVB5K3hDWm0rSDI3Tm5EaFFzWHBKRmZaQXlCVnU0N3YyWExGc2pvVkZmT24xRjI0bitxUGVNdlhMaEFmSHc4alJvMW9uVHAwdG1tMDlmWHAxdTNiaHc0Y0FBUER3OW16cHdwblV0SVNKQ0dhdXZxNmxLcVZDbmF0MitQdmIxOWpua0tYeFlSVkw1UTFhdFhWMWtjTUxPYk4yOXFuYy9peFl0WnZIaHhnWlVydDFXSUZ5MWF4S0pGaXdyc2ZoL1QwNmRQU1U1T0ppWW1CaE1URTJReUdaNmVuaFF0V2xRYVpxeHBkRnk3ZHUzVWpzbGtNZ0NHRGgyYTdibWNkTzdjT2NjYVNtWXpaODVVQ1NaV1ZsWjUrcHNRdm13aXFBaENBVE15TXNMUTBKQS8vdmlEdTNmdjBxcFZLOXEwYVlPK3ZqN3IxNjhuSmlaR1d0Nm1aTW1TMG5VdFc3Yk0xeUFIZjM5L3JVZVlDY0xISm9LS0lIeWcwYU5ITTNyMGFPbDFUdnVoZUhwNmtwNmVqbzZPamxyVFY2dFdyY1FhV3NLL25nZ3FndkNKaWVWTWhQOHk4ZGN0Q0lJZ0ZCaFJVeEdFL3lEbEJNZkNrblhoU2VITElXb3FnaUFJUW9FUlFVVVFCRUVvTUNLb0NJSWdDQVZHQkJWQkVBU2h3SWlnSWdpQ0lCUVlFVlFFUVJDRUFpT0NpaUFJZ2xCZ1JGQVJCRUVRQ293SUtvSWdDRUtCRVVGRkVBUkJLREJpbVpaUFFDNVA1MUhJWTR3TURRdTdLSUx3eFhvVThsaXJ2V2VFRHlPQ3lpZVFsSlRFcHEwN01USVNRVVVRQ2t0S1NpcnYzcjh2N0dMODU0bWc4aEhKRlBLUDMveC9BQUFnQUVsRVFWUm9mWVYrWExvaTNTSXFPcnF3aXlQa2swS2hRTG56aWVJVGJnRXNmQnc2T2pydjVMSzAxNFZkanY4cThiL2o0OUt0WE9PcnVnb2R2VEtGWFJBaC8wd005WnJwNjlFWlFDWlgrQ2FrcG5zV2RwbUUvRlBJZFNLZmh3UUVBT21GWFpiL0lsRlQrYmpTbno2OEZ3QUVGSFpCaFB4cjBLQkJUVjFkM1JZQWVybzYxKy9kdVgyNnNNc2tDSjhyTWZwTEVBUkJLREFpcUFpQ0lBZ0ZSZ1FWUVJBRW9jQ0lvQ0lJZ2lBVUdESDZTeEF5Vkt0V3pjalUxSFMzcnE1dXZjekhGUXBGQ1VBNWdpOUdSMGNuUE12NUoxRlJVWU5ldm55WjlFa0xMQWlmSVRINlN4QXloSVNFcE5Tdlh6OEVHSkw1ZUpaNUtTVXlmaVFLaGVLMENDaUM4SDlFODVjZ1pLSlFLRnp6ZWsxYVd0cWVqMU1hUWZqM0VVRkZFRElKREF4OG9GQW8vSlN2RlFxRnhwOU01Mi9mdTNjdnFMREtLd2lmR3hGVUJDRUxoVUtoVnZQUTBkSFJ1RHlMam83T29VOVZMa0g0TnhCQlJSQ3lTRTlQUHc2OHl5MmRRcUZJa012bGYzK2FVZ25DdjRNSUtvS1FSV0ppNGp1RlFuRWg4N0dzelY3OFh5M0ZYNkZRUkgzcThnbkM1MHdFRlVISUlpUWtKRjZoVUZ3QjVObWxVU2dVNlFxRjRuWmdZT0NiVDFzNlFmaThpYUFpQ09yU2RYUjBiZ0p4MmZTam9LT2prd0JjQmNTdVQ0S1FpUWdxZ3FCQlVsTFNiU0E4aHlTeDZlbnBsejVoa1FUaFgwRUVGVUhRNFA3OSt6SEFKYkpNZmxUK1c2RlFYQTBJQ0hoVmVDVVVoTStUQ0NxQ2tBMjVYSjd0Y09IMDlIUXg0VkVRTkJCcmZ3bEM5blFhTm16NFRFZEhwMEtXNHhHM2J0MHFuMU5IdmlCOHFVUk5SUkN5cHdCYzFBNHFGQWRGUUJFRXpVUlFFWVFjeU9WeU40VkNrWkxwa0V3bWsvMVJpRVVTaE0rYUNDcUNrQU9GUXZFYThNbjBPa2hIUnllMGNFc2xDSjh2RVZRRUlRZDM3dHg1RDNnck1nQzMzNzE3RjEzWTVSS0V6NVVJS29LUU0xbDZlcm92OEZaSFJ5Y1p1UGJzMmJQa3dpNlVJSHl1UkZBUmhGeWtwYVVGQXRIQVcrWGNGVUVRTkJNN1ArWkIrUm8xeXVuckZxMWUyT1VRUHEyM0tXazZWa2FFSTFlWVJNZW5XbGVxMWFCVVlaZEorTFFVT3Vudm51dkk3aElVbEZyWVpmbmNpWGtxV2lwWHJWNTVBejNkN2VncUdoVjJXWVJQejBBWFl4MGRIWjFVdVVKc0cvd2xVcEFFaXNYUDdnZitWdGhGK2R5Sm1vcVdES0E4T3RUV1FjZTZTSkVpNk92ckZYYVJoRTlJb1VnSHdGaEgxN3l3eXlKOFdvbUpTY2psY2hSZ0MraUpPVW81RTBFbGo0b1dLY0tVNzhmVG9GNmR3aTZLSUFpZndNL0xmK1grdzBlRlhZeC9EUkZVOGtoUFh3L2JtdFZwM3F4SllSZEZFSVJQd0t5WW1mS2ZvcnRBQzJMMGx5QUlnbEJnUkZBUkJFRVFDb3dJS29JZ0NFS0JFVUZGRUFSQktEQWlxQWlDSUFnRlJnUVZJVWR2Mzc3Vkt0MmZmLzdKM0xsemtjbGt1YVo5L2ZvMXpzN08zTGx6UitONWhVTEJybDI3T0hueXBGYjNmdnIwS2VucDZTckg1SEk1L3Y3K3hNWEZhWlZIWHR5L2Y1K29xS2dQemljOVBaMG5UNTdrNlpwMzc5N3grUEhqRDc2M0lId3NJcWdJMlhyKy9EbDkrdlRod0lFRHVhYTlkKzhlbnA2ZXlPVzV6d3RidlhvMTd1N3VWS3BVU2VQNTA2ZFBzMlhMRnN6TmM1OW5HQjhmejdCaHcxaTVjcVhLOFlTRUJNYU5HNGVYbDFldWVlVFYyTEZqY1hkM0p5SWlBbnQ3ZTE2K2ZLbVdKalkybHVqb2FMV2Y1T1QvdnhibHVYUG42TisvUDk3ZTNscmZlOTI2ZFl3Y09mS2pCRXRCS0FoaW5vcVFyWExseWxHbFNoWFdyVnRIaVJJbDZOcTE2d2ZuZWZYcVZjNmZQNCtabVJuanhvMVRPNzkyN1ZxMmJkc0d3S1pObTlpMGFaUEtlVU5EUS9idDJ5ZTlQbkhpQkttcHFRd1pNa1FsWGJGaXhiQzF0Y1hIeDRmZXZYc0RFQk1Udzh1WEw2VWZBd01EeG93WlEyQmdvTVp2LzBaR1JuVHIxaTNiOTVLZW5rNVVWQlFqUm94ZzllclZOR3IwLzFmd0dUeDRzTWJhaklPREEwT0dESkZxWTFaV1ZsaGJXeE1TRXFLU3JtVEprbXBCOWNLRkN4dy9mcHpwMDZkallXR0JnNE1EUGo0KzVHYjgrUEdNSERreTEzU0NVQkJFVUJHeXBhK3Z6NnBWcXhnNmRDaUxGaTJpZE9uU0tnL092SHI1OGlXTEZ5K21VNmRPdEdyVmlqVnIxakJseWhSS2xpd3BwZG14WXdjUkVSRXNYNzZjOFBCd0RodzRnSk9URThiR3hnRG82djcveXJWY0x1Zmd3WVAwN05tVGloVXJBaEFkSGMzang0OEpEUTFGb1ZCdytmSmxCZzBhUkdob3FGUkwwTmZYcDB5Wk10SjdPWFhxRkc1dWJtcmxOVGMzenpHb2xDMWJsajE3OWpCMTZsVDgvUHpVUHB0Ky9mcngzWGZmU2EvSGp4OHYvZnZDaFF0U0lCazBhSkJhM25QbXpHSGd3SUhTNjJmUG5yRnc0VUthTjIvTzhPSERBUmd5WkFpZE9uWFNXTGFFaEFUV3JsMUxVbElTbFN0WHp2WTlDRUpCRTBGRnlKR0ZoUVcvL1BJTEV5ZE81TTJiTi9uT0p5SWlnb2tUSjJKdWJzN0NoUXZSMGRGaDc5NjluRGh4Z2gwN2RxQ3ZyNCtmbng4ZUhoNk1HVE9HenAwN0V4a1p5Y0dEQnpsMTZoU3JWcTFDVDA5MXZiVXpaODRRRlJVbDFYaGtNaG0vL2ZZYnJxNnVGQzFhbEhMbHlwR2NuSXlwcVNrelpzekF4c1lHR3hzYkxDMHR1WFBuRHYvNzMvOEFtREJoZ2xUVDZkV3JGNU1uVDZaang0N282dXJpNmVuSnUzZnZWTzRybDhzSkNncmk2TkdqQUhUcDBnVmpZMk5PbkRoQjkrN2RwWFFsUzVha2R1M2EwbXRsK1pPVGsxbS9majFGaWhSaDM3NTlVc0FFQ0FzTFk4cVVLZFNyVjAvbHM1czBhUkxHeHNZc1hyd1lIWjMvbTlqZHVIRmpqWjkxWW1JaVU2Wk1JU2twaWRtelo5T21UWnQ4Lzk0RUlhOUVVQkZ5VmJkdVhZNGRPMGFwVXZsZjhmM1VxVlBJNVhMV3IxOHZOUXRObWpTSi9mdjM4K0xGQ3d3TURDaFpzaVE5ZS9ha1M1Y3VoSWIrMzQ2OTA2ZFA1NTkvL2lFMk5oWXJLeXNwUDVsTXhyWnQyK2pmdnovVzF0WThlUENBU1pNbU1XL2VQRWFQSGszeDRzVUJtRFp0R3MrZlA2ZFhyMTRZR0JqZzcrL1AxS2xUZWYzNk5VZVBIc1hhMmhvTEN3c3NMQ3lrdkMwdExiR3hzUUhnaHg5K1VPdE1UMHRMdzhmSEJ6OC9QNVhqSlVxVVVBa3EyZG00Y1NOaFlXRVlHUmx4NnRRcEprK2VEQmtERkg3KytXZTZkT21DcmEwdEFJOGZQMmJLbENuSVpESjI3dHlKbFpVVlo4NmNvWDM3OXVqcnEvLzNqWXFLWXZiczJkeTVjNGRaczJacHJBVUp3c2NrZ29xZ2xROEpLQUNqUm8yaVc3ZHVtSm1aMGJwMWEweE1US1NIb3IyOXZVcmFpeGN2cXJ4T1NFaGcrZkxsckYyN1ZqcDI4T0JCM3J4NXc1Z3hZMUFvRkd6ZHVoVVRFeE5hdFdxRmtaR1JsRzd5NU1rTUd6YU1KVXVXOE9iTkc2NWR1MGJEaGczWnNHRURBUUVCM0x0M2ovYnQyMmRiN3YzNzk2c2RhOW15SlNOR2pHRENoQWs1dnVlUWtCRE9uRGtqdlpiSlpBUUhCM1B5NUVsR2pScEZ1WExsK1BYWFgybmR1algxNnRYRDJkbVp4NDhmczNUcFV1bWFLMWV1a0phV3hvNGRPNmhVcVJKWHIxNWwzcng1ekpzM2o3NTkrNnJjNy9yMTY4eWJONC9ZMkZpcDd5WW54NDRkNCtqUm96ZzZPdEt3WWNNYzB3cUN0a1JRRVRTS2pvN0cxZFZWNWRpa1NaTklTRWpnOU9uVGF1bVYzK2IvK09NUHRXYXE2dFdyMDZoUkkwcVhMazFpWWlJQXk1Y3ZwM256NWxxVlpjR0NCYVNtcXU2TmRQNzhlZExTMHVqVnF4Y0pDUWtvRkFyV3JsMnJFbENlUFh2R3RXdlhNRFUxNWUrLy82WllzV0tzWDcrZTFxMWJBN0J5NVVvU0V4TnpEQ3IzN3QzRDE5ZVhNV1BHcUJ4UFNVbFJlWDMzN2wzcTFGRmR1ZHJMeXd0dmIyK1NrNVBSMTlkSFgxOGZXMXRiek16TW1EaHhJZ1lHQnR5OGVaT1pNMmZTdlh0M0RoOCt6TFp0MjFScVpQMzY5YU5seTVaVXFWS0YxTlJVMXF4WlE2VktsZWpaczZlVVJqbEUrOFNKRTVRdFc1YWtwQ1MyYmR0R1dsb2Fnd2NQeHREUVVPTjc4L0R3NFA3OSsvenp6ejhpcUFnRlJnUVZRYVA0K0hndVhMZ0FHWE5WNHVMaW1EQmhBbS9ldkdIanhvMXE2ZFBTMGdCd2RuWldPOWUzYjErMVRtd0hCd2VwYnlBM01wbE1yVjlnMnJScFJFVkZZV1pteHBJbFM2aGV2VHBmZi8wMXg0OGY1K2JObS9qNysvUHExU3RNVEV6NDVwdHZTRTVPNXZ6NTg1dzdkNDZhTld1U25wNk9uNThmNDhlUDUrWExsMXk1Y2tYSzI4L1BqOVRVVktwV3JTbzlzTXVVS2FNeStzM0x5NHRwMDZZQnNHdlhMclpzMmNLYU5XdjQ1cHR2QUhCeWNzTEd4b1pxMWFyUnJsMDdKa3lZb05MeHJqUnMyRERPbnovUGdRTUhhTkNnQWRXcnEyNHNXclJvVWFwV3JTcDl0cytlUFdQNzl1MFlHQmdRR1JuSmtTTkhPSFRvRU9ucDZVeVlNSUZSbzBieDVzMGJmdjMxVnpadTNNalJvMGR4Y0hDUXlwV1prNU1ULy96ekR3TUdETkRxOXlBSTJoQkJSZENvVXFWS3VMdTdBK0RpNHNMV3JWc0JxRnk1c3NvRFdHblpzbVc0dTd2enp6Ly9xTlFXc3JOdTNUcGF0R2loVlZubXpwMnJWak5vMHVUL3RoNXdkWFVsT1RtWkJRc1dRRWJ0NU83ZHU3UnMyUkk3T3p1YU4yOHVmVk4zZFhWbDE2NWRuRGh4QW4xOWZheXNyT2pUcHcvKy92NHFnZkw4K2ZOY3VIQ0IzcjE3NCtqb2lMZTNONy84OG90VTJ3SjQ4ZUlGL3Y3K0JBY0hzMlhMRmdZTUdNRFhYMzh0NVpHV2xwWmowSXlMaTJQWHJsMzgvdnZ2bEN0WGpnNGRPdURxNnNwMzMzM0hpQkVqNk55NU05YlcxbEo2SHg4ZkRoNDhTS2RPbmJDeHNjSEJ3WUZMbHk0QjBLNWRPNlpPblVyNTh1VUJzTGEyWnUzYXRYaDdlN044K1hJY0hCeXdzN05qeVpJbFdGcGFTbm5XckZtVG1qVnJhdlU3RUFSdGlhQWlGSXJaczJkcjdHaldKRGs1bVpZdFc2b2RmL3IwS2M3T3pzeWJOMDk2QUUrYk5rMnFRV1ExWk1nUSt2VHBnNStmSDRtSmliUm8wUUpUVTFQYXRtMHJCY3JHalJ2ajVPUWt6VzBoWTNodjM3NTlXYjkrUFN0V3JKQ09MMXEwaUpjdlh6Smh3Z1NWNGNJQU8zZnVwRisvZmxJdEl5NHVqdERRVUJJU0V2ajk5OTg1ZmZvMENvV0NrU05IWW05dmo1R1JFWDM2OUdIMTZ0VnMzTGlSalJzM01uNzhlQ1pNbU1Delo4OXdjbkpDb1ZCUXFWSWxTcFFvUVZ4Y0hDTkhqcVJmdjM0cXdTZXoxcTFiYytUSUVkYXRXOGZkdTNjeE16UFRtRTRRQ3BJSUtrS2hXTHAwcVRTa056Y0xGeTVVbTZuLy92MTdIQjBkcVZ5NU1zV0xGK2Y0OGVPOGVmT0crUGg0L3Zyckw2M0xNWC8rZkkxTlE1bFpXbHJ5NjYrL1VxVktGUzVmdmt4YVdob3RXN2JreXBVcmpCNDlXaTJnYUxKanh3NTI3TmpCcUZHanVIVHBFZ01IRG1UWXNHRXEvU2RseXBSaHpabzF2SGp4Z3NPSEQ5TzhlWE9lUDMvTzk5OS9qMEtoa0dvKyt2cjY3Tnk1azdObnp4SVFFRUJBUUVDTzkyN1dyQm1USmszU09vZ0x3b2NRZjJWQ29YajI3QmxGaXhiVkt1M2J0Mjh4TlRWVk9lYmo0OE96Wjg4QW1ESmxDZ1lHQnRqYTJqSjU4bVNLRnk5T2ZIdzgyN2R2cDN2Mzd0U3NXWlBrNUdTY25aM3AxcTJiTkZ5WGpPWThiVlN0V3BYVnExZExneFMrK3VvcjB0UFR1WFRwRWhNbVRNREF3Q0RINnlkTW1FRDM3dDB4TnpkbjNMaHh0Ry9mbmlOSGptU2Izc0hCZ2ZyMTZ6Tng0a1FTRXhOeGRuWldXWUZBSnBPeGZQbHlsV3ZTMDlOSlRFeWtTSkVpYW9NbHNnNjZFSVNQUlFRVjRaUFMxZFdsVHAwNi9QUFBQMnpidGcyWlRFYkZpaFUxQnBqZzRHREllSUIvOWRWWEt1ZWFOV3ZHMnJWcktWV3FGS1ZMbDhiUzBsTDZKdCtrU1JNQ0F3UFp2bjA3L2ZyMW8yN2R1cngvL3g1bloyZnM3T3h5bkNXZmxVS2g0Tml4WTJ6ZXZCbUZRc0h5NWN2NStlZWZJYU5aYk5DZ1FTeGR1cFRGaXhmbm1JKzV1VGxseTVhRmpJQ1FuSnhNdDI3ZGFOcTBxVnJheFlzWFN3TWYrdlRwUTdseTVkVGV2Nkdob2RyUTY1Q1FFQVlPSE1pbVRadkVhQzZoMElpZ0l1UlpRRUFBUGo0K3VjN1QwTVRZMkpqZmZ2c05NaVpFTGxpd2dQMzc5Mk5pWXFLV2R1TEVpUlF0V2xSbGZvcVN1Ym01U3NjNFFHcHFLaWtwS1ppWm1YSDM3bDBBS2xTb2tHMVozTnpjYU5Tb0VkV3FWZE40WGlhVE1XN2NPQUlEQTdHenMyUFJva1ZZV1ZsSlFhVkNoUXJNbkRtVFgzNzVoYUpGaXpKbnpoeXRSN1FCMUtsVFIyVm9zRkxtQUpYZE1pd0ZRUzZYRXhFUlFibHk1VDdhUFlRdmp3Z3FndGFpbzZQWnZuMDdmLy85TjUwN2Q4N1R0YzdPem1wTk1NcCtrdXdlbk1xNUtWazc2WGZ0MmtWc2JLeTBNT1NMRnk5NCt2UXByMTY5d3RIUmtmNzkrK1BtNXNiLy92ZS9IRmM2UG5yMEtBOGZQbVRnd0lFOGZQaVF5TWhJeUpqd3VIZnZYcXBXcmNvMzMzeEQxNjVkc3gxMjI3OS9mOExDd3RpM2J4K2hvYUZxSTZ5eXltMVUyS2UwYU5FaVRwNDhpYU9qSTRNSER5N3M0Z2ovRVNLb0NMbFNQbXdIREJpQW9hRWg4K2JOVXhrZHBZM2V2WHVyRENGT1RFeGt3WUlGTkczYVZHMWlvZEthTldzd05qYVdsakZScWxDaEFyTm56eVk4UEp6eTVjdFR0V3BWT25ic1NNV0tGV25ldkRrYk5td2dORFFVQndjSDZScmxnMXloVUVCR1FBc0xDNk5Iang2NHVibmg3dTZPdWJrNWRldldwVXlaTXBRclY0NG1UWnFvVGRCVUtCVEk1WEtWd0RCOStuUXNMUzA1ZCs2Y3luRHE4UEJ3enA0OVMwcEtDdTd1N3JpNXVhR3JxOHVoUTRmeTlObDlMTXBoMmxtSGF3dkNoeEJCUmNoUlNrb0tucDZlQUhUbzBJR1pNMmVxckpPbHJiSmx5MUttVEJsZXZYcUZ0N2MzQnc0Y3dOVFVsQjkrK0NIYjVoZFRVMU9LRmkycXNYL0EyZG1aa2lWTFVxUklFZW1Zc2pQZTFkV1ZBUU1HU0RQbnlaaEVhR0Jnd0prelp5aFdyQmcrUGo0a0pTVlJ0MjVkdnYzMlc2WlBuNjQyR0VEcC9mdjM3TnUzRHpNek0wSkNRa2hMUzVQbXF5aU5HREdDb1VPSG9xZW54N0JodzNqeTVJbTB5b0Mrdmo0S2hZS2FOV3VxTEFKNS9mcjFmRDNRbzZLaTZOV3JsOXB4WmNDY1BIbXl4dHJRcmwyN3FGV3JsdlI2NmRLbGpCczNUbTNDcFNCOENCRlVoQndaR1JuaDVPU0VsWlVWelpvMSs2Qzg3dCsvejZoUm95aFZxaFE5ZS9aazhPREJGQ3RXTEY5NWFlb3JVUWFVbmoxN3F0UlN5QmdnTUg3OGVIYnQyc1dWSzFla2VTSDE2OWZQdFRuS3hNU0VRNGNPa1pTVWhKR1JFZDk4OHcxZHVuUlJTNmNjY2RXcFV5ZGF0R2hCdFdyVnFGcTFLaFVyVmxRWnpxdmNIZFBQejQ5NzkrN2wrYjJibVpueDAwOC81Zms2NVVBQkpVTkRReEZRaEFMM2VUVHUvZ3RVcWxhdk9mcTZoNG9WTTYyMGNmVXZmTjFhZlRLZWtMdDM3OTdsTzVEa0pqNCtubHUzYm4yMHBkN2xjcm5hVUYzaHYyL2dpTEhjOEx1RkFzV3Z6NElENWdHNWIyLzZCUlBiQ1F1ZjFNY0tLR1EwbDMzTXZVTkVRQkdFM0ltZ0lnaUNJQlFZRVZRRVFSQ0VBaU9DaWlBSWdsQmdSRkFSUHJsMzc5NXg1c3dab3FPakN5elB5NWN2RXg0ZXJuWmNKcE54L1BoeEhqeDRBQm5EZzVVYmhXVkhKcE1SRkJSRVRFeE1nWlZQRUw0VUlxZ0luOXpMbHkrWk4yOGVEeDgrTEpEODR1UGptVGR2SHV2WHIxYzdKNWZMV2J4NE1lZk9uWU9NM1I0SERCakF6WnMzczgwdkppYUc0Y09IOC9mZmYrZDZiNFZDd2FsVHA5UldVZjVjeE1YRjBiaHhZMGFPSEZuWVJSRytFR0tlaXFDVnNMQXdGaTVjU04yNmRiUGRyK1JEREI4K1hKb3NtSnVzay9qYzNkMUpURXpVdUJhWmNvYTdjb0ZHSnljbkZpNWN5SVFKRTNCd2NQaWc1VW1VbjhtdFc3ZDQrL1l0Z3dZTnluZGVndkJmSVlLS2tLT29xQ2dPSERpQW01c2JxYW1wMUsxYjk2UGNwM2Z2M3J4NTh3WXlsc1UvZGVvVXZYcjFva3laTWxLYW9LQWdMbDY4cURLUk1EazVtWDM3OXRHOWUzZXFWS21pTVc5alkyTnBIVEV6TXpQV3JGbkR0bTNicUZldlhyN0ttcEtTd3Y3OSs5bXpadzh5bVl6Smt5ZlR2My8vZk9VbENQODFJcWdJMlZxOWVqVnVibTdJNVhKc2JXMmxwZWcvaGo1OStrai9Qbi8rUEtkT25hSnYzNzdVcmwxYk91N201c2JGaXhjeE5qYVdqcm02dXBLWW1NakVpUk5SS0JSNGUzdlRxbFVyZEhYL2Y4dHVrU0pGU0VwS0lqbzZtc2pJU0NJakl6RTNOOGZUMDVQOSsvZXpkT2xTclRhd1NrdEx3OFBEZzEyN2RoRVJFVUhUcGsyWlBYdTJ0THVqSUFnaXFBZzVlUExrQ1kwYk4yYjgrUEhFeE1UZzVPUlU0UGRRS0JTOGVmT0d5TWhJS2xXcVJOR2lSYVZsVERLdjYwV201VTJVZTg1SFIwZXpaODhlaGcwYmhyVzFOYWRQbjJiKy9Qa01IRGlRSWtXS0VCa1pTVVJFQk8vZnYrZjQ4ZU1jUDM1Y3lzdlUxSlF5WmNwUXVuUnBFaElTY2x6Tk9ESXlrci8vL2hzM056ZWlvcUtvWExreXExZXZwbTNidGdYK2VRakN2NTBJS2tLMjFxeFpJejNZbFIzZEgrTHExYXY0Ky92ejZORWpBSDc4OFVmaTQrT2xZTEY3OTI3cTE2OHZMYktZTmFnb203Q1VRV1hseXBVVUsxYU1NV1BHSUpQSjJMcDFLOVdxVmFOcDA2WnMyTEFCYTJ0cnlwVXJ4NHNYTHloWnNpU1RKMC9HMnRvYWEydHJyWGVkREE0T1p2anc0U2dVQ21yWHJvMmpveVB0MjdmWGF2bjZ1TGc0L3ZqakQ3eTh2SGoxNmhYSnljblVxRkdEY2VQRzBhcFZLNVYwN2R1M3AwNmRPcmk0dUxCejUwNU9uanhKVkZRVTF0YldmUGZkZDR3Y09mS0RaL1NucGFWcG5YZDhmRHd1TGk2Y08zZU9xS2dvU3BVcVJiOSsvYkN4c1dIMjdOa01IandZUjBmSER5cVA4TjhrZ29xUXJhd1A5UTkxL3Z4NVRwOCtMZFVLYXRldVRlM2F0U2xkdWpTbFNwV1NtcEdTa3BJZ1l5SEh6SlJCeGRqWW1MaTRPUDc1NXg5TVRFejQ3cnZ2U0V4TUpERXhFUmNYRnhvMmJLaFNpNWd5WlFySnlja3FTKzlyeTliV2xpbFRwbUJuWjBmTm1qWHpkSzJ6c3pOLy9mVVhqUnMzcGx1M2JzVEd4bkwrL0hsbXpKakI3dDI3MWZwMEZBb0ZEZzRPQkFjSDA3aHhZMUpTVXJoeDR3Yk96czZFaG9heWNPSENQSmMvdTd5VGs1T2x2Ris4ZU1HaVJZdWt0QWtKQ2RqYjIvUG8wU1BLbHk5UHQyN2RpSW1KWWN1V0xkU29VU1BmWlJDK0RDS29DSi9NRHovOHdJOC8va2hRVUJERGh3OW44T0RCR2gvMENRa0prTEZjZldhWmF5ckd4c1pNbXpZTlhWMWQwdFBUMmJoeEk5OTk5NTNHWmZJdExTMEpDZ3FDakk3OVY2OWU4ZkxsUzBKRFEzbjU4aVgxNjllbmF0V3ErUHY3UThaY0ZqSjJ1UHo5OTk4cFVxUUl0Mi9mNXZidDI3bStSeU1qSTJsWitrYU5HakZxMUNpVnBmMlBIei9PNHNXTE9YTGtpRnBRdVhmdkhrMmJOdVhZc1dQU012elBuejluN05peEhEOStuRDU5K3VSN29JU212Sjg4ZVlLOXZUMGVIaDcwNnRXTEJnMGFBTEJ0MnpZZVBYcEUxNjVkV2JSb2tkVGZGQlFVeExoeDQvSjFmK0hMSVlLSzhNa1lHQmhvbGU3OSsvY1VLVkpFclVrbUpTVUZBd01EcVJOZU9mZGk3dHk1bENoUmdoa3paa0JHMDgyTEZ5K2tuU0VmUG56SXk1Y3Y2ZHk1czhxRVMwdExTOHFYTDArTkdqWHc4L05qelpvMUt2ZTdjT0VDRnk1Y3lOTjdORGMzbDRKSzE2NWQxYzRydDBEV05IeGFWMWVYUllzV3FlenJVckZpUlVhTUdNR0dEUnM0ZS9ac3ZvT0twcnlyVktuQ3NHSERjSFoyNXZ6NTh6Um8wQUNaVE1hZmYvNkprWkVSczJiTlVobkFVTHQyYlFZTkdzVGV2WHZ6VlFiaHl5Q0NpdkRaZWZQbWpjWXRlVk5TVWxSMlZnVHc5UFRFMDlPVDFhdFhTeXNnYjlteWhkOS8veDJBa2lWTFlteHNqRXdtNDl0dnY4WFcxaFliR3h0c2JHeUlpb3FpVXFWS2tGRUw2dEdqQjJRTW8rN2Z2ei9mZi84OUF3Y09oSXptbzZGRGgySmlZc0tPSFR1eTdWUEplandpSWdKZlgxOGVQSGdnMVl6SXFERmxWYjU4ZWF5dHJkV08xNmxUQjRBWEwxNW85Zmxwa2wzZTlldlhWOG43NmRPbkpDWW0wckJoUTRvWEw2NldQcTlOZ01LWFJ3UVY0Yk9RbnA1T2Ftb3F4c2JHaElXRlVhcFVLYlUwU1VsSktzT0pueng1d3BJbFMramF0U3RWcWxUaHdvVUxQSDc4bUk0ZE85SzNiMS9LbFN1SHNiRXhkKy9lWmVUSWtUUnAwa1JxYnZ2dHQ5L1l2SGt6Vzdac29XblRwaGdhR2tvREFKVEx1QmdhR21KbVppYmRiL2p3NGF4Y3VaTHo1ODlydFozeTFxMWIyYjE3TndxRmdzcVZLMk5qWTBPclZxMXdkWFdWZG1uTUxMdTk3WlY5VzhvSm5QbVJYZDdLSmtibFlJblkyRmdBalFHSVBOUTJoUytYV0taRktIU1BIajFpOU9qUjNMMTdGNWxNUm5Cd3NNWU80Y1RFUkpYQkEydlhyaVV4TVpGVHAwN1JwMDhmSEJ3YzJMOS9QelkyTmxTdFdsVUtRRFZyMXNUQXdFRHFFM0Z6YzJQanhvMTA3ZHFWSmsyYWFGM09QbjM2VUxseVpUWnYzcXh4bmJITXJsMjdKZzBhOFBUMDVNaVJJNnhkdTVicDA2ZG5lNDJ5enlpcmlJZ0lBSTAxQjIzbGxyY3k2Q2dENjl1M2J6V216KzY0SUNpSm1vcFFhRkpTVXRpMGFSUDc5KzlIWDE4Zkl5TWpybDI3UmxKU0VrMmJObFZMbjVDUW9OSjUzN1p0V3lwWHJpejlWS3hZVWVPRDE4REFnQ1pObW5EaHdnV1NrcEp3ZFhXbFc3ZHVMRnk0a01URVJMVlJadG5SMTlkbnlaSWxqQjQ5bXZIangrUGk0cUsyVjczUzlldlhBUmc4ZUxCS21aVERxVFY1OXV3WlNVbEphcVB1bFAwNkg3S2FnYlo1VjZ4WUVUS0dVaWNuSjZ2VURBRnBNSU1nWkVmVVZJUVBwbEFvT0g3OGVJNkxOR2FtWEk1bHdZSUY3TjI3bHpwMTZuRG8wQ0hxMXEzTHdZTUhNVFUxMVRncTdOMjdkeXBCcFcvZnZqZzRPTkNuVHgrcEQwQ2hVR2o4Tm0xblo4Zmp4NDl4ZFhWbDh1VEpMRm15QkQwOVBhWlBuODZ5WmN1MGZxKzJ0cmI4OU5OUGhJZUhNMzc4K0d5RGhMS1pLUFA1NU9SazFxMWJsMjNlU1VsSi9QcnJyMUpURk1DdFc3YzRmZm8wSmlZbWRPclVTVHIrNnRVckhqeDRvSkkySnpubFhiUm9VVHAzN2d3Wk5aWkdqUm9SR3h2TDVzMmJTVTlQbDlKN2UzdHo4dVJKcmU0bmZMbEVUVVg0WUZldlhtWHg0c1VZR0JodzRjSUZ0VyszV1dWK01NMmFOWXZCZ3dlanE2dUxwNmNuTjI3Y1lNeVlNUnJ6aUkyTnBXVEpraXJIa3BPVHVYZnZIZ0VCQVFRRUJCQVlHRWlYTGwyazJmK3hzYkhzMkxFRGQzZDN5R2dLR3pWcWxIVDkwNmRQcVZ5NWNvN2xsY2xrZUhwNnNtL2ZQbHhjWE9qV3JSdnA2ZWtzV2JLRVljT0dNV3JVS096dDdWWDZHOXEzYjgvZXZYdlpzV01IRHg0OHdNTENBbDlmM3h4ckd6WTJOdmo2K3RLL2YzL3ExYXRIYkd3czE2NWRRNkZRTUcvZVBDd3NMS1MwTTJiTTROMjdkNXcrZlRySHNtZk8yOGZIUjJQZTgrZlBWOG5iMGRHUnNXUEhjdWpRSWE1ZnY0NnRyUzJ2WHIwaU1EQ1F2bjM3Y3VUSUVhM3VLWHlaUkUxRitHQ1ZLMWZHeXNxSyt2WHJxNDNPMHFScjE2NVVxMWFOdzRjUE0zVG9VSFIxZFhudzRBRkxsaXpCMnRxYU1XUEdxRjBURVJIQjY5ZXZLVisrUEdRMGhRMGZQcHcyYmRwSVRWSEp5Y2tNSGp5WS92MzdFeFlXeHNhTkcrblpzeWZ1N3U0TUdqU0lHVE5tOE9EQkE1eWRuU0ZqbVplNHVEaHBkSldTc2hNOU5qYVduVHQzMHIxN2QzNzg4VWRpWTJPbGM5MjdkMmZidG0xWVdWbmg0dUpDcjE2OTJMbHpKMUZSVVpBUnZOYXRXNGV0clMwK1BqNWN2bnlaVHAwNjhmUFBQMmY3dVppYm0rUGk0a0xseXBVNWYvNDgvdjcrTkc3Y21LMWJ0OUtsU3hjcFhYeDhQRStlUEtGTm16WmF6ZXhYNXIxejUwNHFWcXlZWTk3S3N1L1pzNGZXclZzVEVSSEJ1WFBuVUNnVWJONjhtZi85NzM5YTNVLzRjb21haXFDVkRoMDZaTnU4VmJac1djNmNPYU4xWHExYnQ4Yk96azZhQStIbjU0ZWpveU15bVl4ZmYvMlZJa1dLc0cvZlBtN2Z2bzJscFNYNit2cGN2WG9WUUZyZXhNVEVoS3BWcTlLbVRSdWFOR2xDblRwMU1EQXc0UHJxVXZFQUFDQUFTVVJCVk1tVEo2eGZ2NTZyVjYraXE2dEx4NDRkbVRScGtqUUJNU1FraEwxNzkvTG8wU09TazVQUjFkV2xlZlBtS3VXN2Rlc1dBUHYyN1lPTStSeVRKazJpYTlldUtyV1JoZzBiOHZ2dnYrUGk0c0xodzRmWnRtMGJCdzRjNE5peFl4UXZYcHlXTFZ2U3NtVkx0ZmVmVXpOaDJiSmxXYnQyYlk2ZlgyQmdJR1QwS2VYR3dzSkM1WDZhOXB6UnBIcjE2aHJUZW5sNWFYVzk4T1VTUVVVb0ZNcUE4dXpaTXlaTm1vU2hvU0ViTm16Z3E2Kytnb3dsNnE5ZHV5YU5Xckt3c09ENzc3L0h6czVPeWlQejBpSktaY3FVNGQyN2Q0d1lNWUlCQXdhb0RZMWR1SEFoVmFwVXdjM05qYmR2M3pKdDJqUzF6dmI0K0hqSTZEK1pPSEVpTFZ1MnpMWkdZR3BxeW93Wk14ZzZkQ2h1Ym01VXFWTGxnMFpwYVNNZ0lBQVRFeE9OZ3hrRW9iQ0pvQ0lVcWtxVktyRjQ4V0pxMWFxbDByZlJ1M2R2YVM2SVRDYlRhbWw2TXVaMDVEVGpXMWRYbDVFalIrYTRFK0tBQVFNb1VhSUUzM3p6amRhTE9Db1hyUHdVQWdNRGFkbXlwWmd6SW55V1JGQVJDcDJtNVV3eTB6YWdGS1QyN2R0LzhudHFhK3ZXcllWZEJFSElsdWlvRndSQkVBcU1xS2tJUWlITDJwbitPV3ZidHUyL3BxeEM0UkExRlVFUUJLSEFpS0FpQ0lJZ0ZCZ1JWSVRQaWt3bUl5NHVyckNMSVFoQ1BvaytGZUd6NHV2cnkvVHAwMW0rZkxuS1dsZmFpSTZPSmpRME5FL1hWSzVjV1dXSkVrRVFQb3dJS2tLdS9QMzkyYnQzTDRHQmdTUW1KbUp0YlUyN2R1Mnd0N2ZYZW9WZmJWMjZkQWw5ZmYxOExRZHkvdng1MXExYnAvVnF2djcrL2l4YnRreGFURkdUMTY5ZjQrYm14clZyMTNqNThpWEp5Y2xZV0ZoUXNXSkZldlRvSVczc2xkV3laY3R3ZDNlblJvMGFIRHAwS00vdkpUZmFsdXZNbVRQTW16ZFA1Vm96TXpNcVZxekl3SUVENmRLbGk3U1RwaUFVQkJGVWhCeWRQWHVXdVhQblltWm1SdE9tVGRIVDA4UGYzNTk5Ky9aeDdkbzE5dXpabzdhY3VqYWVQbjJxY1UrU1M1Y3VVYTFhTmU3ZHU1Zmo5U1ZLbE5DNEMySFJva1hwMXEyYlZtVzRjK2RPanVlUEhqM0ttalZyU0UxTlJWOWZuOHFWSzJOb2FFaGtaQ1EzYjk1RW9WQm9EQ29wS1NsNGVub0M4UERoUXg0K2ZLaHhmNWo4eWsrNXlwWXRTNVVxVlpETDVVUkVSSEQzN2wzdTNyM0w3ZHUzMVlLT0lId0lFVlNFSEQxNjlJZ1JJMFl3WWNJRWFiSEk1T1JrSEJ3YzhQSHg0WTgvL21EWXNHRjV6dGZOelEwM056ZU41MTYvZnMzVXFWTnp2TDVkdTNhc1dyVXF6L2ZWMXI1OSs5aXdZUU5GaWhUQjBkR1JYcjE2cVFUUFY2OWVaUnVVdkx5OGlJK1BwM256NXZqNCtPRGg0WUdEZzBPaGx1dnJyNy9HMGRGUmVuM3QyaldtVFp2R0gzLzhnYjI5dmNhZE5nVWhQMFJRRVhJMGVQQmd0YTFvalkyTnNiZTN4OGZIaDl1M2IrY3JxSkF4UDJQLy92MTV2aTZuZ0pPVWxLVDE0cFp5dVZ6ajhhQ2dJRFp1M0lpeHNURTdkKzdFMXRaV0xVMjVjdVdrUlNxejh2RHdBR0RtekptTUdER0NVNmRPTVgzNjlBOWVHZUJEeTVXWm5aMGRWYXRXNWRHalI3eCsvVm9FRmFIQWlLQWk1Q2k3dmMxTlRVMGgwL2F6K2FHcnEwdlpzbVh6ZkYxT2ExNlptcG95ZXZSb3JmSUpDQWpRZUh6bnpwMG9GQW9tVDU2czhjR2RrOWV2WCtQcjYwdTlldldvVnEwYVgzLzlOWjZlbmx5NWNvV3Z2LzQ2VDNrVlpMazBlZnYyTGZyNit0alkySHh3WG9LZ0pJS0trQy9LYldXclZxMWFJUG5GeDhmejd0MjdiTThYTDE1YzQ4WmR6NTgvNStMRmk1Q3hvMlN6WnMxNDhPQ0JWdmY4K3V1dmVmandJWkdSa1FCMDZ0UUpTMHRMZkh4ODBOZlhseGEweklzVEowNmdVQ2lrUFVxNmRPbUNwNmNuSGg0ZUh4UlVVbEpTUHFoY21hV25wN05yMXk1ZXYzN05rQ0ZETURjMy82RDhCQ0V6RVZTRVBJdU9qbWJYcmwzbzYrdG5PL29wcnc0ZlBwempRb21iTm0zU3VNV3dvYUdoTkNUWXdzS0NLbFdxYUgzUHJQbnA2K3Z6NU1rVFVsTlRzYlcxemRjQWhCTW5Ua2o3dUFDMGJObVNZc1dLNGUzdFRWeGNYTDZITDM5b3VTNWR1a1JZV0JpcHFhazhlZktFK1BoNEprMmFwSFd0VGhDMEpZS0trQ2RQbno1bHhvd1pSRWRITTMvKy9BSnRpOWZYMTJmYnRtMHF4OExDd3ZqcHA1K3l2YVpNbVRMMDdOa1RnQzFidG5EOCtQRTgzWFBNbURFTUdEQkFlaDBTRWdJWkFTcXZBZ01EZWY3OE9jMmJONWYyVk5IWDE2ZERodzY0dTd0eit2UnBCZzBhbE9kOHlXaXF5bSs1eU9qQWYvWHFsY3F4YytmT1ViMTZkZHEwYVpPdlBBVkJFeEZVQksxNWVIand5eSsva0o2ZXpxSkZpd3FzbHFLa282TkR3NFlOVlk2Wm1abHBmZjM3OSsrcFVLRUNTNVlzVVRudTVPU0VqWTBOVTZaTVVUbisvZmZmazVDUW9ISk0yVWVVbEpTVTUvSXJPK2l6em52cDJyVXI3dTd1ZUhoNDVEdW9mRWk1eUJodzRlam9pRnd1SnpvNkdsOWZYelp1M01qTW1UUFp1SEdqeGgwcUJTRS9SRkFSY2lXVHlWaXhZZ1YvL3ZrbjFhcFZZK25TcFZTdlhyMndpNlhSMDZkUFdiMTZ0Y3F4ME5CUTNyeDVvM1k4T2pwYTdYcmxUcEVoSVNHa3A2ZHJQVEV3ODl5VVU2ZE9jZUhDQmVtY2NsLzcrL2Z2OCtqUm8zeDlkdmt0VjFaNmVucVVMbDJhbmoxN1ltNXV6cXhaczNCeGNSRkJSU2d3SXFnSU9VcFBUK2VISDM3QXk4dUwvdjM3TTJ2V3JBOGE4Zld4bFMxYmxpRkRocWdjZS9ueUpXWEtsRkU3ZnYvK2ZZM1hseTFibHJDd01DNWR1c1EzMzN5ajFYMlZjMU1BcmwrL25tMDZEdzhQWnMyYXBlVzcrZkJ5NWFSKy9mcVFzYVd6SUJRVUVWU0VIQjArZkJndkx5L0dqaDNMcEVtVFB1cTkwdExTMUw0eEs3L2xhNnRJa1NJcTJ4S1RNYS9Hek14TTdYaDJ3WEhBZ0FHc1g3K2VWYXRXVWI5Ky9XeUhWV2VtYlBwYXUzYXR4bEZlSVNFaERCdzRrRk9uVGpGdDJyUjh6Vm5KVDdseW91eGp5VXNUb3lEa1JnUVZJVWVIRHgvR3dNQ0FjZVBHNVpvMlBqNmVFeWRPMEtwVks4cVhMNS9uZStucDZURno1a3lONTdRWjFhV3ZyOC9kdTNmcDM3Ky95dkYzNzk3eDRNRURybDY5cW5JOE1URlI0eDcwZ3dZTjR0eTVjOXk5ZTVlUkkwZnl3dzgvWUdkbmg0Nk9qcFRtd1lNSEJBWUcwcjkvZjJsdWlwbVptY1lSYWdEVnFsV2pWcTFhM0w5L24ydlhydEc2ZFd2SVdKM2crZlBuV0ZoWVVMcDA2UnpmWDE3TGxaUG82R2hwUllKMjdkcmxtRllROGtJRUZTRmJDUWtKdkhyMUNtTmpZNXljbkxKTjk4TVBQMUNxVkNsMjdkckZ2bjM3T0h2MkxMdDI3Y3JUdllvVkswYUZDaFhvMTY5Zm5zc3BrOGxJVFUzbCsrKy81L3Z2djFjN1AzWHFWQ3BXcktpeVRFbG1pWW1KR0JrWlNRSEd3TUNBRFJzMjRPam9pTCsvUDFPblRzWEN3b0lLRlNxUWxwWkdlSGc0Y1hGeE5HclVpUDc5KzB0elV6cDA2SkRqeE13ZVBYcHcvLzU5amg4L0xnV1Z5NWN2NCtUa3hOeTVjM045NzNrdFYyWVhMMTZVVm5CKzgrWU5qeDgvSmlVbEJWdGJXK3p0N2JYNGxBVkJPeUtvQ05sU2pveEtUazZXSmhocU1tM2FOQURxMWF0SDBhSkZhZHk0Y1o3dk5XREFBSldodlRsSlMwdFQrWGJ1NmVuSnNtWExzazJma3BMQ25UdDNjbHkrWmZQbXpTb2p6eXdzTE5pNWN5ZG56NTdsNU1tVEJBVUZFUlFVaEttcEtWWldWblRxMUludnZ2c09NdWFta0RIUk1TZGR1blJoM2JwMVhMcDBpYmR2MzJKdWJpN042dGUyanlRdjVjb3NMQ3lNc0xBd3lBaE9OalkyZE83Y21lSERoMHRydWdsQ1FSQkJSY2hXcVZLbDhyUWZlZHUyYmZIMjlpN3djdXpZc1lPa3BDUU1EUTJKam83bTJiTm4wamQ5dVZ4TysvYnRhZCsrZmJiWFQ1NDhtWW9WS3pKbnpwd2M3NU4xVkpXT2pnNmRPblhLZFY4WGQzZDNyZDZIaFlVRnZyNitLc2NDQXdPcFU2Y09WbFpXV3VXUmwzS1JNYnc1cDZYOUJhR2dpYUFpZlBiQ3dzSzRjZU1HQ29VQ1BUMDkyclZyeDRnUkl3RFlzMmRQampQeGxmejkvZm56eno5elRMTnk1VW82ZE9oUVlPWE9UVXBLQ3ZmdjMyZml4SW1mN0o2QzhMR0pvQ0lVQ2ljbnB4ejdhVEpidEdoUnR1ZnM3ZTMvdFgwQ3djSEJ5R1F5MnJadFc5aEZFWVFDSTRLS0lCU1NCZzBhNUtsNVVSRCtEY1Erb29JZ0NFS0JFVUZGRUFSQktEQWlxQWlDSUFnRlJnU1ZMNWhDb1NBeE1aRzB0TFI4NXhFZkg0OU1KaXZRY2dtQzhPOGxnc29YTER3OG5OYXRXN05seTVaOFhaK2VuczYwYWRQbzJiTm52cGRrQjRpSWlHRHg0c1YwN3R5WjVzMmIwN05uVDV5ZG5VbE9UczUzbmtMaFMwNU9adHUyYmZUdTNadm16WnZUc1dOSGZ2enhSeUlpSWdxN2FNSkhKRVovZlVadTNyeko3Ny8vVGxCUUVERXhNUlF2WHB4R2pScGhiMjlQeFlvVkM3dDRhdmJ2MzA5QVFBQ3RXN2ZtN05tejJhYjc5dHR2TmE2eFJjYU9obVBHak9IOSsvYzBiOTZjVXFWS2NlUEdEWGJ2M3MzTm16Zlp2bjE3amt1ZkNQOG5PRGlZVWFOR01XSENCTWFNR1ZQWXhTRXBLWWx4NDhZUkhCeE1qUm8xNk5hdEd5RWhJWnc4ZVpLclY2K3lmLzkreXBZdEs2WC8rKysvV2JseUpldldyY3ZYaWd6QzUwTUVsYy9JcWxXcmlJK1B4OWJXRmhNVEU0S0Rnemw1OGlSZVhsN3MyYk1uWC90d2VIdDdFeHNicS9GY1hGd2NBSThmUDg1eHg4UVdMVnFvemZpK2R1MGFtemR2eHREUWtCczNibkRqeGcyMTY1UTFqUzVkdW1nTUt1bnA2Y3lkTzVmMzc5L3p5eSsvU0Z2d3BxU2tNSFBtVEh4OWZYRnpjMlBvMEtGNWZOZGZscFNVRkg3ODhVZHExcXpKeUpFakM3czRBR3pjdUpIZzRHQUdEQmpBbkRsenBHVjF0bTdkaW91TEM2dFdyV0xkdW5WUyttKy8vWmFMRnk4eWI5NDhYRjFkS1ZHaVJDR1dYdmdRSXFoOFJ1Yk1tVU9EQmcxVWxncFpzV0lGUjQ4ZXhkWFZsWVVMRitZNXp3TUhEbkQzN3QwYzAvajYrdVk0WDJMRGhnMHFRZVhPblRzNE9UblJxRkVqTm16WWdMR3hzZG8xTzNmdVpOdTJiVXllUERuYkplYTl2YjBKQ1FtaFU2ZE9Va0FCTURJeVl1N2N1ZlRxMVl1alI0K0tvSktMSTBlTzhQVHBVL2J1M1p0dGpmQlRpb3VMdzkzZEhXdHJhMmJObXFXeVR0djQ4ZVA1KysrL3VYVHBFbEZSVVpRc1dWSTZOM2Z1WExwMzc4N216WnZ6OWJjdWZCNUVVUG1NTkdyVVNPMVk1ODZkT1hyMEtPL2V2Y3RYbnR1M2I0ZU1Xa1BXaC8rTEZ5L28zYnMzdzRjUFY5dHFOejQrSGxOVFU3WDgvUDM5bVQ1OU9zYkd4Z3diTmt4andMcCsvVHE3ZHUyaVk4ZU8xS3RYRHo4L1ArbGNoUW9WcEgzdGxic2pLdmVZejh6R3hvWWFOV3J3OE9GRElpSWlwSjBQQlZVeW1ZeERodzVScjE0OTZ0YXRXOWpGZ1l5VmwyVXlHVjI3ZGxWcnV0VFQwNk50MjdhNHVycmk2K3RMOSs3ZHBYT1dscGIwNmRNSE56YzN4bzBicDlJOEp2eDdpS0R5bVh2Ky9Ea0FYMzMxVmI3emVQYnNHZVBHaldQS2xDa2FWN0ROL0UyU2pFVU9wMDJiaHFPam84cC8rai8vL0pNVksxWWdrOGxJU0VoZ3hvd1pPZDczN05temFuMHRjK2JNWWVEQWdaRFJEMERHNnNhYTFLeFprNGNQSC9MMDZkTmNnMHBpWWlJeE1URTVwZ0VvVWFJRVJZc1d6VFZkWEZ3Y2YvenhCMTVlWHJ4NjlZcms1R1JxMUtqQnVISGphTldxbFZyNmlJZ0k5dTdkeTVVclYzajkraldtcHFiVXJsMmJuMzc2U2VYYitKVXJWemgwNkJCQlFVRWtKQ1JnWldWRml4WXRzTGUzVjl0UDVmMzc5eHc4ZUpDelo4OFNIaDZPc2JFeE5Xdlc1T2VmZjVieTlQSHhJU0lpUXVPUy8yVFVLbi83N1RjQ0FnSjQ5KzRkbHBhV3RHclZpZ1VMRmtocFpESVo3dTd1L1AzMzN6eDU4Z1NaVEViNTh1WHAzTGt6dzRZTjAvaGxaUGZ1M2R5NGNZT1ltQmpNemMxcDNydzVpeGN2aGt5L1YrWE9rbG5WcUZFRHN0bHhjc0NBQWJpNnVuTHMyREVtVDU2Y3cyOUkrRnlKb1BJWlNrdExJeVltaHN1WEw3Tng0MFpzYlcybEIzRitsQzlmSGx0YlczNysrV2ZrY2psOSt2U0JUTHNxWm01dTgvZjNaOGFNR2VqcjYxTzFhbFhwdUVLaElDUWtoQll0V21CaFlZR1hseGV1cnE0cTkwbE5UYVZ2Mzc2TUdERkM0MFpaV1p1eFhyNThpYm01T1NZbUpockxyWHh3UmtWRjVmb2V2YjI5bVRkdlhxN3BsaXhaUXJkdTNYSk41K3pzekY5Ly9VWGp4bzNwMXEwYnNiR3huRDkvbmhrelpyQjc5MjZWUUhqbnpoMm1UcDNLKy9mdnNiVzFwVm16WnNURXhIRHo1azJWSmg1bGYwS1JJa1d3czdPaldMRmkzTDkvSDNkM2Q3eTh2SEJ4Y2FGU3BVcVFVYk1jUFhvMFQ1OCtwVm16WnRqWjJSRWRIWTJQanc5djNyeVI4bFJ1WGR5c1dUTzE5M0RreUJGV3JseUpycTR1elpvMW8xU3BVcng4K1JKUFQwOHBxS1NscFRGdDJqU3VYNzlPeVpJbGFkdTJMVG82T3ZqNStiRjE2MWE4dmIzWnZuMjdGRmhDUWtJWU5XcVV0R2FacGFVbG9hR2hYTDU4V2JxdmNrZkpNbVhLYVB4c2MvcTkydGpZVUxac1dYeDlmVVZRK1pjU1FlVXowN0ZqUjk2OGVRTVpPeG1PR3pmdWcvZTgwTmZYWitYS2xZd2ZQNTVseTVaaFltSkM1ODZkcGFDaWJJZS9kdTBhRGc0T2xDeFprazJiTmxHaFFnVXBEeDBkSFJ3ZEhWRW9GUHo2NjYvbzZ1cXFOVStrcEtSQXhvWmJXYzlsclIwb0ZBcVNrcEpJU2tyS2RiU1BOa09MR3pSb3dNcVZLM05OVjZkT25WelRrTkVVT1dyVUtNcVZLeWNkTzM3OE9Jc1hMK2JJa1NOU1VFbEtTc0xSMFpIMzc5L3o4ODgvOCsyMzMwcnA0K0xpcElCOTdkbzFYRnhjS0YrK1BEdDM3cFNhQUFGKysrMDNObTdjeUtKRmk5aTdkeTlrQk1tblQ1L1N0V3RYbGk1ZEtxWE5PblRiMzkrZjh1WExxK1FIRUJRVXhLKy8vb3E1dVRsYnRteWhaczJhMHJrWEwxNUkvOTYrZlR2WHIxK25iZHUyTEYrK1hPci9Ta3RMdzhuSmlZc1hMK0xpNGlJMWp4NDllcFNrcENRV0xGaEE3OTY5cFh5VWY3TmtOSjBDdVg0UnltNFllcE1tVGZEdzhDQXBLWWtpUllya21JZncrUkZCNVRQejNYZmZFUmNYUjFSVUZIZnYzbVhyMXEzY3YzK2ZuMzc2aVdMRml1VTczeUpGaXJCeDQwWldyVnBGa3laTklHUDBGWmxxS2hVcVZPRHJyNy9HeWNrSkN3c0xqZmtvbThwU1UxUFZSb3dwSjBFR0J3ZXJuY3Y2QUZIZTI5VFVOTnZOdWZ6OS9mSDM5OWVxODdsMDZkSzVic2ViRjEyN2RsVTdwdHg3L3NtVEo5S3hFeWRPRUIwZHpiZmZmcXNTVU1qWVAwVkpXYXR6Y0hCUUN3RERody9ucjcvKzRzNmRPengrL0ppcVZhdEtFMUxsY3JsSzJxd1AyZkR3Y0kyakF2ZnQyMGQ2ZWpyVHAwOVhDU2hrL0o3SitIMjV1YmxoYkd6TUR6LzhvREtnd3NEQWdObXpaM1A1OG1XT0hUc21CUlZsdVpTL1A2WGl4WXRMLzFaK1dSa3dZSURHZnJtSWlBaE9uanlaN2UrMVZLbFNLQlFLWW1KaThyVXR0VkM0UkZENXpHVHVNRTlKU1dIVHBrMGNPblFJZ05XclYrY3ByNmlvS0xVbWhtSERoaEVaR1Vsa1pLUzB2V3hNVEF4QlFVR1E4WURMdkV1Z1VxMWF0VlNheVpLU2tyS3RHVnk4ZUpFclY2N2tXRFk5UFQwTURRM1IxOWZQdHBsai9mcjErUHY3WjlzODlyRkZSRVRnNit2TGd3Y1BDQTBONWVYTGw1Q2w1cVFjTmFjcENHVVdHQmlJcnE2dXhqM3NkWFYxYWR5NE1jK2ZQK2ZCZ3dkVXJWcVZsaTFiWW01dWpxZW5KMi9mdm1Ya3lKRTBhOVpNcmYvcjNidDNHcjhBK1BuNW9hT2prK01HWFUrZVBDRWhJWUZHalJwcDNDU3NUSmt5bEN0WGpoY3ZYaEFaR1VucDBxWHAwcVVMZi83NUp5dFhydVQrL2ZzTUhqeVlLbFdxcUZ5bkRIejkrdlZUYVVKVjh2YjI1dVRKa3hvRERwa0NWR3hzckFncS8wSWlxSHpHakl5TW1EVnJGbDVlWG5oNWVSRWJHNHVscGFYVzE3dTd1N05qeDQ1YzA3bTV1ZUhtNXBaakdtOXZiNmtKS3prNUdTc3JLN1h0ZVZOU1VtalJvZ1VUSjA1azlPalJLdWZpNHVMVWRtZTB0cmJteFlzWDJUWnpoSWVIQTZnMFFXV25vRHZxdDI3ZHl1N2R1MUVvRkZTdVhCa2JHeHRhdFdxRnE2dXI5RTBjSURvNk90Y3l5dVZ5NHVQaktWbXlKUHI2bXYvTEtSL3F5cVlqYzNOemR1L2V6ZXJWcTdsMjdScSt2cjVVcWxTSm1UTm5TZ01GMHRMU2tNdmxhaDNwY3JtYzJOaFlyS3lzY213MlZjNVR5cW1HWjJWbHhZc1hMNlN0cFpzMmJjcW1UWnRZczJZTjd1N3V1THU3MDd4NWMyYlBuaTMxQnluN1VzTER3elVHbGR4K3I4ckFtZmx6RnY0OVJGRDV6T25xNmxLNWNtVWlJaUlJRHcvUFUxQVpOR2hRanAzUzY5ZXY1OEtGQ3hnYkcrUGk0cEx0TjBleU5MdkV4OGRybkp1U1Y3VnExZUxGaXhmY3UzZFBhcExMN042OWV4Z1lHRkN0V3JWYzh5cklqbnBsLzBmanhvMzU1WmRmcEcvT01wbE1iWENDOHFFZEhSMnQwZ2VWbVo2ZUhrWkdSc1RHeGlLWHl6VTIreWlEazdtNXVYU3NVcVZLYk42OG1jZVBIM1A0OEdIKyt1c3ZwaytmenJadDIyamF0Q2tHQmdZWUd4dno5dTFidGZzWkdCZ1FGeGVYN2YzSTFNK1YwMEFJWmFETzNQVGFva1VMN096czhQSHg0Y0NCQS9qNCtEQm16QmpjM2QyeHNMQ1FtdHZ1M2J1bmNhU2NzbFpzYTJ1cjhaN0tZSmVYdjNYaDh5R0N5bWRPb1ZCSXc0cnoybWRnYm02dThwREs3UDc5KzF5K2ZCbDdlM3M4UER4d2QzZG4vdno1V3VYNzVzMGJVbEpTT0hic21NcHhaZnYvdlh2MzFNNXA2cFJ0MDZZTm5wNmVuRDU5V2kyb0JBUUVTR3VUYWROWjI3QmhRNjJhQjJ2WHJwMXJHdVdJcXNHREI2djBGVHg2OUVndGJhMWF0ZkR4OGVIeTVjc2E1eGxsdnErL3Z6Kyt2cjVxVFdEcDZlbmN1blVMc2hsZVhiVnFWZWJQbjQrdHJTM0xsaTNqNU1tVE5HM2FGREw2YlpRUDRhemx1blBuanNiN0tWV3JWZzFEUTBPQ2dvSTAxb0lqSWlKNDllclYvMlB2ekFPaCt2Ny8veHg3a3FXRUZsS1MxS2NGVVpRV3ZkTytMOXEwYU5IT3U4Vzc1ZDFHb3FSU2tqMGhMWXBJaXhiWlVsSVJaWWtRWll2UW9NR00rZjN4TS9kcnpJd1owbHZMZmZ4bDdqMzNuSE1IOTNYUDYvVTZyeWQ2OXV6SjRSNmpVQ2pRMTllSHZyNCs5dTNiaDN2MzdpRTJOaFl6WnN5QW9hRWg3TzN0RVI0ZWpuWHIxbkc0VFNNakl5RXRMYzB6UVlObDVKcCs5eVMvRHFSUitVbDQvdnc1UkVWRm9hV2xSUnhqTUJod2RYVkZRVUVCUm8wYXhWYTZJajQrSG1WbFpRS2x4elluUHo4ZmxwYVdVRlpXaHBtWkdRWU1HQUFyS3l1b3FxcnkzYjNPWkRLUm1aa0pHbzNHOHlFZUV4T0RwMCtmOHAzSHBFbVQ0T0xpZ3BDUUVFeWNPQkg2K3ZwQTQwckkzdDRlQUFTdVk2V2dvTUFSQUc4cnJBMTdtWm1aaE5RdmpVWmpLeXZDWXZiczJmRHo4OE9sUzVkZ1lHREFaaHdMQ2dvZ0tTa0pXVmxabUppWUlERXhFUTRPRG5CM2QyZmJ1K0xsNVlYYzNGeE1tRENCY0IxbFpXVkJRVUdCYllYQVdrazJkYUdwcWFraEtTbUpZMFV5Yjk0OHBLU2s0Tml4WTNCemMyUGI1NU9hbW9wQmd3WkJRa0lDczJmUFJtQmdJSTRlUFlxalI0OFM5Lzd0MnpmWTI5dURUcWV6L1Uwa0p5ZGowS0JCYkhOZ3hieFl4MWl4bDd0Mzc4TFYxUldiTm0wQ0d2OTJqaDgvRGlxVmlpMWJ0dkIwQmI1NjlRcnE2dW9kRmtzaitUNUlvL0tUOE9uVEp4dzVjZ1RxNnVyUTFOUkVmWDA5M3J4NWcvejhmUFRvMFFQNzkrOG4ybFpYVjJQcjFxMWdNQmlRbDVmbnVrZUJGNUdSa1RoOCtEREV4Y1hoNU9RRWNYRnhUSnc0RVlzWEw4YkpreWZ4OGVOSFlzYzhOOTY5ZTRmcTZtcHMzcnlaNDRIZjJwaUtpSWdJYkcxdFlXNXVqbTNidG1Ia3lKR1FrNU1qREthNXVUblBqWkUva29rVEo4TEh4d2Z1N3U3SXlNaUFyS3dzNHVQanVlNVlWMUZSZ1pXVkZlenM3R0J1Ymc0ZEhSMG9LeXVqcUtnSUwxNjhnSyt2TDJSbFpURnAwaVFrSkNUZ3hvMGJtRHQzTGd3TURDQWhJWUgwOUhTOGYvOGVxcXFxYkN2Rmx5OWY0c3laTXpBd01FQ1BIajFRWGw2T2lJZ0lTRWhJWU1HQ0JVUzdFU05HNE1tVEowaFBUMmZiSUR0ejVrekV4OGZqM3IxN21EOS9Qa2FOR2dWcGFXbGtaMmNqTnpjWFVWRlJBSUJ0MjdiaHpaczNpSWlJd0t4WnM2Q25wd2NhalliWHIxL2o4K2ZQbURScEVsdHFzSitmSDFKU1Vvais4dkx5RUJNVEEyVmxaWXdkTzVab3QzUG5UcVNrcE1ETHl3dHhjWEZRVTFORFdsb2EzcjkvajVFalI4TFUxSlRyZC8vNTgyZms1dWFTcFhsK1lUcStVTkF2Z214WHhkNFFvaXdRRnhlVG5XcjhGMVQ3Y1BlZnQ1V3VYYnVpb2FFQkh6NThRSEp5TXQ2L2Z3ODVPVG5NblRzWE5qWTJiS3NVRVJFUnhNZkhnOGxrWXVYS2xTM0dRbGprNU9UZ3lKRWpjSGQzaDZxcUtzNmZQOCsybDBSZlh4OVVLaFZYcjE3RjNidDNJU1VsaFg3OStuSDQ0NzI4dlBEMjdWdFlXbHB5dUVRWURBYTh2THlncDZmSHR1SkM0K3JEMzk4Zlk4YU1ZWHY0S1NvcVl0eTRjU2d1THNicjE2K0pCK3oyN2R0NXBoci9hT1RsNVRGbzBDQjgrUEFCS1NrcEtDb3F3dFNwVTJGbFpRVlBUMDlpNWNGaTBLQkIwTkhSd1pjdlg1Q2Ftb3IwOUhRd0dBeE1uejRkRXlaTUlGSjFEUTBOb2F5c2pKS1NFaVFsSlNFek14TlNVbEpZc0dBQkRoNDh5T2FxRkJVVlJVRkJBVkpTVXBDWW1JaXZYNzlpekpneHNMYTJab3N4U1V0TDQ5cTFhNUNUazJON3VhQlFLREF5TW9LQ2dnS0tpNHVSa3BLQ25Kd2NTRWxKWWRteVpZU0JGQlVWeGJScDB5QWhJWUc4dkR3a0ppYmk0OGVQVUZGUmdibTVPVFp2M3N5V2NTWWtKSVRzN0d3a0ppYmk3ZHUzYUdob3dMeDU4M0Rnd0FGMDZkS0ZhQ2NoSVlHcFU2ZWlwcVlHcWFtcGVQdjJMU1FsSmJGOCtYTHMzcjJiNXlybDBxVkxlUG55SmZidDIvZlRGSlc4SGh5S2dvSkNBSGhTVVZyOENBQ1pRZEFDRkFIYWtBQlE3VDkwRkVTRUxrdExTNm1lT1dHUGNZYWpPM3BLZkdFd0dFU2wzNWlZR0lpSWlHRDU4dVV3TnpmbldlVHgvdjM3Y0hCd3dKY3ZYeUF0TFkwSkV5WmcxS2hSR0RkdUhENTgrSUFWSzFhZ2YvLys4UGYzNTdpV3RWTFpzbVVMVnE5ZWpRc1hMcUM2dWhwaVltSklURXpFOCtmUGNmcjBhUmdhR3Y0SGQvL25zSFhyVnJ4OSt4WjM3dHhwbHdTS2pxS21wZ2JUcDArSGxwWVdUcDQ4MmRIVElUQlpzUVlKTDE2QkNlYngzTFRYZXdFd0JManNqNFYwZi8zR2hJV0Z3ZHJhR2hRS0JjYkd4dGl3WVFOZlhSWmpZMk9NR1RNR2dZR0JDQXdNUkVoSUNNckt5akJwMGlTOGVmTUdkRG9kMjdkdjUzb3RoVUpCMTY1ZGlheWk1T1JrUkVkSEF3REV4TVJnYkd6TU0yaE0wbmJXcmwwTE16TXpCQVlHOG5Rci9RcTR1cnFpcnE0TzI3WnQ2K2lwa0pEOGVGVDdEeDJsT25CNHpsQzlNY3pJNkZqbXI4S05HemVZZVhsNWJicTJvYUdCbVpLU3dxUlNxY1N4NU9Ua1Z2ZERwOU9aRFEwTmJab0RpV0NjT25XS3FhK3Z6OHpOemUzb3FiU0oyTmhZcHJhMk52UFdyVnNkUFJVT0ZwbWFNZnRxRG1lcWFnNDdSb1lNK0VPdVZINXpXTVVqMndLRlF1R29sZFdXOHVvL2c4Ykg3ODdtelp1SlFQelBxQkxLRHcwTkRZU0doZ3EwMFpYazU0WTBLaVFrdndHaW9xSS9oWXh3VytGV0pvYmsxMFJJZ0RZa0pDUWtKQ1FDUVJvVkVoSVNFcEoyZ3pRcWZ6QjBPaDAxTlRVYzVkVmJRL082VXlTL0o2V2xwWEJ6YzhQcjE2ODdaUHlVbEJTNHVia0pKTmhHMHJHUVJ1VVA1czZkT3pBME5CU29wQW8zU2t0TE1XZk9IT3pjdWJQTmMyaG9hSUN2cnkreDYzdjY5T25ZdDI4ZlIrbDlrbzZsckt3TTd1N3VIV3BVM04zZFNhUHlDMEFHNm45aWpodzVndURnWU15ZVBSc0hEaHo0WWVNMDErZ1FCQ2FUQ1JzYkczejkraFhLeXNvY29sd3M1T1RrV3R6c2VQandZWVNGaFVGSlNRa1RKMDVFY1hFeDd0MjdoNmRQbitMeU9iSjlOd0FBSUFCSlJFRlU1Y3Z0S3J6MXU1S1dsb1pWcTFiQjNOd2NabVptS0MwdDVkQlJvVkFvNk5hdEcwYU1HSUYxNjlZUlplcGJZdnYyN1lpTGk4TzllL2NFbWtkSlNRbW1UWnNHSnBNSlIwZEhqQjgvWHFCcnJsMjdocWRQbitMang0K2cwV2lRbFpWRm56NTlNSFBtVE15Y09aUHJkZjcrL25CeWNvS0hod2VHRHg4dTBQeEkvaHRJby9LVGtwdWJpNUNRa08vcWc4Rmc0UGJ0Mnp6UEp5VWxBVTJLVS9KaTVzeVpISWJIeGNVRnNiR3hrSkNRNEtyRndtUXlVVnRiaXlGRGh2QTBLbS9ldkVGWVdCalUxZFhoN2UxTmJKcDBkSFJFUUVBQWdvT0RzV0hEQm9IdjkwK2t0cllXKy9mdmg0YUdCbGF1WE1sMnJuUG56a1M1bk9ycWFtUmxaZUhldlh1SWlvcUNsNWNYaHlKa1UwcEtTaEFURTRQSmt5ZERWbFlXeGNYRmZPY1NGaFpHYUtEY3VuV0xyMUc1ZnYwNkhCMGRVVmRYQnhFUkVmVHQyeGRpWW1Jb0xpN0d5NWN2d1dReWVScVZwVXVYSWpJeUVnY09ITUNWSzFjRTBzZ2grVzhnamNwUHl1blRwNys3RHdhRDBhSnVPeXVXRWhnWXlGYWV2RG5UcDA5bjIyc1NHQmdJYjI5dnJGcTFDbHUzYnVWb1gxZFhoeDA3ZHVEVnExZll1SEVqejM1WmJyY0ZDeGF3UFJSWVlsZ3NNU2NTM2dRR0JpSW5Kd2MrUGo0Yys0RjY5dXdKSnljbjRuTk5UUTMrL2ZkZlJFVkZ3ZG5aR1dmUG51WFo3ODJiTjlIUTBJRDU4K2NMUEpld3NEREl5c3BDU1VrSnNiR3hxS2lvNENsTDdldnJDeWNuSjNUcTFBazdkKzdFbkRsejJDUU9QbjM2aEpTVUZKNWpDUWtKd2NyS0NrdVdMSUcvdnovV3IxOHY4RHhKZml5a1Vma0plZno0TVdKaVlyQjQ4V0pjdVhLbHpmMklpWWtSc3I0MEdvMmpMbFJRVUJCc2JXMXg4dVJKb3V3OGk2cXFLcTZGS2dNQ0F1RG82QWd0TFMzbzYrdmp4WXNYSEczOC9mMFJGeGVIVFpzMlFWaFltSzNONE1HRGlZZEhlWGs1MFBqd2F3cExzRXBaV2JuTjkvNG5RS2ZUY2ZueVpRd2RPbFNnVGFtU2twS3d0TFJFVkZRVWtwT1RlYlpqTUJnSURnNUd2Mzc5T0FxRDhpSTVPUmtmUG56QXJGbXowTDE3ZDZTbnArUHUzYnRZc21RSlI5dlUxRlNjT1hNR0VoSVM4UER3NENyVzFhdFhMNzRiSVFjTUdBQTlQVDFjdTNZTksxZXViRkhsa3VTL2d6UXFQeGxWVlZVNGR1d1loZzhmanVuVHAzK1hVV0Z4Ly81OUhEOStIR2ZQbnVYNkQ5eDhsWExseWhWNGVYbkIyZG1aY0pIUTZYUWNQMzRjTjI3Y0FBQWtKaWJDM055OHhYRmRYRnc0amwyOWVwV29zc3R5bFRSOXc2NnVyb2EzdHpja0pDUXdaODRjZ2U2dnZhV0VLeW9xY09QR0RUeCsvQmlmUG4wQ2pVYkRnQUVEc0c3ZE9xNUtoa1ZGUmZEeDhjR1RKMDlRVWxJQ0tTa3BEQm8wQ0FjT0hHRFRUWG55NUFrdVg3Nk0xTlJVVkZkWFExNWVIZ1lHQmxpN2RpMUg3SWhLcGVMU3BVdDQ4T0FCQ2dzTElTRWhBUTBORFZoYld4TjlQbnYyREVWRlJTMnVCcHZEMG1kaDZhWndJelkyRmlVbEpSenV0SmE0ZGVzV0FHRHk1TWxRVWxLQ2w1Y1hidDI2eGRXb2VIaDRnTWxrWXZQbXpUelZId1Zsd1lJRnNMS3lRbFJVRkl5TmpiK3JMNUwyZ1RRcVB4bW5UNTlHV1ZrWnpwNDlpL3I2K25icFUxdGJHK0xpNHRpd1lRTmNYVjA1L3BHYkdwWExseS9qeElrVEdEeDRNTnVEcnFhbUJqazVPZGk0Y1NQQ3c4T2hwS1NFUFh2MnNQWHo4dVZMSERwMENDZE9uT0R3MXo5NThvUVEzdUlHZzhIQXpaczM0ZWZuaDRxS0NwdzZkVXJnWGRidEtTVU1BT2ZPblVOSVNBaDBkSFF3YmRvMGxKZVg0OUdqUjdDMHRJUzN0emVieGt0S1NncTJidDBLS3BVS1RVMU42T25wb2F5c0RDOWZ2c1RuejU4SkEzRCsvSGw0ZW5xaVU2ZE8wTmZYaDdTME5OTFQweEVVRklUSGp4L0QwOU9UQ0o3VGFEU3NYcjBhT1RrNTBOUFRnNzYrUGtwTFMvSHMyVE44K2ZLRjZKT2xVTmthUFIzV3lyVWxCY3pyMTY5RFhGd2MwNmRQRjZqUDJ0cGEzTDkvSDEyN2RvV3VyaTZFaFlXaG9hR0JqSXdNWkdabVFsMWRuYTN0czJmUElDSWlncmx6NXdvOGIxN282dXFDUXFFZ0lTR0JOQ28vQ2FSUitZbDQvUGd4Z29PRFlXcHFDblYxZFVMTCszdVJsNWZIdVhQbnNIcjFhbXpjdUJFK1BqNVFWVlVsVmdvc28rTHU3ZzQzTnplTUhqMGE5dmIyYkcvMTB0TFNjSGQzQjRWQ1FYaDRPQ1FrSkRqY1ZybTV1Y1I0emMveDB4dXZxYW5CMGFOSElTUWtCRE16TTU1Njc5d1lQbng0aTdFakZzM3JtUEZDVzFzYnExYXRZbk8vaElhRzR2RGh3d2dNRENTTXlyZHYzN0J6NTA1UXFWUllXMXV6UFlRcktpcUk3NVdsZWQrN2QyOTRlSGl3S1ZSZXZIZ1JaODZjd2FGRGgrRGo0d00wR3NtY25CeE1uVG9WUjQ0Y0lkbzJsMlJPVEV4RTc5NjlCVks4ckt5c1JIUjBORTZjT0FGeGNYR2VxOHpDd2tJOGZmb1VNMmZPWk5OSGFZbkhqeCtqcXFvS0ppWW14S3B6NnRTcHlNaklRR2hvS0hiczJFRzB6YzdPUmwxZEhUUTFOUVdTaWVhSHRMUTArdmZ2ajhURXhPL3VpNlI5SUkzS1Q4TG56NTloWTJPRGZ2MzZFZktyN1ltcXFpcE9uejZOZS9mdW9YZnYza0NUUUQzcjRUZDQ4R0FzV2JJRWYvLzlOOWNpa0UwendBb0xDem5TaUxPeXNvQW1EOFdtcEtXbHRUZy9TVWxKMk5uWjRmWHIxL0QzOTRlL3Z6LzI3ZHNuME1wQ1VWR3hYVk9QcDA2ZHluRnMzTGh4UU9ORGtVVllXQmhLUzBzeGZmcDBqcmY2cGdIcWdJQUFBTUNPSFRzNERJQ3BxU2xDUWtLUWtwS0M5Ky9mUTAxTmpWaWhOdCtVMnZ3aFhGaFl5TFlLYUU1bVppYUhEcnkydGpZc0xTM1poTkthRWhRVUJDYVQyYXBDcEN6WDE1UXBVNGhqVTZaTWdaT1RFKzdldlFzTEN3dENsSXUxV1paWEFMOHQ5T2pSQXdrSkNlM1dIOG4zUVJxVm40RDYrbnJzMnJVTE5Cb05SNDhlNVNtZzFWcHljM05SVTFORGZCWVZGY1hNbVRQeDd0MDdvRkZESFkyYTllTGk0cENUazhPMGFkT1FrWkhCMWsrblRwM1F0MjlmdG1NWkdSa2NxNE9HaGdhZ01WRGZQQVdaZFk0WHdzTENNRFkyaHJHeE1aWXZYdzVUVTFNY1BIZ1FhbXBxTGFhKy9paUtpb29RSHgrUGpJd001T2ZuNCtQSGowQ2phNHJGeTVjdkFSNUdxQ25KeWNrUUVoTGlxaVVqSkNRRUhSMGRmUGp3QVJrWkdWQlRVOFBvMGFNaEl5T0QrL2Z2bzdLeUVpdFhyb1Nlbmg3SGQvcjE2OWNXSDg2c2xPS2FtaHFrcEtSQVRFd015NVl0NDJsUTZIUTZRa0pDTUdEQUFJR3JVWmVVbENBK1BoNDlldlJnY3d0Mjc5NGRPam82ZVBIaUJlTGk0Z2lwWWRiZmR2TlYxL2NnS3l1TGI5KytvYTZ1cnQzK2QwamFEbWxVZmdMczdPeVFrcEtDZ3djUHR2am0yVnBzYlczeDZ0VXJ2dTBPSHo3YzRubE5UVTAycFVjYWpRWmpZMlBZMnRxeXRZdUxpOFBXclZ2aDV1Ykc4VkI2K1BBaC92bm5INEhtM2FOSEQ1aVptY0hSMFJGaFlXRjhqVXA3QityUG56OFBiMjl2TUpsTTlPM2JGOHJLeWtTYU04dGxpQ1paYWkxbEtURVlERlJWVmFGNzkrNDhKWFJac2FPcXFpb0FnSXlNREx5OXZYSGl4QWs4ZmZvVThmSHhVRlZWeGQ5Ly8wMGtDdFRYMTRQQllMU285TmcwcFRndkx3L201dWJZdFdzWFhGMWRPVll3QUJBWkdZbXlzckpXcGVleTlxWXdHQXdPOFRiVzd2ZlEwRkRDcUNncEtRR05xOXFHaG9ZV1U5a0ZoYldDKy9idEcybFVmZ0pJbzlMQmxKV1ZFWnNjRHg4K3pQVUJIeElTZ3BDUUVLaXJxN2NxRzh6VzFoYTF0YlZjenpHWlRLeGZ2eDZmUDMrR3BxWW03T3pzZVBiVC9CKzF1cnI2aDh2V3NqTEVTa3BLK0xadHowQTlLLzZobzZNRGUzdDdkTzNhRldoOGkyZTVzVml3VWxoTFMwdDV4b0NFaFlVaExpNk84dkp5TUJnTXJtNUZsbkZxcWxHdnFxb0taMmRudkgvL0hsZXVYRUZJU0Fnc0xDemc2dW9LWFYxZGlJcUtRa0pDUXVEYWF5b3FLckMydHNhR0RSdGdZMk9EYTlldWNmeGViOXk0Z1U2ZE92RmRlVFVsTEN3TWFQdzk4ZnBkeGNURUVIdFdldmJzaVo0OWU2S2dvQURSMGRFQzdicm5SMlZsSlNnVWlzQXhJSklmQzJsVU9oZ0pDUWtzV3JTSTY3bnk4bkk4ZVBBQWZmdjJoYTZ1cmtBQjJhYTAxUDdxMWF2NC9Qa3o5dTdkQ3pzN083eDkrNWJOSjg2THVybzZWRlZWNGRPblR3Z09EbVk3eDRvM1JFVkZFZkVWRnZ4aUtzMWh2ZVd5SHVvdG9hV2xoUk1uVHZCdDExTEdFd3RXUnRXU0pVdll4czdNek9Sb08zRGdRRHg3OWd5eHNiSFExdFp1Y2R6RXhFVEV4OGR6dU1BYUdocUkxV1JUOXhFTE5UVTE3TnUzRDVxYW1yQzF0Y1dkTzNlZ3E2c0xOTHA5S2lvcStONFRDMTFkWFV5Yk5nMTM3dHlCdDdjM1c3V0MvUHg4UEgvK0hQUG16VVBuenAwRjZvKzFOMFZEUTRQRDRMTFl1WE1uSGo5K2pQRHdjSmlZbUFBQUZpMWFoTk9uVDhQQndRSERoZzNqbThUQmo0cUtDa2hMUzdmTHFvZmsreUdOU2dmVHVYTm5ubTZoMU5SVVBIandBRU9IRG1WclUxVlZoYkN3TUl3Wk00WUl1cmVHNk9ob25EeDVFck5temNMOCtmT1JsWlVGR3hzYktDb3E4dDNzOXY3OWV6QVlEQ1FsSlhIc2VHYkZUUUlDQWxvVlUzbjc5aTFHakJoQnZNVlRxVlQ0K2ZrQkFDWk1tTUQzZmhRVUZGcHRjSG5CMnIrUm1abEpqRTJqMFhEcTFDbU90ck5uejRhZm54OHVYYm9FQXdNRGpCZ3hnamhYVUZBQVNVbEp5TXJLd3NURUJJbUppWEJ3Y0lDN3V6dmIzaFV2THkvazV1Wml3b1FKNk5HakI5RG9HbEpRVUNEMmxBQWdOcUkyZGFHcHFha2hLU21KNXdxSUd4WVdGb2lNaklTUGp3K21UcDFLcUVTeTloKzFaZ2M5dHdCOWMyYk5tb1hIangvajFxMWJoRkZadkhneEhqNThpRGR2M21EbHlwWFl2WHMzOVBYMTJmNW1Nakl5a0p5Y2pJVUxGL0tkQnlzV1JmSnpRQnFWWHhBdkx5LzQrdnJpd1lNSDhQTHlFdmc2T3AyT2l4Y3Z3dFhWRmRyYTJzUStFd3NMQzZTbXBtTHo1czNZdFd0WGkvc0hXS21iN3U3dUhHL1diWTJwbkR0M0RvR0JnUmc4ZURDeEE3K2lvZ0t6WnMxcTFSNk05bURpeEludzhmR0J1N3M3TWpJeUlDc3JpL2o0ZUs2QmF4VVZGVmhaV2NIT3pnN201dWJRMGRHQnNySXlpb3FLOE9MRkMvajYra0pXVmhhVEprMUNRa0lDYnR5NGdibHo1OExBd0FBU0VoSklUMC9IKy9mdm9hcXFpbjM3OWhIOXZuejVFbWZPbklHQmdRRjY5T2lCOHZKeVJFUkVRRUpDQWdzV0xDRGFqUmd4QWsrZVBFRjZlanJQNEh0ejVPWGxzWGJ0V3B3NWN3WjJkblp3ZFhWRmZYMDlidDI2aGNHREIyUGd3SUVDOWNQYW00TEdEWSs4TURBd1FOZXVYWkdXbG9hc3JDejA3OThmb3FLaWNISnl3czZkTzVHWW1JaXRXN2RDVmxZV0tpb3FxSyt2UjJGaElTb3FLcUN0cmMzWHFHUm5aNk84dkZ3ZzQwUHkzMEN1RjM5QmhnNGRDa2xKU2E3QlZsN0V4Y1ZoK2ZMbGNIRnh3ZVRKazNIMjdGbkNweTRoSVlHelo4OWkwS0JCT0hMa0NOYXNXWVA0K0hpdS9keThlUk15TWpJQ3VaS2FRcWZUQVM2Nzk5SG9EdW5kdXpkZXZIaUJxS2dvS0NvcVl1L2V2VCswTWpNdk5EUTBjT3JVS1docWFoS3VMV05qWTFoYlczTnR2MkRCQXJpNXVjSEF3QUFaR1JtNGMrY09Qbjc4Q0JNVEU3WUEvdDY5ZTJGall3TU5EUTNFeGNYaC92MzdZREFZV0x0MkxTNWV2TWptQWhvK2ZEaDBkWFdSbEpTRWE5ZXVJVEV4RVgvOTlSZjgvZjNaa2haWWhUb2pJeU5iZFk5TGx5NkZpb29LRWhJU2NPZk9IVHg4K0JBVkZSV3RXcVZFUmthaXFxb0sydHJhTGFaemk0aUlFSEVzMXNvR2phNDdEdzhQMk5uWndkRFFFTUxDd2toTlRVVmhZU0hrNWVXeGFORWl0djB0TGMwRGpmWGlTRWgrS1ZUN0R4MmxPbkI0emxDOU1jekk2RmptcjBCMWRUVXpKQ1NFdVdUSkVxYTJ0amJUeU1pSUdSWVd4ck45ZlgwOTA4WEZoVGx5NUVpbXRyWTJjOWFzV1V3bkp5ZG1mSHc4azhsa01nTURBNW5hMnRyTVU2ZE9jYjMreVpNblRHMXRiV1p5Y2pLenFxcUs2ZWpveUhSMmRtYWVQMytlT1hmdVhPYUlFU09ZVkNxVmFHOXZiOC9VMXRabVBudjI3QWZjL1ovQmxpMWJtQk1tVEdCKysvYXR6WDJzV2JPR09YYnMyQmI3U0U5UFoycHJhek12WHJ6WTVuRytoMHVYTGpHMXRiV1piOSsrSlk3VjFkVXhqWTJObVd2V3JQbWhZeTh5TldQMjFSek9WTlVjZGd5QVlIN0dQeGpTL2ZVYlkyZG5oenQzN2tCQ1FnS3JWcTNDeXBVcjJmejB6UkVSRWNIR2pSc3haODRjK1BuNTRmYnQyN2g0OFNKa1pHU2dwNmVIeE1SRXlNbkpZZlhxMVZ5dkZ4VVZSZGV1WFNFaUlnSkpTVW1FaElRUWFiSlNVbExZdG0wYjF5S1ZKRzFuN2RxMU1ETXpRMkJnSUV4TlRWdDlmVTVPRGhJVEU3Rm8wYUlmbnRIWDN0eThlUk9scGFWOFUrSkovbHRJby9JYnMyL2ZQZ3dlUEJqVHBrMXIwWmcwcDBlUEhyQ3lzc0xmZi8rTjVPUmt3czEyNE1BQjVPWGxzYVcrTmtWWFZ4Y1BIandnUGtkRlJZSEpaS0tob1VIZ1FESko2eGcyYkJoTVRVMXgvdng1akIwN2xnaThDMHBsWlNYV3IxOHZjSjJ2bjRXQ2dnS2NPWE9HVUF3bCtYa2dqY3B2aklTRUJCWXZYdHptNjBWRlJkbmlOdUxpNHEzZW5FbWhVRWlEOG9QWnZIa3pwS1dsa1oyZDNXcWpNbno0OEY5U09mSDkrL2RZc1dKRm0xWm5KRDhXMHFpUWtQemlpSXFLd3N6TXJLT244WjlpYUdqWW9rdzFTY2RCR2hXU0R1T2ZmLzRSdUhRTFNjZWlvYUZCMURyckNKWXVYWXFsUzVkMjJQZ2tna09tRkpPUWtKQ1F0QnVrVVNFaElTRWhhVGRJbzBMUzRWQ3AxTzlXdVJTMHNDSUpDY21QaFl5cGtIQ2x0TFFVY1hGeDM5V0h1cm82WHczeW9xSWltSmlZd016TXJGV2E2RTBwTFMzRndvVUxvYU9qSTFCaHlWK1p4TVJFWExod0FTa3BLYWl0clVYZnZuMnhhTkVpeko0OXU2T254a0ZsWlNYT256K1B5TWhJVkZaV29rZVBIakF5TW9LWm1abEFFZ1Frdnlha1Vma04rUGp4STgrSFNuTXRGRUY1Ly80OURoOCtESEZ4Y1k3aWtJSkFvOUd3Y3VWS3ZrWkZTVWtKUTRZTWdhZW5KNlpQbnk2d0xqMExKcE1KR3hzYmZQMzZGY3JLeWh4cWxDems1T1IrK1d5aE8zZnU0TUNCQXhBWEY4ZllzV05Cb1ZBUUd4c0xhMnRyNU9Ua3dOTFM4b2VPWDFoWUNBOFBEOFRGeGFHOHZCelMwdElZT1hJa3pNM05vYXlzek5hMnBxWUdhOWV1UlhaMk5qUTBOS0NycTR2VTFGUmN1SEFCTDE2OGdMZTNOMWxWK0RlRk5DcS9BYXp5NTJwcWFoejdGTnBTeGJncHZyNitoTFpKYXhDa2pENExDd3NMTEZteUJHZlBubTMxN21nWEZ4ZkV4c1pDUWtJQzE2NWQ0empQWkRKUlcxdUxJVU9HL05KR3BhaW9DRFkyTnBDV2xvYTN0emRVVlZXSjQ2dFdyWUtmbng4bVQ1N00xNGkzbGZ6OGZKaWFtdUxidDIvUTFkV0ZuSndjM3IxN2g3dDM3eUk2T2hyZTN0NXNmeWVCZ1lISXpzN0dyRm16Y09EQUFWQW9GTkRwZEt4YXRRb3BLU2w0K2ZJbFVjS2Y1UGVDTkNxL0FheDR3c0tGQzM5WXRkYjA5SFNzV2JPbXhUWkxseTdGNXMyYitmWlZVVkZCNklLb3E2dERYVjBkVTZaTXdlM2J0N0ZzMlRJTUdEQkFvRGtGQmdiQzI5c2JxMWF0d3RhdFd6bk8xOVhWWWNlT0hYajE2aFUyYnR3b1VKOC9LNWN1WFVKZFhSMTI3dHhKR0JRMHJ2Ull3bHRCUVVGczFZN2JrNEtDQWd3ZE9oVDc5KzluSzkxLy92eDVlSHA2d3RuWkdhZFBueWFPUDMzNkZBQ3djdVZLWXFVcklpSUNmWDE5cEtXbG9iQ3c4SWZNazZUaklZM0tid0JycGZLOVlrY3QwZERRQUJxTkJtZG5aNjcxdSt6czdGQlhWeWRRWDZXbHBYQjBkTVNlUFh1SUhmcG1abWE0ZS9jdXpwdzVBMmRuWjc1OUJBUUV3TkhSRVZwYVd0RFgxOGVMRnk4NDJ2ajcreU11TGc2Yk5tMGlTdXF6R0R4NE1DRkQreXNRR1JrSkVSRVJyaXRBSXlNajJOalk0Tm16Wno5cy9JRURCK0xVcVZNYzFSSFdyVnVIaXhjdjR2WHIxMnpIeTh2TGdjYVNQMDFocVZ3MmQ1ZVIvRDZRUnVVM2dHVlVCRkZKN0NnYUdocncvUGx6bmlKZy9mcjF3NnhaczlDblR4OHdtVXhRS0JSY3VYSUZVVkZSY0hGeElkNTI2WFE2amg4L1RvaEtKU1ltd3R6Y3ZNV3hYVnhjT0k1ZHZYcVZ6VjFqYTJ1TG9LQWdyRml4QWhZV0ZtQXdHRGg3OWl6dTNyMExLcFdLZnYzNllmWHExWmc0Y2FKQTk4dGdNRkJRVU1DM25aU1VGTitYZ2E5ZnY2S2dvQUNhbXBwY1ZSbWxwYVhSbzBjUEZCUVVvTGEybHBBNWJrOTQxWHNURVJHQmhJUUVoelF4UzVTdHFSRjYvLzQ5N3QyN0IwMU56Vit5TkF5SllKQkc1VGVBWlZRQ0FnSnc5KzVkU0V0TFk4aVFJUmd6Wmd5YlVtQjdzSFBuVHE3SGEydHJXL1NSWjJWbEVTSmdUUlVTbTNMdzRFR09QcDgvZjQ3SXlFaENoYkdtcGdZNU9Ubll1SEVqd3NQRG9hU2tSSWlOc1hqNThpVU9IVHFFRXlkT3NPbVBBTUNUSjA5Z2IyL1BkaXdtSmdaQlFVSFExdGJHdG0zYkFBQWhJU0h3OC9PRHVybzY5UFQwRUJNVEF5c3JLeHcrZkJnelpzeG84VHRDNDV2Nm5EbHorTGFiUFhzMlg5MllUNTgrQVZ6ZStwdlN2WHQzRkJZV29xeXNERDE3OXVRN2JudngvdjE3VUtuVUZtTTVYNzU4d1kwYk4rRG41NGRldlhyQjBkR3hUY2tmSkw4R3BGSDVEV0FabGNlUEg3TWRWMVZWaGFPakk1c1B2cTMwNmRNSExpNHUwTkhSNFdxbzB0TFNXdFEyVDBwS0FocjE1QVZsNGNLRjhQSHhnWnViRzhhUEh3OEtoUUpwYVdtNHU3dURRcUVnUER3Y0VoSVNIQS9SM054Y29GSGxzUGs1YnFzQ2IyOXZBSUNscFNYeHNHTXBYTHE2dWtKV1ZoWjVlWGxZc21RSkhCd2NNR0hDQkw0Njd0TFMwamgyN0JqZmUyd3E1TVVMbG54QVJFUUVYMkcyYjkrKzhlMnZ2YURUNlhCMGRBVDR5QkMvZnYwYXJxNnVrSkdSZ2FtcEtTbC84SnRER3BYZmdHM2J0bUhIamgwUUV4TkRaV1VsM3IxN0IzZDNkeVFsSmNIQ3dnTFhyMThudE5mYnlyNTkrNUNRa01DMzNaTW5UN2dlVDB4TWhKU1VGTlRWMVpHZG5TM1FtSktTa2xpeVpBbmMzTnpZVml0TjMzSUxDd3M1MG9penNyS0F4aFZJVGs0TzI3bTB0RFMyejVXVmxVaEpTVUd2WHIzWUpIbXJxNnVCUm9WQ05Fb0hHeHNiSXpRMEZGRlJVWVNhSVMvRXhNVHcxMTkvQ1hTZi9HQXltVURqdmg5ZUdXeDM3dHhCVVZFUjM0clFKU1VscUsydFpUc21LaW9LSlNXbFZzMnBxcW9LZS9mdVJYeDhQS1pNbWRMaXZXcHBhV0gvL3YxNCt2UXBySzJ0NGVucENRY0hCNEdsaTBsK0xVaWo4aHZRcFVzWDRtYzVPVG1NSERrU1dscGFXTEZpQlRJek14RWJHMHM4a05zS2pVYkQyTEZqc1dqUklxQng1VkZTVWdKalkyTUFRSEp5TXM2Y09jUHorbGV2WG1IWXNHR3QzcHV3ZVBGaVhMeDRFVDQrUGx6dklTTWpnMk5Gd1BMbisvdjdjN2haV09kWTVPZm5nOGxrQ3BSeHBxdXJpOURRVUtTbHBmRTFLdTBKSzZGQVJVV0ZaM2JkMDZkUFVWUlV4SGNWc0h2M2JvNmdlcDgrZlJBVUZDVHdmTjYrZll2ZHUzZWpvS0FBaXhZdDR1a1NaU0VySzRzNWMrWmd6cHc1aUkyTmhZV0ZCU3d0TFhIejVzMWZUaGlNaEQra1VmbE5FUk1UZzdHeE1USXpNNUdWbGZYZFJnVUFGQlFVQ1BkVmVIZzRjbkp5aU04c0Z3MDMwdFBUVVZwYTJpYnRDMmxwYVV5ZE9oWEJ3Y0Y0K2ZJbG0vdUhScVBCMk5nWXRyYTJiTmZFeGNWaDY5YXRjSE56dzVBaFE5ak9QWHo0a0sweWNrMU5EUUR3ZFdlaHlhcUZTcVh5YmR1ZWdYcFdMS1dsTk56Q3drSklTRWlnVzdkdUxmYTFhZE1td2wzS1FwQjdaeEVVRklSang0NmhjK2ZPY0hCd2dKR1JrY0RYb2xGTGZ0eTRjWWlLaWtKOGZEekdqUnZYcXV0SmZuNUlvL0lid3lxRjhTT0NvdW5wNlJBWEZ3ZU5SdVA3dGhrVkZRVTBQbERhZ29tSkNZS0RnK0hqNDhObVZLcXJxNy83VFpkbEtBVFpOMUZVVkFRMFd4bnlvajBEOWZMeTh1amF0U3V5c3JLNFpuY1ZGaGFpb3FJQ3c0WU40L3U3NXBVa0lRaVhMbDNDeVpNbm9hV2xCVHM3TzdiOUtxMmhmLy8raUlxS1FuRnhjWnZuUXZMelFocVYzeGpXdmd3MU5iWHY3a3RaV1JrS0Nnb0FnQWNQSGlBbEpRVmR1blRCM0xsenNYSGpSdlR2MzU5d2hUVW5NaklTdlhyMWFuWENnSXVMQzdFVGZzMmFOV3lycmJxNk9sUlZWZUhUcDA4SURnNW11NDRWczRtS2lpTGlLeXlheDFUNjllc0hLU2twdkhuekJzWEZ4VkJVVk9RNW4wZVBIZ0dOYW9uOGtKYVdGcWdPbWFDWld1UEdqVU53Y0RBaUlpSXdkZXBVdG5OMzc5NEZHdmVyL0NqUzB0Snc2dFFwNk9ycTR1elpzOThWby92OCtUTUE4RjFWa2Z5YWtFYmxOeUE2T2hvR0JnWnNXVm1CZ1lGNC9QZ3hGQlFVWUdCZ1FCeVBqNDlIV1ZsWnEyTUNlL2Z1eFpzM2IzRDQ4R0dFaFlWaHhvd1oyTE5uRHk1ZXZJaGp4NDVCUlVVRnUzZnY1cmlPeVdSQ1QwK3ZUUVVFYjkyNmhXZlBuc0hRMEJDYk5tMWlPL2YrL1hzd0dBd2tKU1VoSlNXRjdSd3JiaElRRU1BM3BpSWlJb0xGaXhmRDA5TVR0cmEyT0hic0dOZE5rWUdCZ1hqMjdCbVVsWlVGY3RtSWlZbTFpOHVSeGZMbHl4RVNFZ0luSnljTUh6NmNjSWxsWldYaHdvVUxrSldWeGR5NWM5dHR2T1pjdTNZTlRDWVQ2OWV2YjVWQlNVbEpZY3Y0eThyS3d2Mzc5eUVwS1VtV2FmbE5JWTNLYjhEcDA2ZGhZMk1EYlcxdGlJaUlJQ01qQXprNU9aQ1Nrb0s5dlQzaExxbXVyc2JXclZ2QllEQWdMeThQUFQwOXZuMHptVXdpeTZlaW9nTHE2dW80ZlBnd1laVE16YzB4ZCs1Y09EZzR3TXpNREV1WExzV09IVHVJNnlrVUN2NysrMitlZmZPaXRyWVduejkvNWpsSFZzcXZ1N3M3aGc0ZHluYXVOVEVWQUZpN2RpMVNVbEx3NU1rVHpKdzVFeU5HakVCR1JnYlF1SGNtSXlNRG1abVprSk9UZzRPRFE3dnYvUkVFVlZWVldGcGE0dVRKazFpMGFCRkdqeDROQm9PQkowK2VnTUZnd01IQm9WV3hrZGJ5N3QwN29ESDltbGVCMG9VTEYwSmZYNS90Mk5xMWE5Ry9mMytvcTZ1RFNxWGkyYk5ub05QcE9IVG9FS1NscFgvWWZFazZEdEtvL0FiTW5Ea1RZV0ZoaUk2T1JrTkRBK1RsNVRGdjNqeXNXcldLYlI5RXAwNmRNR1RJRUJRV0ZuSVVudVFGaFVLQmtaRVJoZzhmRGgwZEhhNnVOQVVGQlRnNE9DQTZPbHFnMGllc0RLWDgvSHllYlJJVEU4RmtNakZvMENDdTUyL2V2QWtaR1JtZTUzbEJwOU1CZ0MwTFRWUlVGR2ZPbk1IMTY5Y1JGaGFHbUpnWTBHZzBvTkcxcEtDZ2dFV0xGc0hNekt6TmNZVDJZTm15WmVqWnN5Y3VYcnlJbUpnWWlJaUlRRTlQRCtibTVqK3NrQ1FMVmlJR3E2WVhONXF1aUZsczNMZ1JEeDgreE9QSGp5RWtKQVJ0YlcyWW1abVJxNVRmR05Lby9BYXNYcjBhcTFldjV0dE9TRWdJWGw1ZXJlNjdMU1hLVzhvR1UxQlFnSktTRXE1ZXZRb3FsY3FSL1VTbFV2SHc0VU9JaTR0ekxZdHkvZnAxdkgvL0hxYW1wbnhYRGRYVjFYQnpjNE80dURpRWhZVngvLzU5Q0FrSkVmRWhGaXczMk9MRml3RUEyN2R2UjFSVUZKNC9mOTdLTy8reFRKZ3dvVjNkYW9JU0VoTFNwdXRXclZxRnRXdlh0dnQ4U0g1ZVNLTkMwaUttcHFadGVqdDNjbkxpZVU1SVNBakhqeCtIbzZNakhqOSt6S0g2S0NZbUJsVlZWV3phdEltcnZrcGlZaUxrNU9SNEdsSlJVVkYwN2RvVklpSWlrSlNVUkVoSUNHSGtwS1Nrc0czYk5uSlhOd25KRDRJMEtpUmNHVGx5SkY2K2ZObm02L2tGalFjUEhreVVSMmt0Qnc0Y1FGNWVIczhpaDdxNnVuanc0QUh4T1NvcUNrd21FdzBORFh4M25KT1FrSHdmcFBRYXlTK0h1TGc0VVRKZlVDZ1VDbWxRU0VqK0EwaWpRa0pDUWtMU2JwRHVMeElTTHB3OGViS2pwL0JMRXhnWTJORlRJT2tneUpVS0NRa0pDVW03UVJvVmtqK1N3c0pDcEtlbmQvUTBTRWgrTzBqM0YwbTd3bVRhSEw3bUFBQWdBRWxFUVZReWNldldyZS9xUTA1T0RvYUdocUJTcVZ3M1NNckl5SENJVzlGb05GUlZWYUd5c2hLbHBhVW9LU2xCUVVFQmNuTnpNV0hDQkk2NlpCNGVIZ2dQRCtlcC85S1V2THc4bEplWFk5aXdZZDkxWHlRa2Z3S2tVU0ZCVFUwTmZIeDg4T2pSSXhRVUZFQk1UQXo5K3ZXRHZiMTlpd1VXdWNGZ01IRDQ4R0dJaUlpMHFaeEpmWDA5TkRVMVlXaG9pQmN2WG5EVjZwZzZkU3FPSERtQzJiTm5vN1MwRkhWMWRSdzF2ZEJZMUZGRlJRVjVlWG10bmdjYURXUmdZQ0Njbkp6UXBVc1hoSVNFL0JEOWQzNlVscFppOHVUSmJNY29GQXE2ZGV1R0VTTkdZTjI2ZGUyaTdrbEMwaDZRUnVVUHA2aW9DT2JtNXZqNDhTUFUxZFV4WmNvVWZQdjJEU2twS2Fpb3FHaTFVV0d4ZmZ0Mm1KaVl0UHE2Zi8vOWwxaWRqQjQ5R3VIaDRSejlzcUJTcVpnOGVUSU1EUTJSa0pDQTI3ZHZ3OS9mSDNKeWNsaThlREhtejU4dlVLVUJicVNtcHNMQndRSEp5Y25RMU5TRXRiVjFoeGlVcG5UdTNKa296bGhkWFkyc3JDemN1M2NQVVZGUjhQTHlnb2FHUm9mT2o0UUVwRkg1czZIVDZiQzB0TVNuVDU5dzRNQUJ6SjQ5bXpqSFpETEJZRERhWlp4Smt5WVJZbGpjME5UVWhLZW5KOGR4TVRFeGpoMzF6VmMvZ3dZTndvUUpFMUJXVmdaaFlXRW9LeXNEQUlTRmhWc3NXTW1MN094c2VIdDc0KzdkdStqY3VUTXNMUzJ4Wk1tU0Rpa2kyWnllUFh1eVZTcW9xYW5Cdi8vK2k2aW9LRGc3TytQczJiTWRPajhTRXBCRzVjOG1PRGdZbVptWldMTm1EWnRCUWFON3BiMGVwRFUxTlZpelpnM1hJb0xCd2NGRUJkejJwRFZHaGNGZzRObXpad2dLQ2tKa1pDUkVSRVF3Zi81OGJOaXdBVjI3ZG0zM3ViVVhrcEtTc0xTMFJGUlVGSktUa3p0Nk9pUWtBR2xVL215Q2c0TWhKaWFHRlN0V2RQUlVlUEw4K1hPVWw1Y1RueXNxS2dRU3RoSVhGOGUzYjk4RUdtUFhybDJJaW9xQ3BLUWtURXhNc0hMbHlqYTcvVmdVRlJWeDFEUnJqcWlvS0pTVWxMNXJIRmI1ZUc0YUoxVlZWVGh6NWd3c0xDdzR5dUpYVlZYQjJka1pGaFlXSEpXbGMzTnpzWExsU29pSmljSEh4d2U5ZXZYQ216ZHZjT0xFQ1dSbVpxSlRwMDRZUDM0OHRtelpRaWhua3BDd0lJM0tIMHBsWlNVeU1qS2dxNnVMenAwN0l5NHVEcTlmdndhRlFvR1dsaFpHamh6WnJ1TjVlSGh3clpCTXA5TmJMTGxpWjJlSGdvSUNZdFZVVzFzclVMbjd6cDA3dCtoeWE4cnExYXRoYUdpSUtWT21DRlM2WHhBMmJkcUVEeDgrdE5pbWQrL2ViYTcreTRLVnZjYnRPOG5PemtaWVdCaXlzckp3N3R3NTR0NnFxNnV4ZWZObVpHVmxZZWJNbVJnOGVERGJkZi8rK3krcXFxcmc2dXFLWHIxNmdjRmd3TXJLQ21WbFpUQXlNa0pKU1FtQ2c0T1JuSndNWDEvZjc1WjBKdm05SUkzS0gwcG1aaWJRS0JPOGUvZHVQSHo0a08zOHVISGpjUHo0OFhaeGdUazVPYUZmdjM1Y1hVa2ZQMzVFUlVVRnoydUxpNHV4ZCs5ZXdqMFhHUmtwa0JpVmxKUVVxRlFxMjdHZ29DQmk5WkNkblEwNm5ZNnJWNjhTNTBORFF3VzZIMjF0YmI2MXgzYnQyb1hxNnVvVzI3UkZEWk5GWldVbG9xT2pjZUxFQ1lpTGk4UGMzSnlqemRDaFEzSHk1RW44L2ZmZjJMWnRHODZlUFl1R2hnWnMzYm9WbVptWmNISnk0akFvejU0OVExcGFHa2FQSGsyNEt3c0xDMUZjWEl4Rml4WVJBbWMyTmphNGVmTW0vUHo4c0c3ZHVqYmZCOG52QjJsVS9sQllEL0tvcUNnb0tpckMxOWNYZmZ2MnhidDM3M0RreUJFaW80amJ3Nm8xWEx4NEVlN3U3bnpiT1RzN3M4bk9Ba0I1ZVRscWEyc0o2VndBR0Q5K3ZFRGpkdTNhRlFVRkJXekhuSnljT0hSZWpoOC9MbEIvVGJHeXN1SnJWSm9ySUxZSG1abVowTkhSWVR1bXJhME5TMHRMRHVQQVl0U29VWVJoc2JTMEJKMU9SMXBhR2s2ZlBzMDF4aFViR3dzQW1ESmxDbkdNWlJ5YnVycldyRm1EbXpkdklpd3NqRFFxSkd5UVJ1VVBwYTZ1RG1oMEp6azVPUkdyaU9IRGgrUFlzV05ZdEdnUmdvS0N2dHVvMU5mWFExRlJFZnYzN3djYTMzb2ZQMzZNeFlzWFEwaElDTFcxdGRpOGVUUFhUTE9pb2lLZ01WNVFYRnhNSEplVGs0T1ltRmlMNDNidjNoMUpTVWxzeDI3ZnZrMEU3NDhmUDQ2SWlBamN1M2VQT0I4ZUhnNDdPenZZMk5qQTBOQ1FaOThkNWU1aHBSVFgxTlFnSlNVRlltSmlXTFpzR1UrRHdrSmZYeCsydHJhd3NySUNHdXVhOFhKdnNseDIvSXhtejU0OTBidDNiM3o4K0JGVlZWV2tQZzBKQVdsVS9sQlkvdlZodzRaeHVLWFUxTlNncEtTRW9xSWlmUDM2OWJ1MXhDVWxKWWxWU0dscEtTSWpJM0g4K0hGUUtKUVc0eDRzbzlKY09kRFQweE5hV2xxb3I2L242WjdyMWFzWFBuMzZCRHFkVHJScCt1QmpCYmE3ZE9sQ0hKczFheFk4UFQzaDV1YUd2Lzc2aTYvaGFva2ZFYWh2bWxLY2w1Y0hjM056N05xMUM2NnVyaHdybUtiVTF0WWlLQ2dJSWlJaVlES1p1SDc5T2d3TURMZ0c5MW0vRDBGY2pMS3lzdmo0OFNPb1ZDcHBWRWdJU0tQeWg5SzdkMitnTVoyV0d5eC9mMXYyZXJSRVJrWUdwS1NrVUZwYXlsZFJVbHRiR3dFQkFjVG5kKy9lNGRDaFE4VGN2bjM3eGpNdW9hcXFDanFkanJ5OFBQVHIxMCtndVltSmljSEN3Z0wvL3ZzdlhGeGNZR2xwMmFwN2E4cVBEdFNycUtqQTJ0b2FHelpzZ0kyTkRhNWR1OGJWQ05iVjFXSEhqaDE0OGVJRkhCd2NVRmRYaDcxNzkyTFhybDF3Y0hEZ01Dd3NGMWRoWVNIZkxEdVcwVzlxbUVsSVNLUHloOUszYjEvSXlNZ2dMUzBOTkJxTnphVlRWVldGang4L29tdlhyanpWRlFXbFc3ZHU2Tk9uRDlEb1dybCsvVG9BWU02Y09WaTZkQ21XTGwwS1kyTmpya0Y4R1JrWnR2Ry9mUGtDTkw1RmYvMzZGVXdtaytPTk9qdzhIQThmUHNUaHc0ZEJvVkNRbkp3c3NGRkJZd21ZeU1oSStQbjVvVXVYTGxpelprMmI3bnYzN3QwL05GQ1BSb1hMYWRPbTRjNmRPL0QyOXNhR0RSdll6ck1NeXZQbnoyRnZiNCt4WThjQ2pSbDMrL2Z2eHovLy9NT1JqREY4K0hCRVJrYmkwYU5ITGE1K2twT1RVVnBhQ2pVMU5YS1ZRc0lHYVZUK1VFUkVSREI3OW16NCt2ckMxZFdWZUN0dmFHaUFrNU1UNnVycU1HUEdES0o5Ym00dTR1UGpNWFBtekZZOURPZk9uUXRkWFYyNHU3dmowcVZMVUZKU2dwZVhGNktqbytIczdJemc0R0JzMjdZTmZmdjI1ZHNYSzhqZXBVc1haR2RuQTQxdXJxYkl5TWdnT2pvYVRDWVQvZnIxUTBKQ0F1Yk1tU1B3ZkpsTUpnNGNPSUJQbno3QnhjVUZOQm9ONXVibXJjNkMwOVBUYTFYN3RtSmhZWUhJeUVqNCtQaGc2dFNwaEFFSGdOZXZYK1A1OCtjNGN1UUlqSXlNaU9OVHBrd0JuVTdIa1NOSDhPYk5Hd3dmUHB3NE4zUG1USGg2ZXVMR2pSc3dORFRrbW5CUVZsYUdvMGVQQXNCUHZjZUpwR01namNvZnpKbzFheEFYRndjL1B6KzhldlVLYW1wcVNFMU5SVlpXRmpRME5MQisvWHFpN1lFREIvRDI3VnVVbFpWaDA2Wk5Bdlh2Nit1TDY5ZXY0OU9uVDVDWGw4ZXlaY3V3Y3VWS2lJdUxZOXEwYVRBeU1vSzN0emRzYlcxeDgrWk51TGk0dE5nZmF4T2tsSlFVVWxOVElTSWlRcmp4V0docGFVRklTQWp4OGZFWU9YSWtRa05EVVY5Znp6ViswSlM4dkR6NCsvdERSa1lHbXpkdnhybHo1MkJwYVFsdmIyL0V4TVRnNE1HRDBOVFVGT2krLzB2azVlV3hkdTFhbkRsekJuWjJkbkIxZFNYTzZlcnFJaVFraEd2Y1pzYU1HUmd4WWdUSE9WbFpXUnc5ZWhRN2QrN0VsaTFiTUh6NGNDS21GaFVWaFhmdjN1SDU4K2VvcWFuQi9QbnoyVjQ4U0VoQTZxbjgyVWhKU2NIVDB4T0xGeTlHU1VrSjd0eTVnK3JxYXF4Y3VSS2VucDVzR3dGMWRIVFF1WE5uREIwNlZPRCtSNDRjaVRsejVzRFQweE8zYjkvRyt2WHIyWW95U2toSVlOT21UUWdJQ01DTUdUUDRabFVWRkJTZ1c3ZHVFQllXUmtSRUJJWU9IVXFzSUNvcUtrQ2owYkJ1M1RyVTFkVWhKaVlHWThlT1JWVlZGVWRSU2pTSkZUMTkraFNXbHBhWU4yOGVidHk0UWJqVFpHUms0T2JtaHZuejV5TXpNeE1yVnF6QTl1M2JFUnNieTdVaWNrZXlkT2xTcUtpb0lDRWhBWGZ1M0dFNzExSWlBSzl6bzBlUGhyKy9QNlpPbllyOC9IeGlnMlZHUmdZU0VoSXdjT0JBMk5uWlllL2V2ZTE4SnlTL0E1U09uc0N2Z21yL29hTWdJblJaV2xwSzljd0plNHd6SE4zUlUvb3BvZFBwR0RseUpNVEZ4Zm11RHJoQm85RXdjT0JBWEx4NEVRd0dBeDRlSHVqVXFST3FxNnNSRUJBQUF3TURyRnExQ3FhbXB0aTVjeWVXTEZrQ0FKZzNieDQrZlBnQUl5TWp5TW5KSVRJeUVuZnYzc1dzV2JNZ0lTR0JxMWV2RWdhSVRxZGo4ZUxGeU1uSkFScXpzS1pQbnc1VFUxT3VKZVFURWhKdzZ0UXBaR1JrQUkwNzhMZHMyZktkMzlTdlEwWkdCcFl1WFlyMTY5ZC9kNHI1cjRqSmlqVkllUEVLVERDUDU2YTkzZ3VnZlNxdC9xYVE3aStTSDhLRUNSTXdZc1NJVmw4WEVoSkNyQ0tFaFlVUkZoYUd3c0pDQ0FzTFkvRGd3YkN3c01DdFc3ZlFwVXNYVEo4K25iaHUyN1p0RUJZV2hxR2hJZDYrZlF0UlVWSFUxOWRqMmJKbDhQRHdRSDUrUGhHM29kRm9oRXRzK2ZMbFdMSmtDYnAxNjhaelRycTZ1cmgwNlJKaVltTHc2TkVqamhSbkVoS1MvNE0wS2lUdGlvaUlDRjYrZk5ubTYrZk9uY3YyT1N3c0RBME5EYUJRS0tCUS92L0NldjM2OWREVDAyUGJQOU4wcC8zZ3dZT0pEWUVMRml5QWtaRVJtNnRIU2tvS2pvNk9vRkFvVUZOVEUyaGVGQW9GWThlT0pUS29TRWhJdUVNYUZaS2ZIaUVoSVk3UDJ0cmFBbDBySmliR05YYlF2My8vZHBzZkNRbkovMEVHNmtsSVNFaEkyZzF5cFVKQ1F0SWlHaG9hMytYU0pQbXpJRmNxSkNRa0pDVHRCbWxVZm1OWXRabTRVVnhjM0M0YTlObloyYTNldDVHWW1QamQ0NUtRa1B5Y2tPNnYzeFEvUHo5NGVIamc0c1dMSENWUWFEUWExcTlmRDNsNWVYaDZlaEpaVlUycHFxb0NqVWJqT0M0dUxrNFVFQ3dxS3NLU0pVdXdaTWtTZ1lzdmhvV0Y0ZURCZ3poNzlpd01EQXphZkg5L01nc1hMa1IyZGpiaTR1TFlOcFArREtTbnArUGR1M2ZmMWNlb1VhT2dvS0NBN094c3JuK0QvZnYzWnl1ZTJkRFFnS3FxS256OStoWGw1ZVg0L1BremlvdUxrWmVYaDgrZlArUDQ4ZU1jeVI0a1B3N1NxUHpIQkFRRXdOSFJzY1UyTWpJeWlJaUkrSzV4NXMyYmg2Q2dJRmhhV3NMWDE1ZXRNS083dXpzK2Z2eUluVHQzY2pVb0FHQnZiNCs3ZCs5eUhCODNiaHhPbmp3Sk5BcHcwZWwwakJneEFsbFpXV3p0cEtTa09MS3VDZ29LY09MRUNSZ2FHc0xBd0FEKy92NDRmLzQ4MzN2UjFkWEY2ZE9uQmI1M2tvN2owYU5IOFBiMmJyUG1ESTFHdzltelo2R2dvSUM5ZS9jU0NxVk51WG56Smw2K2ZJbVRKMCtpcnE2T3A4U0FxcW9xRkJVVlVWQlF3RkhPaCtUSFFScVYveGhsWldXMjRuNU5vVktwU0VoSTRDdVFKQWlkTzNlR3ZiMDlqaDA3aHNyS1NzS292SHYzRHY3Ky9saStmSG1MUWxSbzNPK3hlL2R1NHZPcFU2ZUluMHRMUzNIejVrMmdzYWhoYzR5TWpPRGc0RUI4L3ZidEc2eXNyQ0F1TG81RGh3NEJqZVZBV2lwLzcrN3VqdHpjWEs2NzNFbCtYdHI2VXBTZm44OVcvTlBWMVJWME9wMzRuSmlZU1B3OTF0Yldna0tod05yYUdwMDZkY0wrL2Z1eGNPRkNtSmlZSURZMkZ2YjI5cmh4NDBZNzNSRkpheUNOeW4rTW9hRWh6NGY1aVJNbmtKQ1FnSTBiTjdhNWYxTlRVNktDTHd0V0tSTTBsaWhoTUJpNGZ2MDZVWVllQUh4OGZEaU1tYVNrSkFZTkdrUjhicXFiNGVqb2lMcTZPdGpaMmVGLy8vc2ZjWnpCWUdEejVzMXNsVzlaSmRqZnZYdUhjK2ZPRVpvZGZmdjI1Vm1kK01TSkU4ak56Y1hFaVJPeGJkdTJObjRiSkIzTjVjdVg0ZXpzM0dJYkJ3Y0hycTdRcHZMRkFEakU0c1RFeEdCc2JBdzBsdHFSbDVlSHZMdzh4TVRFMmwwSGlFUndTS1B5azFCVVZJVHIxNjlqOU9qUmJBL2sxa0tqMGFDc3JJd0ZDeFlJMUQ0MU5SVWhJU0d0Q3JaSFJFVGcvdjM3a0pLU3d0V3JWNGwvYkRTdUxvU0ZoV0ZpWWdJMHhtYTJiOStPcEtRa0hEMTZGTHE2dW5qeTVBa0dEeDdNOGRCQW93RnljSEJBVUZBUUprMmFCQnNiRzlJZi9ndFRYMStQYnQyNndkYldsdXY1VmF0V3RVdkNTRk9FaFlWSm85S0JrRWJsSjhIZDNSMzE5ZlVDbDVWdmlaNDlld3BzVk1MRHczbXFEMzc1OG9XdHdtOUpTUWxrWldWaFoyZUhvVU9IWXUvZXZWaStmRG5oVG91SmlZRzN0emZPbkRsREZHL015OHREWW1JaWJHMXQ4ZGRmZjZHc3JBeDc5dXpCNk5HallXZG54emJlcDArZjhNOC8veUF0TFEwVEprekEwYU5IVzJWUUdBd0dDZ29LK0xhVGtwS0NuSndjMzNiMTlmVUlEdzlIYUdnb1BuejRnSXFLQ3ZUbzBRUHo1OC9IOHVYTDJlSlJUWVBuRHg0OHdLVkxsNUNibXdzcEtTbU1IejhlbXpkdjVtcEVtK0xwNllrTEZ5NFFWWUVGSVN3c1RLQ3hHaG9hY1AzNmRRUUZCZUhEaHcrUWxKVEVoQWtUc0diTkdzeVlNUVBxNnVxNGN1VktpMlBwNnVwaTY5YXQvNW1HU2xsWkdWNjhlRUY4Ymg2MzQ0VzR1RGdZRElaQWtnY2s3UTlwVkg0Q1BuNzhpTEN3TUl3Wk13WURCdzdzNk9rUTVPVGt3TnJhR25WMWRVQ2p1MkhzMkxFd01USEJsQ2xUMEx0M2IxaFpXY0hPemc1ZnYzNkZ2NzgvTm16WXdDWlFOV2pRSUhoN2UyUElrQ0VBZ0xObno2S3VybzdOeFVlajBlRHY3dzhmSHg4SUN3dERVVkVSVVZGUk9IcjBLRFp1M05oaXNjZW1sSmVYQ3lUSU5YdjJiQnc0Y0lCdnU0aUlDQnc4ZUJBYUdob1lQMzQ4R2hvYUVCRVJnZE9uVDRQQllHRFZxbFVjMTF5OGVCRStQajRZTVdJRSt2YnRpMWV2WGlFb0tBaXZYNytHcjY5dm13UFkzR2crMXN1WEx4RVVGSVNrcENUNCtmbXhqV1ZqWTRQUTBGQklTMHZEeU1nSURBWURFUkVSUk9YbEgwbEJRUUdIS3FVZ0pDUWtZTisrZmNSOUNMcWFac2tYMU5UVWZMZHlLVW5ySVkzS1Q4RGx5NWZCWURDd2VQSGlqcDRLd2NLRkN6RnIxaXpvNmVsaDE2NWRRS1B2dXprVEowNUVRRUFBdkx5OGlBZFdjMWdHSlNZbUJyZHUzWUs1dVRsVVZGUlFVMU5EU09FV0Z4ZGo4dVRKMkw1OU82U2twT0RtNW9hQWdBQ0VoNGRqM2JwMVdMcDBLVi8xUldscGFSdzdkb3p2dlRWWGkrU0ZvcUlpM04zZDJXUjFUVTFOc1dEQkFseTllcFdyVWJsNTh5WUNBZ0tJNUlLcXFpcFlXbG9pTVRFUmx5OWZ4dXJWcXdVYVd4QzRqYlZseXhha3BLVGcwcVZMaEJSeVpHUWtRa05EMGE5ZlAzaDRlQkNybUM5ZnZueFgvRTRRakkyTm9hV2xSZndOTkNjK1BoNGFHaHBjenhVVkZVRlJVWkhRaUNrcEtVRjBkRFRmVlNaTDNwaEtwWkpHcFFNZ2pVb0hVMTFkamREUVVLaXFxbUxVcUZIdDBtZGhZU0dDZzRNRmFwdWFtc3IxZUVORFE0dHZodlgxOWJoNTh5Yk9uVHNISnBPSnRXdlg0dmJ0MjFpNGNDSG16WnVIV2JObXNTa2xscFNVd05yYUdrcEtTbGl4WWdXT0h6K09zTEF3VkZkWFk4aVFJVGg4K0RCMGRYV0o5aFlXRnBnNWN5WnNiR3pnNU9TRWtKQVFXRnRiRTlXSHVTRW1Kb2EvL3ZwTG9Qc1dCRzZ4TFJVVkZmVHQyeGRaV1Ztb3JxNG0zb3BaYk5teWhTMWJUVXBLQ24vLy9UZFdyRmlCaHc4ZnNobVY4dkp5UWlJWkFDb3JLNEhHTEtpbTlPelpFOExDd2h4ejJicDFLOGRZMjdkdngrclZxL0hvMFNQQ3FMQ3lvTFp1M2NybUZ1dmF0U3NzTFMyNWFzUHdjaVZXVmxheXpZK2ZLOUhFeElRdGc0c2JXbHBhWElQNVJVVkY2TkdqQi9GWlFVRkJJTGR1MTY1ZEFRQ2ZQMzhtVTRrN0FOS29kREFoSVNHb3FhbUJpWWtKenowanJTVXpNMU9nTjNZMFVVQnN6djM3OTFGYVdrb1l1bS9mdmlFL1B4OFVDZ1dob2FFSURnN0dseTlmWUdSa0JDc3JLM1R2M2gyclZxMkNtNXNicmwyN2htdlhya0ZIUndmdTd1NmcwV2pZdm4wN3ZuejVBbTF0YlVoSVNJQk9wMlBjdUhGWXNtUUpXNFpaVS9yMTZ3Y3ZMeTljdm53WlhsNWVIZkxXV1ZWVmhZU0VCQ1FuSnlNL1B4OGZQMzVFYm00dTBPaTJhMjVVdUduVER4dzRFTUxDd3ZqdzRRUGJjUmNYRndRRkJYRzBiKzdDdTNQbkRoUVZGVG5hTlRYQ0xBWVBIc3d4VmtwS0NvU0VoTGhtV1BGYUpmQnlKZnI0K01ESHg0ZjR6TStWV0ZOVGd5MWJ0aENLb2ZmdjM0ZWlvaUtHRFJzR0FMaDI3UnBLUzB1NVhsdFVWQVJaV1ZrVUZ4Y1R4OFRFeFBpdVZMcDE2d1lLaFlLU2twSVcyNUg4R0VpajBzR0VoSVJBV0ZnWWt5ZFBicGYrV0N1ZUhUdDJFTWZvZERyQ3dzSXdZOFlNRGhmUzA2ZFA0ZVRreEhkbjl0T25UekZuemh4TW5EZ1JlWGw1ME5IUndlclZxOWtlU3AwNmRZS2xwU1ZXcjE2Tm16ZHZvblBuenFpcHFjSDI3ZHVSbHBaR3VDVUFZTy9ldllpUGowZCtmajdIbTNsejVPWGw0ZWJteHZldHM3MEQ5WThmUDhiaHc0ZEJwVktocEtTRXZuMzdZdGl3WWFCU3FTZ3FLdUpxa0xrRjQ0V0ZoU0V1TGs3RXBsak1uejhmSTBlT0pENC9ldlFJa1pHUnNMR3hZV3ZIeTVnS01oYUR3UUNWU2tYMzd0MjV1Zzk1QmJLNXVSSjM3OTZOYWRPbXNXbktDT0pLN05ldkg3UzB0QUFBdHJhMmhFc01qYTY1bG94S1ptWW1JaU1qaVdPNnVycHdkWFZGZlgwOVQzZW9pSWdJRkJVVk9ZdzR5WDhEYVZRNmtOemNYR1JsWldIa3lKSHQ4aFplV2xvS0d4c2JTRWhJZ0VxbG9xeXNEQ29xS2toTFM4T1JJMGVRbnA3T3Rwa1JqZitrKy9idDQ3dkIwTURBQUh2MjdFR25UcDNRcFVzWGJOdTJEV1ptWmp6Ykd4a1p3Y2JHQmg0ZUhraElTTUEvLy95RDZPaG8xTmJXRW0xOGZIdzQzRzlWVlZVUUV4TmpLOE1CQUZaV1ZudzNoYlpub0w2aW9nSUhEaHhBcDA2ZGNPWEtGYmF4VjY5ZXpiT3VHcmVISFpWS1JVMU5EUlFVRk5pT0R4dzRrQzB4SXpjM0Y5SFIwUUs3OEZvYWk3V3BWRmhZR01MQ3dxQlNxVno3WUxuY21zUE5sVWloVU5DL2YvODJ1eGlycTZ1Um41L1A5amZRRWtlUEhtWGJMVzluWndkSlNVbWdjUVhFK3BrYnFxcXFlUC8rZlp2bVNmSjlrRWFsQTdsLy96N1FHT3h1RCt6dDdaR1JrWUZidDI3aHpwMDdPSDc4T0NJakl6Rmt5QkNzWDc4ZWJtNXVHRGh3SU51RDkrclZxemg3OWl6YzNOd0lsd1EzSkNRazBMTm5UK0l6alVaRDM3NTlzV2pSSW82MlBqNCtSTTBtWTJOamRPdldEZlBtelVOMGREUmJPMjRsV295TWpMQjA2ZEkyU2ZaS1Mwdmp4SWtUZk5zMXZROWV2SDM3RmpVMU5aZzFheGFiUWFIVDZZVDdpeHRwYVdrY0FtS1BIejhHbWlRc3RCZUNqdFduVHg5a1oyY2pMUzJOTGM0RkFLOWV2V3JYT1RWSFEwT0RXS0U2T3p1RFFxSGc4dVhMU0VoSWdLV2xKVFEwTkRoY2lDejY5ZXZIY1l6VnRyS3lrdU02Qm9PQjFhdFhZOXUyYlJnd1lBRHUzYnYzUSs2SnBHVklvOUtCc1BZajZPdnI4MndUSHgrUHNySXlUSnMycmNXK0tpc3JFUk1Udy9VaER3QnIxNjdGcTFldjRPWGxoYWxUcHdJQWJ0KytqZW5UcCtQQmd3ZllzV01IL1B6ODJBS2ovT2pSb3dkbXpackZjZnpXclZ2RXozMzY5RUdmUG4wRTd2TjdFQk1UdzRRSkU5cWxMNVpicVBuYnJvdUxDNzUrL2Nyek9rZEhSN2FxQVo4L2Y0YTd1enZRV0krdFBXbHByUG56NXhQdC92cnJMN2k3dStQRWlSTndjbklpSHZJZlBueUFxNnRydTg2cE9kN2Uzb2lQajhmNjlldng2dFVyN04rL0h5Tkhqb1N6c3pQV3JWc0hJeU1qTmxkdFMxUlZWUkZWSGJLenN6bGNiNnhraHRqWVdQenZmLytEcjY4djh2THlvS0tpOGdQdWpJUVhwRkhwSU9ycjY1R1JrUUVaR1JtZWI4N1YxZFhZdW5VckdBd0c1T1hsdVFhQldZU0ZoWUZPcDJQbXpKbGN6d3NKQ2NIT3pvN3d1V2RuWjhQVzFoYWRPM2ZHc1dQSGlFckRGeTVjYU5HdHdHQXcyaTJoNEdkbXlKQWhVRkpTUWtKQ0FsYXRXZ1VORFEya3BxYUNTcVZpNE1DQlNFOVA1M3BkbHk1ZE1ILytmT0ozRlJjWGg2cXFLc3lmUDU5dmRwK2twS1RBZTNKYUdtdkJnZ1ZzWTVtYW11TCsvZnRJU2tyQy9QbnpNV0xFQ0ZSVlZlSEZpeGVZUFhzMnJsNjlLdEI0M2JwMVE2ZE9uUVJxKy9uelorelpzd2RwYVdtb3JhM0ZxRkdqY09IQ0JXSUZkZVRJRVN4ZXZCaEhqaHpCL1BuemNlREFBWjRKR3l6S3k4c2hMUzBOQm9PQmpJd010dkpETEVhTkdvV0lpQWlzV0xFQ1FrSkNpSWlJNEpyNlRmTGpJT3RmZEJEdjNyMURmWDA5aHp1aUtaMDZkY0tRSVVPZ3FLalk0dHMrZzhGQVFFQUF0TFcxTVdEQUFLREptL2EzYjkrSWRuSnlja1Q5cERkdjNnQUFoZzRkQ2tWRlJSdzZkQWhaV1Zsc0xnTXFsWXFZbUJnVUZCUWdKU1VGeTVjdng1Z3hZMUJlWHQ0TzM4RFBUYWRPblhEdTNEa1lHaHJpdzRjUHVIZnZIbnIyN0FrUEQ0OFdqZTZ4WThjd1pjb1VKQ1FrSURJeUVqMTY5TUNlUFh1d1o4OGV2bU11WGJvVW9hR2hBcy9SM3Q0ZXhzYkdlUDc4T1RIVzNyMTdPZUpta3BLUzhQTHl3cng1ODlEUTBJQkhqeDdoMDZkUHNMQ3dhTlUrbFh2MzdtSGh3b1VDdGUzZXZUdkdqaDJMZmZ2MjRlN2R1M0IyZHVady8vM3ZmLytEdjc4L05tM2FSQVR1ZVZGZFhZM0t5a3AwNzk0ZHIxNjlRbVZsSlhFTm5VNUhWVlVWd3NMQzRPdnJpNnlzTEh6NzlnM0RoZzFEY0hCd3EvVitTTDRQY3FYU1FRd2VQSml2Ukt1UWtCQzh2THo0OWxWY1hBd3BLU2tzVzdhTU9NWXExSGo4K0hFWUd4dXpsVHVwcWFtQm01c2JCZzBhUkxpN3hvNGRDeDhmSHd3Wk1nU09qbzY0Y2VNR0dBd0dFaElTZ01ZNFJQZnUzYUd2cjArNElQTHk4dURyNjh0MVB2eEtraXhldkpocjFoZU5Sb09IaHdjdVhMakFjVzdMbGkxYzMwNS9GS3FxcWx4TDdudDRlUEM4UmtKQ0FydDI3U0kyalA0SUFnTURpWi8vK2VjZi9QUFBQM3l2a1pXVnhiNTkrN0J2M3o2MjQ3d0MrTjlEWldVbHhvMGIxNnByM04zZE9SNyt6NTQ5dzl1M2J5RXFLb3E0dURnd21Vd01IVHFVY1BteGpNckRodzlSVjFlSDR1Smk3Tml4QTQ2T2pvaU5qY1hNbVROaGJXMk5lL2Z1OFhVZms3UWZwRkg1RGVqWnN5ZXVYcjNLbHVLcXBhVUZNek16QkFVRkVjRmJGaUlpSWhnMGFCQU9IanpJZHB6MUpzbmEvOUMvZjMrb3FhbEJUVTJOcTlzalB6OGZBUUVCSE1mTHk4dDU3bjlnc1huelp0VFUxTFRxUHZuMVNmSnp3RW90YnkzbDVlVTRkKzRjOGZuejU4OXdjWEVCR3RPcUxTd3NvS2lvaU1URVJDeGJ0b3lJb1V5Y09CSHYzcjJEbVprWnBLU2trSitmajU0OWUwSmJXeHN1TGk1SVNrb2lqY3AveU8vdkhHOG5WUHNQSFFVUm9jdlMwbEtxWjA3WVk1emg2STZlRXNsUHhNK3N4dGdTVkNvVjQ4ZVBGNmlnWkVmQllERFlLZ3FrcHFaQ1ZWVzFSVGNraXc4ZlBueDNvb2pKaWpWSWVQRUtURENQNTZhOTNndWdmY3NxLzJhUUt4VVNFcEtmbXYvWDNwMkhSVm11ZndEL1ByT3dDQWdpQ3BvaTRwWWdtNmFpcHJsaExxR3BtWjdNTXRPamRqSUxsenh4c3ZKMHNuUFVjNnowaDdtQmtnYVNscW01Z3BxNUlpS2JTQmlLb29nc29vd3dBelB2OC91RG1XbkdtWUhCYldidy9seFhWN3p2ekx6Y0F6ajMreXozODl5L1JFMTlBL3E2bnRUTVEvSW5HcWduaEJEeXlGQkxoWkJIUUhmdzNKYTR1TGpVTzJHRWtJYWdsZ29oaEpCSGhsb3FEYVJTcXBDZGsydFRnN0dFa0FkWGNWYzc3WnIyS0RZREpaVUdxcExMc1diOVJ0aEo3Y3g0TmlIRTFwV2JXSFNUR0VkSnhVd0M0N2ZFNE5jRkRyYzdkeDk5d1JnaHhIb3h6bXU0SUZ5ajZjVDFvem9WODRuYWR3bnN4Sm5JL0JVWFNhTmd4d1EvQjN0eEx3Q29VZkVMVlRVNFkrbVl5Qk9tRk9SM0JGbjI3Ync4YXJiVWcvWlQxZk1BQUNBQVNVUkJWSklLSWZVSURnNmVLeEtKTk91MXJEeDM3dHdIRmc2SkVLdEZzNzhJSVlROE1wUlVDQ0dFUERLVVZBZ2hoRHd5TlB1TGtEK0pnb0tDV2pIR3BMb25HV1B1T2l0QU53ME9EdmJSZlZ3UUJHVjZlbm9oelF3aWhKSUtJYnBFakxGVmpMRnU5NTEzMWZsNkhHTnNnTzZEWXJFNEg4QUlTaXFFVUZJaFJKY1NRQlpqN09VNm51T20vazlMRUlSZEFHb2VmM2lFV0Q4YVV5RkVoMHFsaXVlY2E3Y2c1SndiL1UvbmNZRnpIbXVwZUFteE5wUlVDTkdSa1pHUkJTQzFJUzlKUzB0TGU0d2hFV0pUS0trUW9rL2duTWR5M2VaSTdXQTlHTk92RmVhMUVnQUk5MStFa0tjVkpSVkM3cU5VS25jRE1HYzVqbnNxbFdyZkV3aUpFSnRCU1lXUSs5amIyNWNBT0ZYZjh4aGpXU3FWNnZxVGlZb1EyMEJKaFpEN3BLU2tWSERPZitXY2MwMlhsKzRBUFdNTW5ITXVDTUs1Q3hjdUZGczRYRUtzQ2lVVlFnd0pBTklBbE5meG5Fck9lVExWcGhDaWo1SUtJVVl3eHM0REtERnlYdlAvdTRJZ0hMVkViSVJZTTBvcWhCaVJtcHBheUJnN0E1MUVvb3R6Zmo0akkrT3lKV0lqeEpwUlVpSEVPSzVVS3VQcmVEeVc5aXdueEJBbEZVSk1rRXFsaVFCdTRyNDZGYzU1U1VWRnhSNUx4MGVJTmFLa1FvZ0pLU2twbFFDMkczbG83NlZMbCs1YUlDUkNyQjRsRlVMcW9GS3BOcXNYbXRTZUVnUmhtd1ZESXNTcVVWSWhwQTRpa2VneTV6eFQ1MVErNXp6TGdpRVJZdFVvcVJCU2g0cUtpcnNBZnRNNWxhNVFLQXltR2hOQ2FsRlNJYVFPbHk1ZFVuRE9Ud0dvQWxERE9VL0p5Y21wc0hSY2hGZ3JTaXFFMUVPbFVxVURLT0djVndBNFp1bDRDTEZtbEZRSXFVZEZSVVV1NS93YWdFS1ZTblhXMHZFUVlzME1TNFdmRWo1ZEFvY3p4anB4emlpeGtubzVTVEVVREhiM3F2R0xwV01oUkl1cHFsUktubmp0VXVZZmxnNUY0NmxNS3Q0ZC9mM0VVa2tTNTJqQkdDVVZVaittTHA3blQrYy9HV0sxZURVNCs3cEdWcks0b0tDZ3l0TFI0R250L21KaXlWOEE1a2tKaFpoTDRKUlFpUFhoSEZMT3VQYzlPenM3UzhlaUliRjBBRSthbTQrUEd3TmVnbnJwalZIRGg2R0ZSM05MaDBVSUlXWlJWRmZqWU9KaEZKZVVnakdtRXJpUWZEc3Z6MnBXZUhqcWtrcFRxY3R6VElSV0FOQzZsUmMrbURNYjdYM2FXVG9zUWdneFM5R3RXOWgvS0FrQXdNRXJCQlUvWTAyTG16NTEzVDlNSkFybG5Ia0FRSEJnQUpvM2Q3ZDBTSVFRWXJia2xGU1VscGJWSG5DVVhNdXRPbTNwbUhROVZTMFZqeTVkWEppSTlXV0FXQ0tSb0VkSUVGeWNuUzBkRmlHRW1HMUwzQS9hcnpsSFBIQkpZZEdBN3ZOVXRWVHNWZmF1NEx3M0FEZzVOVUZ3VUlEUkRaZ0lJY1FhWGIxMkRTbXA1NEhhTFJnRXlQbEdTOGQwdjZjcXFVakVlSkV4NWc0QUxUdzgwTTJ2cTZWRElvUVFzKzNaZXhCS1plMmkyWXpoUkg1K3V0WHRQdnBVZFg4eHhxWnB2aDR6YWdRa2txZnE3Uk5DYkZobFZSVU9KaDBCYWxzcEhCeGJMQjJUTVU5TlM4VzdvNTgvd0hvRGdFUWl3WVJ4WXl3ZEVpR0VtQzNyd2tYY0tDeFVIN0ZDTHFpT1dqZ2tvNTZhVzNVbWxrNWlER0lBNk51N0oxcTJiR0hwa0FnaHhDeWNjNlNrbmtkcDJlM2FWZ3JER1ZVVkw3SjBYTVk4RlMwVmp5NWRYTUQ0Y0tnTEhrZVBHbUhwa0FnaHhHeFZWWEtrWjJaQnBWS0JNYWFDZ0ZNRkJWbTNMUjJYTVU5RlVtbkM3WHVKR0dzTEFLMWJ0VUpJY0tDbFF5S0VFTE5WeUNxUW5KSUtxQXNlVlp5ZnNLYUNSMTFQUlZKaEl2UUdXSE1BQ0E3c1JnV1BoQkNia25MdXZIN0I0KytWWnl3ZGt5bU5QcW0wOFBOekZvR0ZBcENJeFdLRUJBVlF3U01oeEtaczI3RlQ5M0M3dFJVODZtcjBTY1ZlcVhUbFFHOEFjSFp5UW5CUUlCVThFa0pzeHZYck4zRDZUTzNlY0p4elFWbk5ySzdnVVZlalR5b1M1amlNTWRZU0FGcTA4RUJnTno5TGgwUUlJV2JidlhjL0ZOWFZBQURHY2J3ZzczeXVwV09xeTlNd3BmZ3R6UmRqWGhwSkJZK0VFSnRSVlZXRlE0ZHJ5MUU0NXh6QVZrdkhWSjlHM1ZKcDN5V3dDeE1oRkFERVlqSEdqaDVsNlpBSUljUnMyVG0vbytENkRmVVJ1eW1vY016Q0lkV3JVU2NWZ0wwS01Da0FoUFo4RHExYmVWazZJRUlJTWR2NXRBeVVsdFdXb3pEd3M0SzlzckRlRjFsWW8wMHFIbDI2dUFpTWo0YTY0SEhzbUpjc0hSSWhoSml0c3JJS0thbHBtZ1VrbFp5ejN3cXlyTFBnVVZlalRTck9Lc2NlakxFMkFOREt5eFBCZ2Qwc0hSSWhoSmhOZGsrRzFMUjBRRjN3Q0tZNmJhMEZqN29hYlZLQmxQZG0rSE9IUjQvbXRBODlJY1IycEtWbjRtYlJyZG9Eam5MSUs2eHFoMGRUR21WU2FkSEN6eG1jOVFVZ2tZakY2QjRTQkJjWEtuZ2toTmlPcmR1MjZ4eXh1Q3RYcnNndEdJN1pHbVZTc1crbWRBVjRLQUE0T1RraEpKQjJlQ1NFMkk3ck53cHg2blF5b0MxNFZFUmJPaVp6TmNxaURTbHpIQVIxd1dPelpzMFFRQVdQaEJBYnN1OUFvcmJna1lPZkxzakx0dXFDUjEyTnNxVWk2QlE4dmh4T0JZK0VFTnNobHl0d0lERUowQlE4TW02Vk96eWEwdWcrYlo5NTl0bk9Jb2IrVUJjOHZqSjJ0S1ZESW9RUXMyWG41T0RxdFFMMUVidkphNFRERmc2cFFScGRTMFhDN1NkcUNoNzc5T3BKQlkrRUVKdVNlajVkcCtBUnlZSTlibG82cG9ab1ZDMFZUMDlQSnliQ1MxQVhQSWFQR203cGtBZ2h4R3hWVlZWSVRjK0VVcWtFNTFCQkVFNFZYTXdxdDNSY0RkR29XaXBTbDViUEFiVTdQTGJ5OGtTUGtDQkxoMlJ6Y25OemNmWHExVHFmYytEQUFlVG0yc3k0b1VtQ0lEelc2OWV1Ly9mNGxaV1ZJVDA5SFNxVnl1QXhtVXlHOVBUMGgvNGVHUmtaaisxM2Z1Zk9uY2YrdTdBVkZUSVpVczZkcnoxZy9LNUt6SS9YRGhQYmprYlZVcEZJUmFFTWFBRXJMbmhNU0VqQUR6LzhnSzFidDBJc0ZodDl6dXJWcTdGcjF5NE1HREFBSDMzMDBRTjlueGt6WnVES2xTczRlUEJnZzE2M2JOa3k1T2ZuWTgrZVBTWW5PRVJHUm1MS2xDbm8xS21UeWV2Y3UzY1BhV2xwRFk0YkFQejkvZUhxNnZwQXIyMkk5OTU3RDM1K2Zuam5uWGVRbXBwcTlFUDVmbTV1YnVqWXNhUGV1Zkx5Y2hRV0ZxS3dzQkFYTDE1RVZsWVdzckt5c0hqeFl2ajUrVUVtazVtOG5yMjlQZHEyYmZ0UTcyUGZ2bjFZc1dJRkVoSVM0T3ZycS9mWXZIbnprSldWaGVqbzZEcC9YL1daTzNjdWZIeDhzSEdqZVZ0NUZCUVV3TjNkSFUyYU5NSDU4K2N4WThZTXhNWEZvVU9IRHJoeDR3WXFLeXUxUDhlNWMrZkN5Y2tKcTFldmZ1RDRHb3YwakN6Y0xDcXFQZUFvRjhzcnJIYUhSMU1hVFZMeDlBeDBRdTFtWEJLeFdJemd3RzV3ZG5heWRGZ0cwdExTNE9MaVlqS2h4TWJHWXVQR2plalNwUXQyN05pQkFRTUc0UG5ubnpmNlhKVktCWVZDQVh0N2U1UFhhOGhyc3JPemtaS1Nnb1VMRno3MGpMbUNnZ0xNbVRQbmdWNzc3YmZmNHJubm5udW83dzhBMzMvL1BkYXNXWU9vcUNqNCtlbFBLNWZKWkVoT1RrWllXQmdBNFAzMzM2L3p3MS9qaFJkZXdILy8rMS90OGQvLy9uY2NPSEJBZTl5OGVYUDQrdm9pUER3Y3pabzF3OUtsUy9IYmI3K1p2RjdYcmwzeDNYZmZhWStycXFxd2VmTm03TisvSHpkdTNJQzl2VDM4L1B6dzFsdHZvVmV2WGthdmNlVElFWGg3ZXhza0ZBQjQ5OTEzOGZiYmIyUCsvUG5Zc21VTG5KL0FycWRLcFJJelo4NkV2NzgvL3ZPZi80QnpEa0VRd0RsSGRYVTFGaTVjaUtxcUttemJ0ZzBBOFB2dnYyUDY5T2ttcnllWHl6RnQyalI0ZUhoZzVjcVZFSWthVlFlTG52anRQMm0vNXB6L2tHOGpCWSs2R2sxU3NYTlR1SUk3aG9MVjd2QVlFaHhvVlg5OFpXVmxFQVFCYVdscEdEUm9FRXBLU2dBQUVva0VibTV1NEp4ajFhcFZpSW1Kd2FCQmcvRHZmLzhiOCtiTnc0Y2Zmb2ovL09jLzZOZXZuOEUxZi8zMVY4eWZQeDhyVjY1RS8vNzl6WXJqOU9uVG1ETm5Edjc5NzM5ajZOQ2hlbyt0WGJzV3JWdTN4cmh4NHdEMUI5ejE2OWVOWHFlOHZCeVhMbDNTT3llVlN0R3VYVHU5YzFGUlVlamV2YnZldVlpSUNGUldWbUxObWpWNjU3T3pzekYxNmxTejNrZDlzckt5c0hMbFNzeWNPZE1nb1FEQWlSTW5JQWdDQmd3WW9EMDNkZXBVL1BXdmZ6VjV6Yi85N1c4RzU1UktKVHAzN296Rml4ZWpiZHUyY0haMlJrVkZCVnhjWEFBQTdkcTFnMXd1eC96NTg5R3FWU3ZNbXpkUCs5b3Z2dmdDY3ZtZm54bWNjN3oxMWx2SXpjMUZ0MjdkTUd6WU1OeThlUk5uenB6Qm1UTm44TmxubitHbGwvUVhScjExNnhaU1UxTk4vdHdDQWdJd2ZmcDBYTGh3QWRYcXVvZkhUU0tSWU9IQ2hZaUlpTURXclZ2UnRXdFg3V01yVnF4QWZuNCtZbUppSUJhTGtaYVdCb1ZDZ2Q2OWU1dThub09EQXo3KytHTk1uVG9WNjlldnIvTjNaTXR1RnQzQzhaT25BSFhCSXdUQlpnb2VkVFdhcENJUzdBWXlDVnBCWGZBWUZHQmRDMGlPSFR0V2V5ZThaY3NXYk5sU08vWGMxOWNYVVZGUldMeDRNVTZmUG8zZXZYdmo4ODgvaDFnc3hwSWxTekJyMWl4ODhNRUhtRDE3TnQ1NDR3MnpXeVFObFptWmlWOS8vUldmZi80NXBGSXA1SEk1MHRQVDhjNDc3eGg5L3M2ZE83RnpwOTYrMmZEeThzS2VQWHYwem9sRUlvTldEMk1NakRHRDg0L3l2ZjNyWC8vQ004ODhZL0xEZHZmdTNlalZxeGVhTld1bUY2dTl2YjNKYTVwYWxjSFYxVlg3d1huMDZGRjgvUEhIMkxScEU5cTNidzkzZDNjQXdOMjdkOUd6WjArMGJ0MWErenJPT1pvMGFhSTkxclFpTjIzYWhHN2Qvdno3UFhueUpONTc3ejJzV0xFQ3c0Y1AxL3U1N2R5NUU0SWdZTlNvVVpnNmRXcWQ0eDdoNGVFRzU2S2lvaEFZR0toM2puUCswQ3RRdlBEQ0M0aU1qTVRBZ1FPUm41K3ZQUjhZR0lpK2ZmdWlRNGNPZ0xxVkJRREhqeC9IeVpNbjlhN1JzV05IREJ3NEVGQzM2UDd5bDc5Zy9mcjFHRFZxRko1NTVwbUhpczhhL2JML0lPVHkycTNuT1hBcVB6Y3oyOUl4UFloR2sxUWdZdE0wWDQ0ZGJYMEZqL0h4OFRodzRBRFdyVnVINzcvL0hpS1JDQ3FWQ2p0MjdNQXJyN3lDaW9vS3RHblRCbE9tVEVGbVpxYjJkZE9uVDhmU3BVdXhhdFVxSER4NEVETm16TUNnUVlNZWVYekxseStIdjc4L2hnOGZEcGxNaHZIangyUDQ4T0dJalkwMWVPNmJiNzZKa1NOSFl1TEVpWHJucFZLcHdYUG56SmxqMEdLc3JxNEc1OXlnOWZXb0JyYVBIVHVHbkp3Y2ZQcnBwMFpicXlVbEpUaDU4aVErK2VTVFIvTDlkSVdHaHNMZDNSMkxGaTFDYkd3czdPenNjUDM2ZFJRV0ZocDBUMVZWVmNIVDAxTjdMQmFMRVIwZERUYzNONzNuOWVuVEJ6MTY5RUJ5Y2pJdVg3NnNIUnRSS3BYNDZhZWY0T3ZyQ3g4Zkg3enl5aXNvS3l0clVMeGVYb1pUN2ovNjZDTlVWRlJnNWNxVkp2OGRyVjY5R2prNU9majY2NjhOSG91TmpjWHAwN1ZySHlZbEphR2lvZ0pRdDh3MFNmVGt5Wk9ZUDM4Kzl1L2ZEdzhQRHlRbEpXbGZuNXViQ3c4UEQ0d2VQVnFiVkFEZzlkZGZSM3g4UERadTNJaVBQLzY0UWUvVDJza1ZDdXcvbUFob0N4NEZxOS9oMFJUcit1UjlRTjZkQW54RklxWXRlSHc1M1BwMmVQVHk4c0tsUzVmUXUzZHZiTml3QWUzYnQ4ZklrU094YTljdU5HdldEUC85NzMveDBVY2ZZZjc4K1FhdkhUUm9FUHIzNzQ4VksxYmcwS0ZEanp5cEpDUWtJRE16RXpFeE1XQ01ZZjM2OVNncEtjSFFvVU9OZGgxQlBYWmc2akZkczJiTk1oZ2dYck5tRFJRS0JlYk9uYXQzL3VyVnExaTJiTmxEdnB2YUJPN2k0b0lSSTBZWWZUd3VMZzZDSU9EWlo1L1ZPMTlUVTZQOUFEVEcyRUMrSmhIS1pESWNPSEFBdTNidHdyVnIxd0QxKzN6dnZmZVFrSkFBaVVTaTl3RUpkZGRWbHk1ZHRNZU1NWU9Fb3FFWkM3R3pzOU9lKytXWFgzRHo1azF0cTBiVE5WWmNYSXdXTFZxWWZCOW56NTVGbXpadGpDYVVPM2Z1NFBEaHcralZxMWVkTjJhQ0lHaGJGMzM2OU5GN3pNdkxDNTA3ZHdiVVA5TWRPM1lBQUh4OGZMVHZyMFdMRmtoS1NrSlJVWkZlVjJ4SlNRbGVmUEZGdlBQT094Z3pab3plZFQwOFBEQmt5QkRzM3IwYjgrZlBoNk9qbzhuNGJFM083N200VnFEdWFtYTRKVlN6bzVhTzZVRTFpcVRDUk93dkFMTURnRDY5ZTZKdEcrdHJHblBPY2VyVUtjeWFOUXRKU1VsbzFxd1pQRHc4RUJVVkJXOXZiOWpiMjJQZnZuMG1YMTlRVUlCcDA2WVo5S2svQ25GeGNiQ3pzOE9YWDM2SjZ1cHFYTGx5QmVQSGowZEFRTUJEWDl2ZjM5OWcwRDArUGg2VmxaWG8yN2V2M25sVEg2Z05VVk5UZzlUVVZQVHAwOGZvaDZKTUp0TU9FTjh2TmpiV2FNdE0xd3N2dktCM2ZQbnlaUlFYRjJQWXNHRlFLQlRvMmJNbmxpOWZqdVRrWktTbnArUEVpUlA0N3J2dk1HblNKT1RuNXlNbkp3ZE5telpGWm1ZbUNnc0xFUlJVLzdUM21wb2FaR1Jrd01IQkFhMWF0UUxVclJSak03SFdyMStQZGV2VzRlREJnMmphdEtuUjZ5MWV2TGgyNy9ORGh3eTZIUGZ0MjRlYW1ocU1IVHUyenBqZWVPTU5iTnUyRGF0V3JVSm9hS2hlZDFsWVdCakN3c0pRV2xxSytmUG5hMzhQMTY1ZFExQlFFTWFNR1FPbFVvbFhYMzBWVUNkWGplTGlZZ0RRdnMvN2hZYUdZdS9ldlRoMzdwelJjVVpibFhMdVBFcEsxYTFNems1ekIrV04rbDVqcld3K3FkUVdQREx0RG8vV1d2QjQ0Y0lGbEphV29uLy8vbnBOL1U2ZE9tSDRjTU9ZTjI3Y0NFOVBUMVJYVjhQUjBSSHA2ZW1JaW9yQ3BFbVRESjRiSFIyTm4zLytXZTljWGw0ZTd0Mjdod1VMRnVpZE45WTk4dFpiYitINjlldHdjWEhCaGcwYjRPYm1wcDI1dFdUSkV1emZ2MS92K1lJZ1lNdVdMWWlQajljN3YySERCb083LytUa1pKU1dsdXFkS3k0dWhrS2hNTGl1cVVrQkRaR1ptUW01WEk2ZVBYc2FmVHdtSmdiMzd0MHorbGg0ZURqR2p4OFBxQ2MwUkVWRlljMmFOWEJ3Y0FBQWZQWFZWM3AzeCtYbDVTZ3ZMMGROVFEzQ3c4TXhhZElrYlJkWHYzNzlzSHYzYmtSRVJLQmp4NDU0OTkxM2NlYk1HWHo1NVplQWVqQjc1TWlSR0Rac1dMM3ZLVG82R2lVbEpYajExVmUxTFpWdDI3YmgyclZyQm9talI0OGVpSXFLUW1KaW90SEVjT1hLRlJRVkZTRThQTnpvR0ZaQ1FnTGMzZDNybmZqaDZ1cUtDUk1tWU5PbVRUaDQ4S0RCK3poMjdCaSsrT0lMZUhwNllzbVNKWWlJaUlDUGp3OCsvL3h6cEthbUlpUWtCUG41K1dqZXZMbmVtSXZtYTFOakpwb2JsSlNVbEVhVFZLcXE1RGlma2FuZDRkRVdDeDUxMlh4U3NYZjFDZ0ZuYmNBQVQ4K1c2QjRVYU1hcm5yeWtwQ1Q0K2ZrWjdaWW9MaTdHMEtGRDRlWGxCWVZDZ1lTRUJLaFVLcHc5ZXhZUkVSRTRmdnk0MFd1NnVycWlXN2R1VUtsVWVuZDcwQm0zdVArOHNXbXptdGJQcmwyN1VGNWVqdVhMbDJ0bkx3MGJOa3l2aTZZdXV1TURHcHMzYnpZNXBySmt5Uks5ODQ5aVRPWG16ZG9WTFl4MTdlVG41eU0yTmhZalJvekEzcjE3OVI3YnMyY1BwRktwZHFEK3hvM2FHMFYvZjMvdE9NRDY5ZXYxWHVQbTVvYVZLMWZDd2NIQm9JdlB6czRPN2RxMVE5KytmYkZreVJJNE9EaGd3SUFCT0gzNk5KUktKYVJTYWIwVEV3UkJ3Sm8xYTdUZHBacEpFN2R2MzhhYU5Xdmc1K2NIYjI5dkZCUVVhRjhUSEJ5TWxpMWI0c0NCQTBhVGltYXNZOGlRSVFhUGFjWnMzbnp6VGJQR0pGOS8vWFhFeGNVaEtpb0tRNFlNZ1Znc2hpQUlpSXlNeElFREJ6Qnk1RWhFUmtZaU83dDJ2SG5peElrWVBIZ3dGaTVjQ0c5dmJ5eFlzQUI1ZVhsNlk0Z1hMMTZFcTZ1cnlhVFNva1VMTU1hMExackdRQ2FUSWZXOFpvZEh5RGhqcDJ5dDRGR1h6U2NWSnVLaGpMSGFnc2VBYnZEd3NMNkNSNmpyVTI3ZHVvVVpNMllnTnpjWGVYbDV5TWpJd050dnZ3MEFHRGR1SEhyMzdvM3k4bklrSkNTWWRjM3UzYnRqMDZaTlJoL1RGRC9lLzNoQlFRSDI3ZHRuVU1CWFhGeU1GU3RXWU1TSUVYcGpOcUdob1FnTkRXM3crL1h3OE1EczJiTXhhdFFvZzY2TXVYUG5vckt5RXV2V3JkTTdYMUpTZ3A5Kyt1bWhadmJjdmwyN1pwTHVyQzZOOVBSMCtQcjZZdUxFaWRxa2N2WHFWZHk1YzhmZ3VacHhrYXlzTEcxTFJaZTN0emRjWFYwUkVCQ0E5OTkvSDhuSnlTWmpldkhGRjQyZTc5cTFxMEdpMGlndExVVmtaQ1NTazVNUkVoS0NaY3VXYVJPOWc0TURKQklKRmkxYWhPKy8vMTd2ZFl3eERCNDhHTnUyYmNQdDI3Y05mZzdIangrSGs1T1QwZC9wbGkxYndCaXJ0K3RMdzkzZEhXUEdqTUcyYmR1d2YvOStqQnc1RWlLUkNKMDZkY0xRb1VNeFpNZ1E1T1RrNE5kZmYwVmtaQ1M4dkx6UXNXTkhmUGZkZDJqYnRpMUVJaEYyN3R5SkgzLzhVUnRyY25JeS9QMzlUWDVQc1ZpTXBrMmJhbi9QalVGbWRqYXUzeWlzUGVDOFhGNSswK1lLSG5YWmRGTHg5QXgwWW1COUFFakZtaDBlbjBCeDE0TUlEdy9YM2tYZnVuVUx6WnMzeDNQUFBZZm02cXIvNk9obzdOcTFxMEcxQkRFeE1iQ3pzOE5ycjcxbTltdmF0R21EWnMyYTRjQ0JBOXI1L2lxVkNwR1JrYkMzdDhmQ2hRdHg5KzVkWEw1OEdWQlA2OVR0bmpERndjRUJ2cjYrVUNxVitQMzMzd0VBZmZ2MnhlM2J0dzArQUdReUdlUnlPUzVjdUdCd0hkM1hkT2pRb2M0cHZzYW91eENNM21rUEdUSkVPNVZWNDV0dnZ0SHJqcnpmckZtempKN1hIVnlXeStYdzlmWEZtMisrcWZlY0d6ZHU0S3V2dnNMTW1UTU5abjdGeGNYcDFham95c2pJd0x4NTgxQmVYbzZaTTJmaTdiZmYxbXZWT0RvNjR2Lys3LzhNdWhvMUJnOGVqTGk0T0J3NWNrUXZRU2dVQ3B3OWV4YURCdzgybUttWG01dUxZOGVPSVN3c3JFRVYvcE1uVDhZUFAveUFEUnMyWVBqdzRSQ0pSQWdMQzROQ29jQ2xTNWV3Yk5reVhMdDJEVjkvL2JYMjd4L3FtVythNUNZSUFwS1NrdEN2WHo5Y3ZIZ1JIMzc0WVozZmt6SDJ4SmJBZVJMaXR1MzQ4NEFqdnFpb3lIai9ySTJ3NmFUaTRGN1RGTncrRkZBWFBBWlpWOEdqTHQyWkxCa1pHZWpjdVRObXpweXBQZGUrZlh2NCtQaWdxcW9LaVltSlpsMXp6NTQ5YU5La1NZT1NDZ0FjUG53WWx5OWYxaWFWclZ1M0lpVWxCVzV1YmhnN2Rpekt5MnU3YzZkTW1ZS2FtaHE5T0UzcDFLa1Q0dUxpSUpQSk1HWEtGTFBpcU85NThmSHhCaTJxK21qdXpEWHZRVmVUSmszZzUrZW5sOHcrL2ZSVFJFWkdhbzlMU2tvd2ZmcDBQUHZzczBoT1RrYlhybDNSdlh0M1RKczJUZTlhVGs3NnF6VzBhTkhDb0pnMEp5Y0hVTGNvNzUrc2NPVElFVnk1Y3NVZ3h0VFVWTHo3N3J0bzJyUXAxcTFiWjNJZzMxUkNBWUNnb0NDNHVMZ2dLU2xKTDZtY1BYc1dDb1hDYU5lWHBzVjAvL3VzVDVzMmJUQm8wQ0FrSmliaTBLRkRHRFpzR0NJaUlwQ1hsNmYzdlB2L1JwY3ZYNDVCZ3diQjA5TVRRVUZCaUkrUHgvWHIxN1V0TFZNRVFjQ2RPM2VNdGtSdFVkR3RXemgyb3JZK2gzTXUxRENZdHc2T0ZiUHBwTUlGeWZPTThWWUFnMXN6TjNUejcyckdxNnlIWEM3WDNxME9IRGhRMi8zMXpUZmZQTkU0UEQwOTBiVnJWN1J2M3g3dDI3ZEh1M2J0NE8zdERXOXZiMlJrWkFEcU8zTlRVNGlYTGwycTdlTjJjWEhCOXUzYkRaNVRYVjJONWN1WEl6YzNGMjV1YnFpcHFjRzllL2N3Y09CQWd6dDhqUWZwQnZQdzhBRFV5Y0VjdXNsQkxwZGo2ZEtsQ0FnSXdFc3Z2WVRrNUdUODR4Ly93UFRwMDdVVjdxWVVGeGZqMEtGRGV1YzA0ekxuenAwelNISzZkKzI2MzMvUm9rVndkblpHZEhTMDBYRWhjMGdrRXZUcjF3K0ppWW00ZCsrZTlqMGVPWElFam82T0JyUHVzckt5Y09qUUlmVHYzMTg3RmJnaEprK2VqTVRFUkt4ZnZ4NWhZV0ZZdDI0ZEtpb3FNRzNhTlBUczJSTVJFUkhhNS83ODg4LzQ5dHR2OWFyc0oweVlnSC84NHgrNGN1VUtoZ3dab3YwZEdsTldWZ2JPdWJhRmIrc09IRHFzTFhnRWtIejlZdHJ2bG8zbzRkbDBVbUdNL1pXcDV6S09HL01TN0hYbThGdWJuMzc2Q1lXRmhiaDU4eWF5czdOeDd0dzViTnEwU1R1bThyLy8vUTh1TGk3YTdwc25hZGl3WWZYT1FtcmV2TGxlTmJndTNURUhzVmdNSHg4ZnZjZHpjM1B4MldlZm9ieThIQnMyYk1CWFgzMkZ5c3BLTEZ5NEVMTm16VUpsWlNYbXo1OWZaMjJGdWZ6OS9TRVNpWkNhbW9yUm84M2ZvRTB1bCtQOTk5OUhXVmtaVnF4WW9SM1E5dmIyeHVlZmY0NFBQL3dRdDI3ZHd1VEprNDFXbTErOGVOR2dtRkxUUlJNZEhXM1FncTZwcVRINEFFOU1URVJKU1FsbXpwejV3QWxGbzErL2Z0aTNieDlPbkRpQnNMQXdjTTV4OU9oUjlPL2YzNkJMOGVMRmk1QktwZHEveFlZS0NncEN6NTQ5MGFWTEZ5Z1VDcmk1dVdIdDJyVW9LeXREOSs3ZDRlN3VEcEZJaEJzM2JtRHo1czE0NVpWWDlONWZXRmdZbGkxYmhqdDM3aGlkM2FqcjNMbHpnSHBDZ3ExVEtCVFl2YmQyQmlUbm5JTno0d09rTnNabWswcTdMb0h0Ull3TmdQcURiT3hMSXkwZFVwM1dybDBMUjBkSGVIdDd3ODdPRGdFQkFaZzhlVEk2ZCs2TURSczJZUERnd2VqVXFSTXFLeXUxUzVYYjJkbWhaY3VXVHpST21VeUd6TXhNWkdabW9yUzAxR2hYaWJsS1Mwc1JFeE9EK1BoNERCZ3dBRkZSVVhwVFlEdDE2b1F0VzdZZ01qSVNMNy84TWw1NzdUV01HemZPWkkyQ09abzJiUW8vUHo5dFVqREgxYXRYc1dEQkFsUlVWR0R0MnJVRzlUSURCdzdFSjU5OGdzOCsrd3pIamgxRFJFU0V3WXk0L3YzNzZ5MDBDWFgzMTJ1dnZZWnZ2dm5Hb1B0TGMyZCsvL09oWHRQdDRzV0xSbU1OQ1FreHEzdXhiOSsrK1BUVFQ3VlRxMU5UVTFGYVdtcTBhMm44K1BFWU9IRGdROTM5MzcrTzI3UnAwOEFZdzRvVkt4QWJHNHVKRXljaVBqNGViZHEwTVZob2ROV3FWZHJKRXF0WHI4YnExYXROanFXZE9YTUdJcEhva1N3NGFtazV1WmR3clVCZGpzSlFKQ2hWTmx2d3FNdG1rd29IbndDSTdBQ2cxM1BkOGN3enh1K2lyY1V2di95aS9mcmRkOStGcjYrdlhpMUZVRkNRdHZ0TEl5UWtCRC8rK0NOZ29wcjdVZG14WXdmUzA5T1JrWkdoL2FCemRIUTBPV3VwUG4vODhRZTJiOStPblR0M3dzM05EVjk4OFlYQmVJT0dsNWNYMXE1ZGk0U0VCS3hmdng3UjBkSG8zcjA3ZXZmdWpiQ3dNSGg3ZXpmNCs0ZUhoMlBwMHFVNGRlcFVuVFBYQkVIQXVuWHJFQjBkRFc5dmI4VEV4SmhNNGlOSGpvU25weWNpSXlQeDJtdXZJU1ltNXBFVWgrclMxTTlrWjJkcnArSGV6OXlKQzI1dWJucHJmZTNidHcvMjl2WW1WN3l1SzZISTVYSlVWbFkyYU9rakR3OFBMRml3QUcrODhRYm16Sm1ERlN0V0FPcHB4ZFhWMWRyVzdkYXRXeEViRzR1K2Zmc2lJQ0FBMzM3N0xSWXRXb1NsUzVjYXpMcVR5V1E0ZVBBZ0JnNGNxSjBKWjh2T3BhYWhWRjAzeGpuT3FxcFVSWmFPNlZHd3lhVGk0K1BqQUNiU2prQ09mbW5FUXkrQVoyazFOVFhJemMzVmZxZzdPVG5oNXMyYlNFdExnNTJkSFg3KytXZWpnNU5aV1ZsR2k4QVVDb1hSOWJXZ0h0L1EvZkRjc1dNSGlvcUtFQndjalBIanh5TWtKQVNkTzNlR1dDekcyYk5uQWZVYVpIWFIxR25rNWVYaGpUZmVnTE96TTJiTm1vVUpFeVlZblpLclN5d1dZOUtrU1JnelpneDI3dHlKUFh2MjRPZWZmOGJMTDc5YzUrdE1HVE5tRERaczJJQU5HemJVbVZSRUloSHUzcjJMQ1JNbTRKMTMzcW4zQTd0SGp4NzQ0WWNmY09USUVZT0Vjdno0Y1lOV2dPWkdJQ0lpd3VBRFdYYy9FWTJQUC83NGdkZTB5c3JLcW5QMVhzM2Z3LzNKZmZ6NDhYcGpIdEJadXQ3WjJSbjI5dmI0NDQ4L1VGTlRZM1JwZlZQdTNMbURJMGVPWU5PbVRjalB6OGZvMGFNaEZvdVJrSkNBdlh2M1lzZU9IVmkzYmgzaTQrTVJGQlNFWmN1V3djSEJBU1VsSmRpK2ZUc21UNTZNTDc3NFFxOUZ1RzNiMGM0VWx3QUFCeEZKUkVGVU5zaGtzZ2Z1cHJNbWNya2NhWmxacUttcEFlZFFNZkFUMTY5ZmJOakNiVmJLSnBPS1lPL1dRd1I0UTczRFk4L3VJWllPNmFFNE9EaEFLcFZpK2ZMbHFLNnV4dXpacytIdTdvNjh2RHhFUmthQ2N3NG5KeWNzWExoUTczVVRKa3g0b1BuNnYvenlpOTdZVFZSVVZMMTNmck5uenpZWUs5SDQ3cnZ2dEJNT2ZIMTlzV1hMRnJSdTNWcHZuU3B6T0RvNll0S2tTWmcwYVJLVVN1VURMd29xbFVyeHdRY2Y0TzkvL3pzT0hUcGs4RUVxa1VqZzd1NE9pVVNpdHhTOU9aeWRuWTB1bGRPaFE0ZDZ4d04wN2RpeDQ1R09uM2w2ZXBvMVMrOSt4bWFSU1NRU3lHUXluRDlmdXdPaFZDcEZyMTY5NnIyeGdEcVJ6cGt6QjhuSnllQ2M0L25ubjhjLy8vbFBiZTNKNjYrL2p1enNiSHp5eVNjNGZ2dzRCZzBhaE04KysweDc0N0ZvMFNLNHVycGk0OGFOaUk2TzFxNUFjUFBtVFd6ZXZCbWpSNCt1YythYnJhaW9rT0ZzU21ydEFVTUZ1T2hrYmUyajdiUEoyL3QyendiTkV6RzJGSUIwK0xBaFdMcGtNVnhOckhQVUdLaFVxc2UyNUgxajl1V1hYMkx2M3IySWk0dDdxSEdhK2lnVXRiTjNHbHBUWSswNDU5cmszcENlZ00yYk53UHFDU0NtSmh5Y1BuMGFGeTVjd05TcFU0MWUrK2pSbytqV3JSdWFOMjhPbFVxRkdUTm1vS0tpQXJHeHNmVzJmRzNCa1Y5L3c3Ulp0V05MblBQTFYrUjMvR0NERzNJWlkzTkpwWFhySGszc1hGVXhESmdnRm9td01HSXVwcjgxeGVhN3Y4aWpwMVFxVVZoWUNGZFhWNU9MS3hMclYxMWRqYUtpSWpScjF1eUo3Rno1SlB6dGd3WFl1NzkyQ3JyQStZcjhpMm1HeTVQYktKdnIvcEs2VnJxQzIvY0RxKzJLNk5FOWlCSUtNVW9pa1R6MC91L0U4dXpzN0JyVjcvRldjVEVPSHowR3FBc2VsY0JhUzhmMEtGbG4rWGtkdUNEdEIzRDFEbzl1Q1BDdmYwOFBRZ2l4RnZjVlBKNXBEQVdQdW15dXBTSVNpYVl4ZGJmZDZGRWpqTzQyU0FnaDFxaTZ1Z1o3OWgwQTFBV1BBbUN6T3p5YVlsTXRsZFlkdXJVRjU0T2hub1k2YnN5ajM3Q0tFRUllbDl3Ly9zRFZhOXA5ZzRvNTQ0Y3RHOUdqWjFOSlJTb1ZUV1NNMlFOQWFNL25ySEtIUjBJSU1TWDU3RG1VL0xscDNXbmhibldoWlNONjlHeW0rOHZIeDhjQllPTTF4K0dqaHRNQVBTSEVac2psY3FSblh0QVdQQUw4WkdNcGVOUmxPeTBWYWRNZ0FHMEJ3TE5sQy9RSXFYOXZiMElJc1JZVnNuczRkejZ0OW9DaGduT2NiaXdGajdwc0o2bElSSDBZUXdzQTZCNGNaTFU3UEJKQ2lESFoyVG00ZWsyOTlUUG50L01WZDA5WU9xYkh3U2FTU3V2V3Jac0F2QS9BN01RaUVZS0RBdEMwRVN3b1J3aDVlaVQ4dUZQN05RZmIzbGdxNk85bkUwbkZ6czZ0S1RqckRRQk96azRJQ1FxZzhSUkNpTTBvS1MxRGtrN0JJMWZXUkZzNnBzZkZKcElLN08xNkE3d3RBRFJ6bzRKSFFvaHRTVHg4RkZWVlZackRsS3VYc296dmJkQUkyRVJTNFl4UFo0eUpBT0RsOEZHTmJ1RStRa2pqVlYxVGc5Mi83QVBVQlk4YzJOd1lCK2cxckQ2cFBOTXhzQTFqVEZ2d09IYjBLRXVIUkFnaFpydDBLUStYODY5cURvc0Z4bzlZTnFMSHkrcVRpbFNNOFF4b0FnQTllNFJRd1NNaHhLYWtwcVdqdEt4MjN5TUdsaXp3eGxmd3FNdXFrMHJIamgzdHVZaTlvamtlR3o2S0J1Z0pJVFpETGxmZzNQazA5YzZiVUhIdzM2NWZiSHdGajdxc09xbW9SRTVCSWc0ZkFQQnMyUkxkcWVDUkVHSkRaRElaVXMrbjF4NHdWSERPenpUbThSUllmVkpoUEJTb0xYZ01EdXdHaitaVThFZ0lzUjA1dVpmMENoN2w1VGh0NlpnZU42dGQrNnRObXphT0lpWUtCWU85U0NSQ2NHQUFtamFsZ2tkQ2lPM1lzWE1YQks1dW1IQytzNmdvL1o2bFkzcmNyTGFsSXBFMGRRWFFGd0JjbkozeFhQZGdHazhoaE5pTTBySXlIRXlzbmVqRk9WU0NTclhPMGpFOUNWYWJWRlFTU1M5TndXTno5MmJvNXQvVjBpRVJRb2paRWcvL0N0azlkY09FODBaZDhLakxhcE9LV01LbWFnb2VSdzRmUmdXUGhCQ2JvVlFxc1dmdmZrQmQ4QWl3N3h2N0FMMkdWU2FWRmo1K1htQVlCZ0FTaVlRS0hna2hOdVdQdk12SXU1SVAxTmFtbENxWkt0SFNNVDBwVnBsVUhCMmtFeGlZRXdEMDdCRU1uM2JlbGc2SkVFTE1kdmJjZVpTVWFzcFIrQ21PbWhzV0R1bUpzY0trMGtNcVFtM0JJd01RUG5JRURkQVRRbXlHUXFGQVdrYW10dUJSNE94VVl5OTQxR1YxVTRxOW42ME9aRXpVSG1CZ0loRXlNaStnNk5ZdFM0ZEZDQ0Zta1NzVU9IazZHYWk5TVpZSmdxcFI3dkJvaXRVbEZVRFVsM08wWkF3UUJBSGZKMnkzZEVDRUVQSmdHTDliVmE0Nlpla3duaVRyNi81aS9BN0FaSllPZ3hCQ0hncm5Da0ZBVEhIeGhhZnE4OHpxV2lyVk5aVjc3U1JObUlpTGZDd2RDeUdFUENnR2xOMnRxZGhzNlRnSUlZUVFRZ2doaEJCQ0NDR0VFRUlJSVlRUVFnZ2hoQkJDQ0NHRUVFSUlJWVFRUWdnaGhCQkNDQ0dFRUVJSUlZUVFRZ2doaEJCQ0NDR0VFRUlJSVlRUVFnZ2hoQkJDQ0NHRUVFSUlJWVFRUWdnaGhCQkNDQ0dFRUVJSUlZUVFRZ2doaEJCQ0NDR0VFRUlJSVlRUVFnZ2hoQkJDQ0NHRUVFSUlJWVFRUWdnaGhCQkNDQ0dFRUVJSUllUXgrWDhGT2EwOW9ZYUo0d0FBQUFCSlJVNUVya0pnZ2c9PSIsCgkiVGhlbWUiIDogIiIsCgkiVHlwZSIgOiAiZmxvdyIsCgkiVXNlcklkIiA6ICI4ODg3MTc2NjUiLAoJIlZlcnNpb24iIDogIjM2Igp9Cg=="/>
    </extobj>
  </extobjs>
</s:customData>
</file>

<file path=customXml/itemProps1.xml><?xml version="1.0" encoding="utf-8"?>
<ds:datastoreItem xmlns:ds="http://schemas.openxmlformats.org/officeDocument/2006/customXml" ds:itemID="{A12F36AA-C780-4884-B14C-214A0C24105B}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校领导学院调研汇报200911</Template>
  <TotalTime>0</TotalTime>
  <Words>3324</Words>
  <Application>Microsoft Office PowerPoint</Application>
  <PresentationFormat>全屏显示(4:3)</PresentationFormat>
  <Paragraphs>425</Paragraphs>
  <Slides>56</Slides>
  <Notes>20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9" baseType="lpstr">
      <vt:lpstr>黑体</vt:lpstr>
      <vt:lpstr>华文楷体</vt:lpstr>
      <vt:lpstr>华文新魏</vt:lpstr>
      <vt:lpstr>楷体_GB2312</vt:lpstr>
      <vt:lpstr>宋体</vt:lpstr>
      <vt:lpstr>Arial</vt:lpstr>
      <vt:lpstr>Roboto</vt:lpstr>
      <vt:lpstr>Times New Roman</vt:lpstr>
      <vt:lpstr>Verdana</vt:lpstr>
      <vt:lpstr>Wingdings</vt:lpstr>
      <vt:lpstr>计算机与信息学院本科毕业设计开题汇报</vt:lpstr>
      <vt:lpstr>1_计算机与信息学院本科毕业设计开题汇报</vt:lpstr>
      <vt:lpstr>Package</vt:lpstr>
      <vt:lpstr>题目：   程序设计艺术与方法分组大作业汇报 </vt:lpstr>
      <vt:lpstr>汇报提纲</vt:lpstr>
      <vt:lpstr>题目B 环保数列</vt:lpstr>
      <vt:lpstr>题目B 环保数列</vt:lpstr>
      <vt:lpstr>题目B 环保数列</vt:lpstr>
      <vt:lpstr>题目B 环保数列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题目C-题目难点</vt:lpstr>
      <vt:lpstr>题目C-流程图</vt:lpstr>
      <vt:lpstr>题目C-测试数据介绍</vt:lpstr>
      <vt:lpstr>题目H-题目难点</vt:lpstr>
      <vt:lpstr>题目H-流程图</vt:lpstr>
      <vt:lpstr>题目H-测试数据介绍</vt:lpstr>
      <vt:lpstr>题目H-代码演示</vt:lpstr>
      <vt:lpstr>题目H-代码演示</vt:lpstr>
      <vt:lpstr>题目H-代码演示</vt:lpstr>
      <vt:lpstr>题目H-代码演示</vt:lpstr>
      <vt:lpstr>题目K-题目难点</vt:lpstr>
      <vt:lpstr>题目K-流程图</vt:lpstr>
      <vt:lpstr>题目K-测试数据介绍</vt:lpstr>
      <vt:lpstr>题目H-代码演示</vt:lpstr>
      <vt:lpstr>题目H-代码演示</vt:lpstr>
      <vt:lpstr>题目H-代码演示</vt:lpstr>
      <vt:lpstr>题目H-代码演示</vt:lpstr>
      <vt:lpstr>题目H-代码演示</vt:lpstr>
      <vt:lpstr>题目：D 环保宣传          G 动物保护           J 清洁能源</vt:lpstr>
      <vt:lpstr>2024210908 曹蕊做题情况</vt:lpstr>
      <vt:lpstr>2024210908 曹蕊做题情况</vt:lpstr>
      <vt:lpstr>2024210908 曹蕊做题情况</vt:lpstr>
      <vt:lpstr>2024210908 曹蕊做题情况</vt:lpstr>
      <vt:lpstr>2024210908 曹蕊做题情况</vt:lpstr>
      <vt:lpstr>2024210908 曹蕊做题情况</vt:lpstr>
      <vt:lpstr>2024210908 曹蕊做题情况</vt:lpstr>
      <vt:lpstr>2024210908 曹蕊做题情况</vt:lpstr>
      <vt:lpstr>2024210908 曹蕊做题情况</vt:lpstr>
      <vt:lpstr>2024210908 曹蕊做题情况</vt:lpstr>
      <vt:lpstr>2024210908 曹蕊做题情况</vt:lpstr>
      <vt:lpstr>2024210908 曹蕊做题情况</vt:lpstr>
      <vt:lpstr>2024210908 曹蕊做题情况</vt:lpstr>
      <vt:lpstr>2024210908 曹蕊做题情况</vt:lpstr>
      <vt:lpstr>2024210908 曹蕊做题情况</vt:lpstr>
      <vt:lpstr>朱铭做题情况</vt:lpstr>
      <vt:lpstr>PowerPoint 演示文稿</vt:lpstr>
      <vt:lpstr>PowerPoint 演示文稿</vt:lpstr>
      <vt:lpstr>朱铭做题情况</vt:lpstr>
      <vt:lpstr>PowerPoint 演示文稿</vt:lpstr>
      <vt:lpstr>PowerPoint 演示文稿</vt:lpstr>
      <vt:lpstr>朱铭做题情况</vt:lpstr>
      <vt:lpstr>朱铭做题情况</vt:lpstr>
      <vt:lpstr>PowerPoint 演示文稿</vt:lpstr>
      <vt:lpstr>PowerPoint 演示文稿</vt:lpstr>
      <vt:lpstr>感谢您的聆听 ！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王伟</dc:creator>
  <cp:lastModifiedBy>雨萱 贺</cp:lastModifiedBy>
  <cp:revision>210</cp:revision>
  <dcterms:created xsi:type="dcterms:W3CDTF">2009-11-14T07:16:00Z</dcterms:created>
  <dcterms:modified xsi:type="dcterms:W3CDTF">2025-11-16T11:37:13Z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B466DF32BD9144CBB3DC211AE9EB6DDE_12</vt:lpwstr>
  </property>
  <property fmtid="{D5CDD505-2E9C-101B-9397-08002B2CF9AE}" pid="3" name="KSOProductBuildVer">
    <vt:lpwstr>2052-12.1.0.23542</vt:lpwstr>
  </property>
</Properties>
</file>